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0"/>
  </p:notesMasterIdLst>
  <p:sldIdLst>
    <p:sldId id="259" r:id="rId3"/>
    <p:sldId id="260" r:id="rId4"/>
    <p:sldId id="261" r:id="rId5"/>
    <p:sldId id="262" r:id="rId6"/>
    <p:sldId id="263" r:id="rId7"/>
    <p:sldId id="257" r:id="rId8"/>
    <p:sldId id="258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E07D"/>
    <a:srgbClr val="FFF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08016-E555-4A7E-A096-8F1743D21F9A}" type="datetimeFigureOut">
              <a:rPr lang="el-GR" smtClean="0"/>
              <a:t>19/12/2011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82EB9-225C-48C8-854C-02AEDCA2D8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1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11169-52AC-40D2-BFAD-38D3F3D34091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25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11169-52AC-40D2-BFAD-38D3F3D34091}" type="slidenum">
              <a:rPr lang="el-GR" smtClean="0">
                <a:solidFill>
                  <a:prstClr val="black"/>
                </a:solidFill>
              </a:rPr>
              <a:pPr/>
              <a:t>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25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11169-52AC-40D2-BFAD-38D3F3D34091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25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11169-52AC-40D2-BFAD-38D3F3D34091}" type="slidenum">
              <a:rPr lang="el-GR" smtClean="0">
                <a:solidFill>
                  <a:prstClr val="black"/>
                </a:solidFill>
              </a:rPr>
              <a:pPr/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25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5443110"/>
          </a:xfrm>
          <a:prstGeom prst="roundRect">
            <a:avLst>
              <a:gd name="adj" fmla="val 4578"/>
            </a:avLst>
          </a:prstGeom>
          <a:solidFill>
            <a:schemeClr val="accent4">
              <a:lumMod val="50000"/>
            </a:schemeClr>
          </a:solidFill>
          <a:ln w="28575" cap="rnd" cmpd="sng" algn="ctr">
            <a:solidFill>
              <a:schemeClr val="accent4">
                <a:lumMod val="7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959996"/>
            <a:ext cx="2663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067537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62B6C-1DCC-463B-A5B5-DAA7F74B6886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7167284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32111-7B96-4036-9D3E-38301BDCF682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50781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62D015-4680-4FA6-AFC9-6E4745E4FC62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04005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 userDrawn="1"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PF BeauSans Pro Thin" pitchFamily="2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212745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 cap="sq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6"/>
          </a:solidFill>
          <a:ln w="19050" cap="sq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  <a:latin typeface="PF BeauSans Pro Thin" pitchFamily="2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19338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201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 userDrawn="1"/>
        </p:nvSpPr>
        <p:spPr>
          <a:xfrm>
            <a:off x="65313" y="44624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70804" y="44624"/>
            <a:ext cx="9013372" cy="6692201"/>
          </a:xfrm>
          <a:prstGeom prst="roundRect">
            <a:avLst>
              <a:gd name="adj" fmla="val 4929"/>
            </a:avLst>
          </a:prstGeom>
          <a:solidFill>
            <a:srgbClr val="FFE07D">
              <a:alpha val="43137"/>
            </a:srgbClr>
          </a:solid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607386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904" y="6029821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555" y="6155132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64904" y="781732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5887" y="751974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65047" y="86300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08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6316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4216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733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9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B7B27-3A68-41C1-B681-579620D65A6B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15697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78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7146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454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408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" name="camera.wav"/>
          </p:stSnd>
        </p:sndAc>
      </p:transition>
    </mc:Choice>
    <mc:Fallback xmlns="">
      <p:transition spd="slow" advClick="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5443110"/>
          </a:xfrm>
          <a:prstGeom prst="roundRect">
            <a:avLst>
              <a:gd name="adj" fmla="val 2127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863F45-B6D7-4D5B-9BC8-130F3229E81A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959996"/>
            <a:ext cx="2663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833028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5443110"/>
          </a:xfrm>
          <a:prstGeom prst="roundRect">
            <a:avLst>
              <a:gd name="adj" fmla="val 2127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863F45-B6D7-4D5B-9BC8-130F3229E81A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959996"/>
            <a:ext cx="2663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195630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542F1C-A8A5-4EBF-B4F6-CD5C84832430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230264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D4267-4FA8-4212-82B8-695097FD189A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52590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345085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42038-AAD2-41B6-8014-1DB94923ACCC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91506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F8653-84EC-4973-A1F5-EFBD2CA7D81F}" type="slidenum">
              <a:rPr lang="en-US" smtClean="0">
                <a:solidFill>
                  <a:srgbClr val="D4D4D6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4D6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99183"/>
      </p:ext>
    </p:extLst>
  </p:cSld>
  <p:clrMapOvr>
    <a:masterClrMapping/>
  </p:clrMapOvr>
  <p:transition advClick="0">
    <p:blinds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audio" Target="../media/audio10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D4D4D6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D4D4D6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3FC20F-B89B-41A0-9C00-2D654EEDF3D7}" type="slidenum">
              <a:rPr lang="en-US" smtClean="0">
                <a:solidFill>
                  <a:srgbClr val="D4D4D6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D4D4D6">
                  <a:shade val="50000"/>
                </a:srgbClr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959996"/>
            <a:ext cx="2663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54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advClick="0">
    <p:blinds/>
    <p:sndAc>
      <p:stSnd>
        <p:snd r:embed="rId14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rgbClr val="ED3742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Berlin Sans FB Demi" pitchFamily="34" charset="0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Berlin Sans FB" pitchFamily="34" charset="0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tx2">
            <a:lumMod val="25000"/>
          </a:schemeClr>
        </a:buClr>
        <a:buSzPct val="100000"/>
        <a:buFont typeface="Verdana"/>
        <a:buChar char="◦"/>
        <a:defRPr kumimoji="0" sz="2400" kern="1200">
          <a:solidFill>
            <a:schemeClr val="tx2">
              <a:lumMod val="25000"/>
            </a:schemeClr>
          </a:solidFill>
          <a:latin typeface="Berlin Sans FB" pitchFamily="34" charset="0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rgbClr val="ED3742"/>
        </a:buClr>
        <a:buSzPct val="100000"/>
        <a:buFont typeface="Wingdings 2"/>
        <a:buChar char=""/>
        <a:defRPr kumimoji="0" sz="2200" kern="1200">
          <a:solidFill>
            <a:srgbClr val="ED3742"/>
          </a:solidFill>
          <a:latin typeface="Berlin Sans FB" pitchFamily="34" charset="0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rgbClr val="ED3742"/>
        </a:buClr>
        <a:buSzPct val="112000"/>
        <a:buFont typeface="Verdana"/>
        <a:buChar char="◦"/>
        <a:defRPr kumimoji="0" sz="1900" kern="1200">
          <a:solidFill>
            <a:srgbClr val="ED3742"/>
          </a:solidFill>
          <a:latin typeface="Berlin Sans FB" pitchFamily="34" charset="0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rgbClr val="4A85BF"/>
        </a:buClr>
        <a:buSzPct val="100000"/>
        <a:buFont typeface="Wingdings 2"/>
        <a:buChar char=""/>
        <a:defRPr kumimoji="0" sz="1800" kern="1200">
          <a:solidFill>
            <a:srgbClr val="4A85BF"/>
          </a:solidFill>
          <a:latin typeface="Berlin Sans FB" pitchFamily="34" charset="0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330506-8209-459E-940D-97BF9DD72E78}" type="datetimeFigureOut">
              <a:rPr lang="el-GR" smtClean="0">
                <a:solidFill>
                  <a:srgbClr val="212745"/>
                </a:solidFill>
              </a:rPr>
              <a:pPr/>
              <a:t>19/12/2011</a:t>
            </a:fld>
            <a:endParaRPr lang="el-GR">
              <a:solidFill>
                <a:srgbClr val="21274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>
              <a:solidFill>
                <a:srgbClr val="212745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668DF1D-12D3-4EA4-B698-171AAB5E4DC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83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  <p:sndAc>
          <p:stSnd>
            <p:snd r:embed="rId13" name="camera.wav"/>
          </p:stSnd>
        </p:sndAc>
      </p:transition>
    </mc:Choice>
    <mc:Fallback xmlns="">
      <p:transition spd="slow" advClick="0">
        <p:fade/>
        <p:sndAc>
          <p:stSnd>
            <p:snd r:embed="rId14" name="camera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slide" Target="slide6.xml"/><Relationship Id="rId2" Type="http://schemas.openxmlformats.org/officeDocument/2006/relationships/audio" Target="../media/audio1.wav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slide" Target="slide5.xml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audio" Target="../media/audio1.wav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audio" Target="../media/audio1.wav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audio" Target="../media/audio1.wav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.png"/><Relationship Id="rId5" Type="http://schemas.openxmlformats.org/officeDocument/2006/relationships/slide" Target="slide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48743" y="5067792"/>
            <a:ext cx="6299521" cy="53614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3399FF"/>
                </a:solidFill>
                <a:latin typeface="Comic Sans MS" pitchFamily="66" charset="0"/>
              </a:rPr>
              <a:t>Reported Question: He asked if I was tired.</a:t>
            </a:r>
            <a:endParaRPr lang="el-GR" sz="2000" b="1" dirty="0">
              <a:solidFill>
                <a:srgbClr val="3399FF"/>
              </a:solidFill>
              <a:latin typeface="Gretoon Highlight" pitchFamily="2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9954" y="595514"/>
            <a:ext cx="4142654" cy="758633"/>
          </a:xfrm>
          <a:prstGeom prst="rect">
            <a:avLst/>
          </a:prstGeom>
          <a:noFill/>
          <a:ln>
            <a:noFill/>
          </a:ln>
          <a:effectLst>
            <a:glow rad="101600">
              <a:schemeClr val="bg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50256" y="1629023"/>
            <a:ext cx="6226000" cy="5470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Direct Question : “Are you tired?”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35820" y="2308290"/>
            <a:ext cx="504056" cy="3916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l-GR" dirty="0"/>
          </a:p>
        </p:txBody>
      </p:sp>
      <p:sp>
        <p:nvSpPr>
          <p:cNvPr id="7" name="Rounded Rectangle 6"/>
          <p:cNvSpPr/>
          <p:nvPr/>
        </p:nvSpPr>
        <p:spPr>
          <a:xfrm>
            <a:off x="635820" y="3306208"/>
            <a:ext cx="6240436" cy="597798"/>
          </a:xfrm>
          <a:prstGeom prst="roundRect">
            <a:avLst/>
          </a:prstGeom>
          <a:solidFill>
            <a:srgbClr val="E7FFA3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Indirect Question: I wonder if you are tired.</a:t>
            </a:r>
            <a:endParaRPr lang="el-GR" sz="20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0256" y="4005064"/>
            <a:ext cx="551804" cy="36004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9" name="Oval 8"/>
          <p:cNvSpPr/>
          <p:nvPr/>
        </p:nvSpPr>
        <p:spPr>
          <a:xfrm>
            <a:off x="7164288" y="593050"/>
            <a:ext cx="720080" cy="72008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10" name="Picture 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976" y="889673"/>
            <a:ext cx="478691" cy="4234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65" y="1703262"/>
            <a:ext cx="478691" cy="429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65" y="3390310"/>
            <a:ext cx="478691" cy="429594"/>
          </a:xfrm>
          <a:prstGeom prst="rect">
            <a:avLst/>
          </a:prstGeom>
        </p:spPr>
      </p:pic>
      <p:pic>
        <p:nvPicPr>
          <p:cNvPr id="13" name="Picture 12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504" y="1435143"/>
            <a:ext cx="1149451" cy="873667"/>
          </a:xfrm>
          <a:prstGeom prst="rect">
            <a:avLst/>
          </a:prstGeom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210" y="4858711"/>
            <a:ext cx="764591" cy="775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608" y="2926354"/>
            <a:ext cx="969029" cy="759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383" y="5517232"/>
            <a:ext cx="1224136" cy="91075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39876" y="2348880"/>
            <a:ext cx="3541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Comic Sans MS" pitchFamily="66" charset="0"/>
              </a:rPr>
              <a:t>Turn 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Comic Sans MS" pitchFamily="66" charset="0"/>
              </a:rPr>
              <a:t>to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Comic Sans MS" pitchFamily="66" charset="0"/>
              </a:rPr>
              <a:t>Indirect Question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effectLst>
                <a:glow rad="101600">
                  <a:schemeClr val="bg1">
                    <a:alpha val="80000"/>
                  </a:schemeClr>
                </a:glow>
              </a:effectLst>
              <a:latin typeface="Comic Sans MS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13493" y="2716728"/>
            <a:ext cx="466543" cy="485586"/>
          </a:xfrm>
          <a:prstGeom prst="rect">
            <a:avLst/>
          </a:prstGeom>
          <a:effectLst>
            <a:glow rad="127000">
              <a:schemeClr val="bg1"/>
            </a:glo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13493" y="4429574"/>
            <a:ext cx="466543" cy="485586"/>
          </a:xfrm>
          <a:prstGeom prst="rect">
            <a:avLst/>
          </a:prstGeom>
          <a:effectLst>
            <a:glow rad="127000">
              <a:schemeClr val="bg1"/>
            </a:glow>
          </a:effectLst>
        </p:spPr>
      </p:pic>
      <p:pic>
        <p:nvPicPr>
          <p:cNvPr id="23" name="Picture 22">
            <a:hlinkClick r:id="rId8" action="ppaction://hlinksldjump"/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7" t="16004" r="17841" b="31918"/>
          <a:stretch/>
        </p:blipFill>
        <p:spPr>
          <a:xfrm>
            <a:off x="4811326" y="2217652"/>
            <a:ext cx="1055305" cy="57294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192601" y="4005064"/>
            <a:ext cx="4387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Comic Sans MS" pitchFamily="66" charset="0"/>
              </a:rPr>
              <a:t>Turn into Reported Speech.</a:t>
            </a:r>
            <a:endParaRPr lang="el-GR" sz="2000" b="1" dirty="0"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80000"/>
                  </a:schemeClr>
                </a:glow>
              </a:effectLst>
              <a:latin typeface="Comic Sans MS" pitchFamily="66" charset="0"/>
            </a:endParaRPr>
          </a:p>
        </p:txBody>
      </p:sp>
      <p:pic>
        <p:nvPicPr>
          <p:cNvPr id="25" name="Picture 2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326" y="3904007"/>
            <a:ext cx="527652" cy="53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67873"/>
      </p:ext>
    </p:extLst>
  </p:cSld>
  <p:clrMapOvr>
    <a:masterClrMapping/>
  </p:clrMapOvr>
  <p:transition spd="slow" advClick="0">
    <p:cover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7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616530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9050"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DIRECT QUESTIONS</a:t>
            </a:r>
            <a:endParaRPr lang="el-GR" sz="3600" dirty="0">
              <a:ln w="19050"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319161"/>
            <a:ext cx="1440160" cy="646331"/>
          </a:xfrm>
          <a:prstGeom prst="rect">
            <a:avLst/>
          </a:prstGeom>
          <a:solidFill>
            <a:schemeClr val="bg2">
              <a:lumMod val="25000"/>
            </a:schemeClr>
          </a:solidFill>
          <a:scene3d>
            <a:camera prst="orthographicFront">
              <a:rot lat="813975" lon="553847" rev="20612354"/>
            </a:camera>
            <a:lightRig rig="threePt" dir="t"/>
          </a:scene3d>
          <a:sp3d extrusionH="76200" contourW="12700" prstMaterial="matte">
            <a:bevelT w="133350" h="1079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Question  Word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6021" y="1342509"/>
            <a:ext cx="1728192" cy="646331"/>
          </a:xfrm>
          <a:prstGeom prst="rect">
            <a:avLst/>
          </a:prstGeom>
          <a:solidFill>
            <a:srgbClr val="00B050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Auxiliary Verb or Modal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1341905"/>
            <a:ext cx="1728000" cy="646331"/>
          </a:xfrm>
          <a:prstGeom prst="rect">
            <a:avLst/>
          </a:prstGeom>
          <a:solidFill>
            <a:srgbClr val="0099CC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endParaRPr lang="en-US" sz="8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Subject</a:t>
            </a:r>
          </a:p>
          <a:p>
            <a:pPr marL="36000" algn="ctr"/>
            <a:endParaRPr lang="el-GR" sz="9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38308" y="1342509"/>
            <a:ext cx="1728000" cy="646331"/>
          </a:xfrm>
          <a:prstGeom prst="rect">
            <a:avLst/>
          </a:prstGeom>
          <a:solidFill>
            <a:srgbClr val="00B050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Main</a:t>
            </a:r>
          </a:p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Verb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81501" y="1219399"/>
            <a:ext cx="1043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latin typeface="PF BeauSans Pro Thin" pitchFamily="2" charset="0"/>
              </a:rPr>
              <a:t>…..?</a:t>
            </a:r>
            <a:endParaRPr lang="el-GR" sz="4400" dirty="0">
              <a:ln w="19050">
                <a:solidFill>
                  <a:prstClr val="white"/>
                </a:solidFill>
              </a:ln>
              <a:solidFill>
                <a:prstClr val="black"/>
              </a:solidFill>
              <a:latin typeface="PF BeauSans Pro Thi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2480697"/>
            <a:ext cx="12961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Who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What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Where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How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When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Why</a:t>
            </a:r>
          </a:p>
          <a:p>
            <a:pPr algn="r"/>
            <a:r>
              <a:rPr lang="en-GB" sz="28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endParaRPr lang="el-GR" sz="2800" dirty="0">
              <a:ln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060361" y="2311419"/>
            <a:ext cx="6249353" cy="1384995"/>
            <a:chOff x="2437945" y="3259722"/>
            <a:chExt cx="4713592" cy="1384995"/>
          </a:xfrm>
        </p:grpSpPr>
        <p:sp>
          <p:nvSpPr>
            <p:cNvPr id="12" name="TextBox 11"/>
            <p:cNvSpPr txBox="1"/>
            <p:nvPr/>
          </p:nvSpPr>
          <p:spPr>
            <a:xfrm>
              <a:off x="2437945" y="3259722"/>
              <a:ext cx="146552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do / does </a:t>
              </a:r>
            </a:p>
            <a:p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did </a:t>
              </a:r>
            </a:p>
            <a:p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will                        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23345" y="3690610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V 1                         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063406" y="2480697"/>
            <a:ext cx="829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rgbClr val="F14124">
                      <a:lumMod val="75000"/>
                    </a:srgbClr>
                  </a:solidFill>
                </a:ln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F BeauSans Pro Thin" pitchFamily="2" charset="0"/>
              </a:rPr>
              <a:t>or</a:t>
            </a:r>
            <a:endParaRPr lang="el-GR" sz="5400" b="1" dirty="0">
              <a:ln w="28575">
                <a:solidFill>
                  <a:srgbClr val="F14124">
                    <a:lumMod val="75000"/>
                  </a:srgbClr>
                </a:solidFill>
              </a:ln>
              <a:gradFill>
                <a:gsLst>
                  <a:gs pos="0">
                    <a:srgbClr val="F14124">
                      <a:shade val="20000"/>
                      <a:satMod val="200000"/>
                    </a:srgbClr>
                  </a:gs>
                  <a:gs pos="78000">
                    <a:srgbClr val="F14124">
                      <a:tint val="90000"/>
                      <a:shade val="89000"/>
                      <a:satMod val="220000"/>
                    </a:srgbClr>
                  </a:gs>
                  <a:gs pos="100000">
                    <a:srgbClr val="F14124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55392" y="3632825"/>
            <a:ext cx="6261024" cy="954107"/>
            <a:chOff x="2441074" y="3253948"/>
            <a:chExt cx="4722395" cy="954107"/>
          </a:xfrm>
        </p:grpSpPr>
        <p:sp>
          <p:nvSpPr>
            <p:cNvPr id="18" name="TextBox 17"/>
            <p:cNvSpPr txBox="1"/>
            <p:nvPr/>
          </p:nvSpPr>
          <p:spPr>
            <a:xfrm>
              <a:off x="2441074" y="3253948"/>
              <a:ext cx="25161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am / is / are</a:t>
              </a:r>
            </a:p>
            <a:p>
              <a:r>
                <a:rPr lang="en-GB" sz="28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was / were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35277" y="3469391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V +  </a:t>
              </a:r>
              <a:r>
                <a:rPr lang="en-GB" sz="2800" dirty="0" err="1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ing</a:t>
              </a:r>
              <a:r>
                <a:rPr lang="en-GB" sz="28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8011519" y="3560817"/>
            <a:ext cx="829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rgbClr val="F14124">
                      <a:lumMod val="75000"/>
                    </a:srgbClr>
                  </a:solidFill>
                </a:ln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F BeauSans Pro Thin" pitchFamily="2" charset="0"/>
              </a:rPr>
              <a:t>or</a:t>
            </a:r>
            <a:endParaRPr lang="el-GR" sz="5400" b="1" dirty="0">
              <a:ln w="28575">
                <a:solidFill>
                  <a:srgbClr val="F14124">
                    <a:lumMod val="75000"/>
                  </a:srgbClr>
                </a:solidFill>
              </a:ln>
              <a:gradFill>
                <a:gsLst>
                  <a:gs pos="0">
                    <a:srgbClr val="F14124">
                      <a:shade val="20000"/>
                      <a:satMod val="200000"/>
                    </a:srgbClr>
                  </a:gs>
                  <a:gs pos="78000">
                    <a:srgbClr val="F14124">
                      <a:tint val="90000"/>
                      <a:shade val="89000"/>
                      <a:satMod val="220000"/>
                    </a:srgbClr>
                  </a:gs>
                  <a:gs pos="100000">
                    <a:srgbClr val="F14124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055392" y="4635133"/>
            <a:ext cx="6261024" cy="954107"/>
            <a:chOff x="2441074" y="3253948"/>
            <a:chExt cx="4722395" cy="954107"/>
          </a:xfrm>
        </p:grpSpPr>
        <p:sp>
          <p:nvSpPr>
            <p:cNvPr id="22" name="TextBox 21"/>
            <p:cNvSpPr txBox="1"/>
            <p:nvPr/>
          </p:nvSpPr>
          <p:spPr>
            <a:xfrm>
              <a:off x="2441074" y="3253948"/>
              <a:ext cx="25161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have / has</a:t>
              </a:r>
            </a:p>
            <a:p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had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35277" y="3469391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V 3                         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419399" y="2554450"/>
            <a:ext cx="20060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my friend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he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teachers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my new phone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we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coffee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wild animals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you</a:t>
            </a:r>
          </a:p>
          <a:p>
            <a:pPr algn="r"/>
            <a:r>
              <a:rPr lang="en-GB" sz="28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endParaRPr lang="el-GR" sz="2800" dirty="0">
              <a:ln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pic>
        <p:nvPicPr>
          <p:cNvPr id="16" name="Picture 15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404492"/>
            <a:ext cx="1336876" cy="133687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55576" y="18864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9050"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DIRECT QUESTIONS</a:t>
            </a:r>
            <a:endParaRPr lang="el-GR" sz="3600" dirty="0">
              <a:ln w="19050"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105" y="355310"/>
            <a:ext cx="920559" cy="31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3" name="camera.wav"/>
          </p:stSnd>
        </p:sndAc>
      </p:transition>
    </mc:Choice>
    <mc:Fallback xmlns="">
      <p:transition spd="slow" advClick="0">
        <p:fade/>
        <p:sndAc>
          <p:stSnd>
            <p:snd r:embed="rId6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5" grpId="0"/>
      <p:bldP spid="15" grpId="1"/>
      <p:bldP spid="20" grpId="0"/>
      <p:bldP spid="24" grpId="0"/>
      <p:bldP spid="25" grpId="0"/>
      <p:bldP spid="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6492" y="188639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9050"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INDIRECT QUESTIONS</a:t>
            </a:r>
            <a:endParaRPr lang="el-GR" sz="3600" dirty="0">
              <a:ln w="19050"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1201428"/>
            <a:ext cx="1440160" cy="646331"/>
          </a:xfrm>
          <a:prstGeom prst="rect">
            <a:avLst/>
          </a:prstGeom>
          <a:solidFill>
            <a:schemeClr val="bg2">
              <a:lumMod val="25000"/>
            </a:schemeClr>
          </a:solidFill>
          <a:scene3d>
            <a:camera prst="orthographicFront">
              <a:rot lat="813975" lon="553847" rev="20612354"/>
            </a:camera>
            <a:lightRig rig="threePt" dir="t"/>
          </a:scene3d>
          <a:sp3d extrusionH="76200" contourW="12700" prstMaterial="matte">
            <a:bevelT w="133350" h="1079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Question  Word / IF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1152498"/>
            <a:ext cx="1728192" cy="646331"/>
          </a:xfrm>
          <a:prstGeom prst="rect">
            <a:avLst/>
          </a:prstGeom>
          <a:solidFill>
            <a:srgbClr val="00B050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affirmative </a:t>
            </a:r>
          </a:p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verb form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1175242"/>
            <a:ext cx="1728000" cy="646331"/>
          </a:xfrm>
          <a:prstGeom prst="rect">
            <a:avLst/>
          </a:prstGeom>
          <a:solidFill>
            <a:srgbClr val="0099CC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endParaRPr lang="en-US" sz="8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Subject</a:t>
            </a:r>
          </a:p>
          <a:p>
            <a:pPr marL="36000" algn="ctr"/>
            <a:endParaRPr lang="el-GR" sz="9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52496"/>
            <a:ext cx="1872208" cy="756000"/>
          </a:xfrm>
          <a:prstGeom prst="rect">
            <a:avLst/>
          </a:prstGeom>
          <a:solidFill>
            <a:srgbClr val="FFCC00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 w="19050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Introductory</a:t>
            </a:r>
          </a:p>
          <a:p>
            <a:pPr marL="36000" algn="ctr"/>
            <a:r>
              <a:rPr lang="en-US" dirty="0">
                <a:ln w="19050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Verb / question</a:t>
            </a:r>
            <a:endParaRPr lang="el-GR" dirty="0">
              <a:ln w="19050">
                <a:solidFill>
                  <a:srgbClr val="FF8021">
                    <a:lumMod val="50000"/>
                  </a:srgbClr>
                </a:solidFill>
              </a:ln>
              <a:solidFill>
                <a:srgbClr val="FF8021">
                  <a:lumMod val="50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53509" y="1052736"/>
            <a:ext cx="8899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latin typeface="PF BeauSans Pro Thin" pitchFamily="2" charset="0"/>
              </a:rPr>
              <a:t>.(?)</a:t>
            </a:r>
            <a:endParaRPr lang="el-GR" sz="4400" dirty="0">
              <a:ln w="19050">
                <a:solidFill>
                  <a:prstClr val="white"/>
                </a:solidFill>
              </a:ln>
              <a:solidFill>
                <a:prstClr val="black"/>
              </a:solidFill>
              <a:latin typeface="PF BeauSans Pro Thi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6871" y="2405871"/>
            <a:ext cx="12961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who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what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Where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how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when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why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if</a:t>
            </a:r>
          </a:p>
          <a:p>
            <a:pPr algn="r"/>
            <a:r>
              <a:rPr lang="en-GB" sz="28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endParaRPr lang="el-GR" sz="2800" dirty="0">
              <a:ln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3968" y="2632933"/>
            <a:ext cx="152056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my friend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he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teachers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my phone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we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coffee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wild animals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you</a:t>
            </a:r>
          </a:p>
          <a:p>
            <a:pPr algn="r"/>
            <a:r>
              <a:rPr lang="en-GB" sz="28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endParaRPr lang="el-GR" sz="2800" dirty="0">
              <a:ln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2" y="3107953"/>
            <a:ext cx="288032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He asked</a:t>
            </a:r>
          </a:p>
          <a:p>
            <a:r>
              <a:rPr lang="en-GB" sz="24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She wondered  </a:t>
            </a:r>
          </a:p>
          <a:p>
            <a:r>
              <a:rPr lang="en-GB" sz="24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Could you tell me (?)</a:t>
            </a:r>
          </a:p>
          <a:p>
            <a:pPr algn="r"/>
            <a:r>
              <a:rPr lang="en-GB" sz="20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      </a:t>
            </a:r>
            <a:r>
              <a:rPr lang="en-GB" sz="2000" dirty="0">
                <a:ln w="28575">
                  <a:solidFill>
                    <a:srgbClr val="00CC5C"/>
                  </a:solidFill>
                </a:ln>
                <a:solidFill>
                  <a:srgbClr val="00B050"/>
                </a:solidFill>
                <a:latin typeface="PF BeauSans Pro Thin" pitchFamily="2" charset="0"/>
              </a:rPr>
              <a:t>                </a:t>
            </a:r>
            <a:r>
              <a:rPr lang="en-GB" sz="20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r>
              <a:rPr lang="en-GB" sz="2000" dirty="0">
                <a:ln w="28575">
                  <a:solidFill>
                    <a:srgbClr val="00CC5C"/>
                  </a:solidFill>
                </a:ln>
                <a:solidFill>
                  <a:srgbClr val="00B050"/>
                </a:solidFill>
                <a:latin typeface="PF BeauSans Pro Thin" pitchFamily="2" charset="0"/>
              </a:rPr>
              <a:t>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985779" y="2253122"/>
            <a:ext cx="6003045" cy="1261884"/>
            <a:chOff x="2437945" y="3259722"/>
            <a:chExt cx="4713592" cy="1261884"/>
          </a:xfrm>
        </p:grpSpPr>
        <p:sp>
          <p:nvSpPr>
            <p:cNvPr id="27" name="TextBox 26"/>
            <p:cNvSpPr txBox="1"/>
            <p:nvPr/>
          </p:nvSpPr>
          <p:spPr>
            <a:xfrm>
              <a:off x="2437945" y="3259722"/>
              <a:ext cx="1465526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like/ likes </a:t>
              </a:r>
            </a:p>
            <a:p>
              <a:r>
                <a:rPr lang="en-GB" sz="24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came</a:t>
              </a:r>
            </a:p>
            <a:p>
              <a:r>
                <a:rPr lang="en-GB" sz="24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will find</a:t>
              </a:r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23345" y="3690610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8159275" y="2433693"/>
            <a:ext cx="829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rgbClr val="F14124">
                      <a:lumMod val="75000"/>
                    </a:srgbClr>
                  </a:solidFill>
                </a:ln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F BeauSans Pro Thin" pitchFamily="2" charset="0"/>
              </a:rPr>
              <a:t>or</a:t>
            </a:r>
            <a:endParaRPr lang="el-GR" sz="5400" b="1" dirty="0">
              <a:ln w="28575">
                <a:solidFill>
                  <a:srgbClr val="F14124">
                    <a:lumMod val="75000"/>
                  </a:srgbClr>
                </a:solidFill>
              </a:ln>
              <a:gradFill>
                <a:gsLst>
                  <a:gs pos="0">
                    <a:srgbClr val="F14124">
                      <a:shade val="20000"/>
                      <a:satMod val="200000"/>
                    </a:srgbClr>
                  </a:gs>
                  <a:gs pos="78000">
                    <a:srgbClr val="F14124">
                      <a:tint val="90000"/>
                      <a:shade val="89000"/>
                      <a:satMod val="220000"/>
                    </a:srgbClr>
                  </a:gs>
                  <a:gs pos="100000">
                    <a:srgbClr val="F14124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35718" y="3628846"/>
            <a:ext cx="3283676" cy="830997"/>
            <a:chOff x="2441074" y="3253948"/>
            <a:chExt cx="2578343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2441074" y="3253948"/>
              <a:ext cx="25161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am / is / are</a:t>
              </a:r>
            </a:p>
            <a:p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was / were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30289" y="3438613"/>
              <a:ext cx="1289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V +  </a:t>
              </a:r>
              <a:r>
                <a:rPr lang="en-GB" sz="2400" dirty="0" err="1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ing</a:t>
              </a:r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</p:grpSp>
      <p:sp>
        <p:nvSpPr>
          <p:cNvPr id="33" name="Rectangle 32"/>
          <p:cNvSpPr/>
          <p:nvPr/>
        </p:nvSpPr>
        <p:spPr>
          <a:xfrm>
            <a:off x="8136655" y="3862005"/>
            <a:ext cx="829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rgbClr val="F14124">
                      <a:lumMod val="75000"/>
                    </a:srgbClr>
                  </a:solidFill>
                </a:ln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F BeauSans Pro Thin" pitchFamily="2" charset="0"/>
              </a:rPr>
              <a:t>or</a:t>
            </a:r>
            <a:endParaRPr lang="el-GR" sz="5400" b="1" dirty="0">
              <a:ln w="28575">
                <a:solidFill>
                  <a:srgbClr val="F14124">
                    <a:lumMod val="75000"/>
                  </a:srgbClr>
                </a:solidFill>
              </a:ln>
              <a:gradFill>
                <a:gsLst>
                  <a:gs pos="0">
                    <a:srgbClr val="F14124">
                      <a:shade val="20000"/>
                      <a:satMod val="200000"/>
                    </a:srgbClr>
                  </a:gs>
                  <a:gs pos="78000">
                    <a:srgbClr val="F14124">
                      <a:tint val="90000"/>
                      <a:shade val="89000"/>
                      <a:satMod val="220000"/>
                    </a:srgbClr>
                  </a:gs>
                  <a:gs pos="100000">
                    <a:srgbClr val="F14124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035718" y="4631154"/>
            <a:ext cx="3615953" cy="954107"/>
            <a:chOff x="2441074" y="3253948"/>
            <a:chExt cx="2839247" cy="954107"/>
          </a:xfrm>
        </p:grpSpPr>
        <p:sp>
          <p:nvSpPr>
            <p:cNvPr id="35" name="TextBox 34"/>
            <p:cNvSpPr txBox="1"/>
            <p:nvPr/>
          </p:nvSpPr>
          <p:spPr>
            <a:xfrm>
              <a:off x="2441074" y="3253948"/>
              <a:ext cx="25161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have / has</a:t>
              </a:r>
            </a:p>
            <a:p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had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52129" y="3469391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V 3                         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55576" y="6239053"/>
            <a:ext cx="6695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9050"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INDIRECT QUESTIONS</a:t>
            </a:r>
            <a:endParaRPr lang="el-GR" sz="3600" dirty="0">
              <a:ln w="19050"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pic>
        <p:nvPicPr>
          <p:cNvPr id="3" name="Picture 2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971" y="5877271"/>
            <a:ext cx="751289" cy="75128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105" y="355310"/>
            <a:ext cx="920559" cy="31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2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3" name="camera.wav"/>
          </p:stSnd>
        </p:sndAc>
      </p:transition>
    </mc:Choice>
    <mc:Fallback xmlns="">
      <p:transition spd="slow" advClick="0">
        <p:fade/>
        <p:sndAc>
          <p:stSnd>
            <p:snd r:embed="rId6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24" grpId="0"/>
      <p:bldP spid="25" grpId="0"/>
      <p:bldP spid="29" grpId="0"/>
      <p:bldP spid="29" grpId="1"/>
      <p:bldP spid="33" grpId="0"/>
      <p:bldP spid="22" grpId="0"/>
      <p:bldP spid="2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6492" y="11663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9050"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INDIRECT QUESTIONS</a:t>
            </a:r>
            <a:endParaRPr lang="el-GR" sz="3600" dirty="0">
              <a:ln w="19050"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1201428"/>
            <a:ext cx="1440160" cy="646331"/>
          </a:xfrm>
          <a:prstGeom prst="rect">
            <a:avLst/>
          </a:prstGeom>
          <a:solidFill>
            <a:schemeClr val="bg2">
              <a:lumMod val="25000"/>
            </a:schemeClr>
          </a:solidFill>
          <a:scene3d>
            <a:camera prst="orthographicFront">
              <a:rot lat="813975" lon="553847" rev="20612354"/>
            </a:camera>
            <a:lightRig rig="threePt" dir="t"/>
          </a:scene3d>
          <a:sp3d extrusionH="76200" contourW="12700" prstMaterial="matte">
            <a:bevelT w="133350" h="1079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Question  Word / IF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1152498"/>
            <a:ext cx="1728192" cy="646331"/>
          </a:xfrm>
          <a:prstGeom prst="rect">
            <a:avLst/>
          </a:prstGeom>
          <a:solidFill>
            <a:srgbClr val="00B050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affirmative </a:t>
            </a:r>
          </a:p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verb form</a:t>
            </a:r>
            <a:endParaRPr lang="el-GR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1175242"/>
            <a:ext cx="1728000" cy="646331"/>
          </a:xfrm>
          <a:prstGeom prst="rect">
            <a:avLst/>
          </a:prstGeom>
          <a:solidFill>
            <a:srgbClr val="0099CC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endParaRPr lang="en-US" sz="8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  <a:p>
            <a:pPr marL="36000" algn="ctr"/>
            <a:r>
              <a:rPr lang="en-US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PF BeauSans Pro Thin" pitchFamily="2" charset="0"/>
              </a:rPr>
              <a:t>Subject</a:t>
            </a:r>
          </a:p>
          <a:p>
            <a:pPr marL="36000" algn="ctr"/>
            <a:endParaRPr lang="el-GR" sz="9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PF BeauSans Pro Thi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52496"/>
            <a:ext cx="1872208" cy="756000"/>
          </a:xfrm>
          <a:prstGeom prst="rect">
            <a:avLst/>
          </a:prstGeom>
          <a:solidFill>
            <a:srgbClr val="FFCC00"/>
          </a:solidFill>
          <a:scene3d>
            <a:camera prst="orthographicFront">
              <a:rot lat="0" lon="21594000" rev="0"/>
            </a:camera>
            <a:lightRig rig="threePt" dir="t"/>
          </a:scene3d>
          <a:sp3d extrusionH="76200" contourW="12700" prstMaterial="matte">
            <a:bevelT w="139700" h="95250" prst="riblet"/>
            <a:bevelB w="1905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 wrap="square" rtlCol="0">
            <a:spAutoFit/>
          </a:bodyPr>
          <a:lstStyle/>
          <a:p>
            <a:pPr marL="36000" algn="ctr"/>
            <a:r>
              <a:rPr lang="en-US" dirty="0">
                <a:ln w="19050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Introductory</a:t>
            </a:r>
          </a:p>
          <a:p>
            <a:pPr marL="36000" algn="ctr"/>
            <a:r>
              <a:rPr lang="en-US" dirty="0">
                <a:ln w="19050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Verb / question</a:t>
            </a:r>
            <a:endParaRPr lang="el-GR" dirty="0">
              <a:ln w="19050">
                <a:solidFill>
                  <a:srgbClr val="FF8021">
                    <a:lumMod val="50000"/>
                  </a:srgbClr>
                </a:solidFill>
              </a:ln>
              <a:solidFill>
                <a:srgbClr val="FF8021">
                  <a:lumMod val="50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53509" y="1052736"/>
            <a:ext cx="8899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latin typeface="PF BeauSans Pro Thin" pitchFamily="2" charset="0"/>
              </a:rPr>
              <a:t>.(?)</a:t>
            </a:r>
            <a:endParaRPr lang="el-GR" sz="4400" dirty="0">
              <a:ln w="19050">
                <a:solidFill>
                  <a:prstClr val="white"/>
                </a:solidFill>
              </a:ln>
              <a:solidFill>
                <a:prstClr val="black"/>
              </a:solidFill>
              <a:latin typeface="PF BeauSans Pro Thi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6871" y="2405871"/>
            <a:ext cx="12961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who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what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Where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how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when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why</a:t>
            </a:r>
          </a:p>
          <a:p>
            <a:r>
              <a:rPr lang="en-GB" sz="2800" dirty="0">
                <a:ln w="28575">
                  <a:solidFill>
                    <a:srgbClr val="4E67C8">
                      <a:lumMod val="50000"/>
                    </a:srgbClr>
                  </a:solidFill>
                </a:ln>
                <a:solidFill>
                  <a:srgbClr val="4E67C8">
                    <a:lumMod val="50000"/>
                  </a:srgbClr>
                </a:solidFill>
                <a:latin typeface="PF BeauSans Pro Thin" pitchFamily="2" charset="0"/>
              </a:rPr>
              <a:t>if</a:t>
            </a:r>
          </a:p>
          <a:p>
            <a:pPr algn="r"/>
            <a:r>
              <a:rPr lang="en-GB" sz="28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endParaRPr lang="el-GR" sz="2800" dirty="0">
              <a:ln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3968" y="2632933"/>
            <a:ext cx="152056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my friend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he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teachers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my phone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we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coffee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wild animals</a:t>
            </a:r>
          </a:p>
          <a:p>
            <a:r>
              <a:rPr lang="en-GB" sz="2000" dirty="0">
                <a:ln w="19050">
                  <a:solidFill>
                    <a:srgbClr val="B4DCFA">
                      <a:lumMod val="50000"/>
                    </a:srgbClr>
                  </a:solidFill>
                </a:ln>
                <a:solidFill>
                  <a:srgbClr val="0099CC"/>
                </a:solidFill>
                <a:latin typeface="PF BeauSans Pro Thin" pitchFamily="2" charset="0"/>
              </a:rPr>
              <a:t>you</a:t>
            </a:r>
          </a:p>
          <a:p>
            <a:pPr algn="r"/>
            <a:r>
              <a:rPr lang="en-GB" sz="28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endParaRPr lang="el-GR" sz="2800" dirty="0">
              <a:ln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2" y="3107953"/>
            <a:ext cx="288032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He asked</a:t>
            </a:r>
          </a:p>
          <a:p>
            <a:r>
              <a:rPr lang="en-GB" sz="24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She wondered  </a:t>
            </a:r>
          </a:p>
          <a:p>
            <a:r>
              <a:rPr lang="en-GB" sz="24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Could you tell me (?)</a:t>
            </a:r>
          </a:p>
          <a:p>
            <a:pPr algn="r"/>
            <a:r>
              <a:rPr lang="en-GB" sz="2000" dirty="0">
                <a:ln w="28575">
                  <a:solidFill>
                    <a:srgbClr val="FF8021">
                      <a:lumMod val="50000"/>
                    </a:srgbClr>
                  </a:solidFill>
                </a:ln>
                <a:solidFill>
                  <a:srgbClr val="FF8021">
                    <a:lumMod val="50000"/>
                  </a:srgbClr>
                </a:solidFill>
                <a:latin typeface="PF BeauSans Pro Thin" pitchFamily="2" charset="0"/>
              </a:rPr>
              <a:t>      </a:t>
            </a:r>
            <a:r>
              <a:rPr lang="en-GB" sz="2000" dirty="0">
                <a:ln w="28575">
                  <a:solidFill>
                    <a:srgbClr val="00CC5C"/>
                  </a:solidFill>
                </a:ln>
                <a:solidFill>
                  <a:srgbClr val="00B050"/>
                </a:solidFill>
                <a:latin typeface="PF BeauSans Pro Thin" pitchFamily="2" charset="0"/>
              </a:rPr>
              <a:t>                </a:t>
            </a:r>
            <a:r>
              <a:rPr lang="en-GB" sz="2000" dirty="0" err="1">
                <a:ln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etc</a:t>
            </a:r>
            <a:r>
              <a:rPr lang="en-GB" sz="2000" dirty="0">
                <a:ln w="28575">
                  <a:solidFill>
                    <a:srgbClr val="00CC5C"/>
                  </a:solidFill>
                </a:ln>
                <a:solidFill>
                  <a:srgbClr val="00B050"/>
                </a:solidFill>
                <a:latin typeface="PF BeauSans Pro Thin" pitchFamily="2" charset="0"/>
              </a:rPr>
              <a:t>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985779" y="2253122"/>
            <a:ext cx="6003045" cy="1261884"/>
            <a:chOff x="2437945" y="3259722"/>
            <a:chExt cx="4713592" cy="1261884"/>
          </a:xfrm>
        </p:grpSpPr>
        <p:sp>
          <p:nvSpPr>
            <p:cNvPr id="27" name="TextBox 26"/>
            <p:cNvSpPr txBox="1"/>
            <p:nvPr/>
          </p:nvSpPr>
          <p:spPr>
            <a:xfrm>
              <a:off x="2437945" y="3259722"/>
              <a:ext cx="1465526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like/ likes </a:t>
              </a:r>
            </a:p>
            <a:p>
              <a:r>
                <a:rPr lang="en-GB" sz="24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came</a:t>
              </a:r>
            </a:p>
            <a:p>
              <a:r>
                <a:rPr lang="en-GB" sz="24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will find</a:t>
              </a:r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23345" y="3690610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CC5C"/>
                    </a:solidFill>
                  </a:ln>
                  <a:solidFill>
                    <a:srgbClr val="00B050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8159275" y="2433693"/>
            <a:ext cx="829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rgbClr val="F14124">
                      <a:lumMod val="75000"/>
                    </a:srgbClr>
                  </a:solidFill>
                </a:ln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F BeauSans Pro Thin" pitchFamily="2" charset="0"/>
              </a:rPr>
              <a:t>or</a:t>
            </a:r>
            <a:endParaRPr lang="el-GR" sz="5400" b="1" dirty="0">
              <a:ln w="28575">
                <a:solidFill>
                  <a:srgbClr val="F14124">
                    <a:lumMod val="75000"/>
                  </a:srgbClr>
                </a:solidFill>
              </a:ln>
              <a:gradFill>
                <a:gsLst>
                  <a:gs pos="0">
                    <a:srgbClr val="F14124">
                      <a:shade val="20000"/>
                      <a:satMod val="200000"/>
                    </a:srgbClr>
                  </a:gs>
                  <a:gs pos="78000">
                    <a:srgbClr val="F14124">
                      <a:tint val="90000"/>
                      <a:shade val="89000"/>
                      <a:satMod val="220000"/>
                    </a:srgbClr>
                  </a:gs>
                  <a:gs pos="100000">
                    <a:srgbClr val="F14124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35718" y="3628846"/>
            <a:ext cx="3283676" cy="830997"/>
            <a:chOff x="2441074" y="3253948"/>
            <a:chExt cx="2578343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2441074" y="3253948"/>
              <a:ext cx="25161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am / is / are</a:t>
              </a:r>
            </a:p>
            <a:p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was / were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30289" y="3438613"/>
              <a:ext cx="1289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V +  </a:t>
              </a:r>
              <a:r>
                <a:rPr lang="en-GB" sz="2400" dirty="0" err="1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ing</a:t>
              </a:r>
              <a:r>
                <a:rPr lang="en-GB" sz="2400" dirty="0">
                  <a:ln w="28575">
                    <a:solidFill>
                      <a:srgbClr val="00642D"/>
                    </a:solidFill>
                  </a:ln>
                  <a:solidFill>
                    <a:srgbClr val="008A3E"/>
                  </a:solidFill>
                  <a:latin typeface="PF BeauSans Pro Thin" pitchFamily="2" charset="0"/>
                </a:rPr>
                <a:t>                         </a:t>
              </a:r>
            </a:p>
          </p:txBody>
        </p:sp>
      </p:grpSp>
      <p:sp>
        <p:nvSpPr>
          <p:cNvPr id="33" name="Rectangle 32"/>
          <p:cNvSpPr/>
          <p:nvPr/>
        </p:nvSpPr>
        <p:spPr>
          <a:xfrm>
            <a:off x="8136655" y="3862005"/>
            <a:ext cx="829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rgbClr val="F14124">
                      <a:lumMod val="75000"/>
                    </a:srgbClr>
                  </a:solidFill>
                </a:ln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F BeauSans Pro Thin" pitchFamily="2" charset="0"/>
              </a:rPr>
              <a:t>or</a:t>
            </a:r>
            <a:endParaRPr lang="el-GR" sz="5400" b="1" dirty="0">
              <a:ln w="28575">
                <a:solidFill>
                  <a:srgbClr val="F14124">
                    <a:lumMod val="75000"/>
                  </a:srgbClr>
                </a:solidFill>
              </a:ln>
              <a:gradFill>
                <a:gsLst>
                  <a:gs pos="0">
                    <a:srgbClr val="F14124">
                      <a:shade val="20000"/>
                      <a:satMod val="200000"/>
                    </a:srgbClr>
                  </a:gs>
                  <a:gs pos="78000">
                    <a:srgbClr val="F14124">
                      <a:tint val="90000"/>
                      <a:shade val="89000"/>
                      <a:satMod val="220000"/>
                    </a:srgbClr>
                  </a:gs>
                  <a:gs pos="100000">
                    <a:srgbClr val="F14124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035718" y="4631154"/>
            <a:ext cx="3615953" cy="954107"/>
            <a:chOff x="2441074" y="3253948"/>
            <a:chExt cx="2839247" cy="954107"/>
          </a:xfrm>
        </p:grpSpPr>
        <p:sp>
          <p:nvSpPr>
            <p:cNvPr id="35" name="TextBox 34"/>
            <p:cNvSpPr txBox="1"/>
            <p:nvPr/>
          </p:nvSpPr>
          <p:spPr>
            <a:xfrm>
              <a:off x="2441074" y="3253948"/>
              <a:ext cx="25161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have / has</a:t>
              </a:r>
            </a:p>
            <a:p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had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52129" y="3469391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n w="28575">
                    <a:solidFill>
                      <a:srgbClr val="002E15"/>
                    </a:solidFill>
                  </a:ln>
                  <a:solidFill>
                    <a:srgbClr val="005C2A"/>
                  </a:solidFill>
                  <a:latin typeface="PF BeauSans Pro Thin" pitchFamily="2" charset="0"/>
                </a:rPr>
                <a:t>V 3                         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55576" y="6239053"/>
            <a:ext cx="6695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9050">
                  <a:solidFill>
                    <a:srgbClr val="F14124">
                      <a:lumMod val="75000"/>
                    </a:srgbClr>
                  </a:solidFill>
                </a:ln>
                <a:solidFill>
                  <a:srgbClr val="F14124">
                    <a:lumMod val="75000"/>
                  </a:srgbClr>
                </a:solidFill>
                <a:latin typeface="PF BeauSans Pro Thin" pitchFamily="2" charset="0"/>
              </a:rPr>
              <a:t>INDIRECT QUESTIONS</a:t>
            </a:r>
            <a:endParaRPr lang="el-GR" sz="3600" dirty="0">
              <a:ln w="19050">
                <a:solidFill>
                  <a:srgbClr val="F14124">
                    <a:lumMod val="75000"/>
                  </a:srgbClr>
                </a:solidFill>
              </a:ln>
              <a:solidFill>
                <a:srgbClr val="F14124">
                  <a:lumMod val="75000"/>
                </a:srgbClr>
              </a:solidFill>
              <a:latin typeface="PF BeauSans Pro Thin" pitchFamily="2" charset="0"/>
            </a:endParaRPr>
          </a:p>
        </p:txBody>
      </p:sp>
      <p:pic>
        <p:nvPicPr>
          <p:cNvPr id="3" name="Picture 2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971" y="5877271"/>
            <a:ext cx="751289" cy="75128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105" y="355310"/>
            <a:ext cx="920559" cy="31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7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3" name="camera.wav"/>
          </p:stSnd>
        </p:sndAc>
      </p:transition>
    </mc:Choice>
    <mc:Fallback xmlns="">
      <p:transition spd="slow" advClick="0">
        <p:fade/>
        <p:sndAc>
          <p:stSnd>
            <p:snd r:embed="rId6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24" grpId="0"/>
      <p:bldP spid="25" grpId="0"/>
      <p:bldP spid="29" grpId="0"/>
      <p:bldP spid="29" grpId="1"/>
      <p:bldP spid="33" grpId="0"/>
      <p:bldP spid="22" grpId="0"/>
      <p:bldP spid="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971" y="5877271"/>
            <a:ext cx="751289" cy="751289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691680" y="191683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6BB76D">
                    <a:lumMod val="50000"/>
                  </a:srgbClr>
                </a:solidFill>
                <a:effectLst>
                  <a:glow rad="101600">
                    <a:sysClr val="window" lastClr="FFFFFF">
                      <a:alpha val="80000"/>
                    </a:sysClr>
                  </a:glow>
                </a:effectLst>
                <a:uLnTx/>
                <a:uFillTx/>
                <a:latin typeface="Comic Sans MS" pitchFamily="66" charset="0"/>
              </a:rPr>
              <a:t>Use an Intro verb in the past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6BB76D">
                    <a:lumMod val="50000"/>
                  </a:srgbClr>
                </a:solidFill>
                <a:effectLst>
                  <a:glow rad="101600">
                    <a:sysClr val="window" lastClr="FFFFFF">
                      <a:alpha val="80000"/>
                    </a:sysClr>
                  </a:glow>
                </a:effectLst>
                <a:uLnTx/>
                <a:uFillTx/>
                <a:latin typeface="Comic Sans MS" pitchFamily="66" charset="0"/>
              </a:rPr>
              <a:t>.</a:t>
            </a:r>
          </a:p>
        </p:txBody>
      </p:sp>
      <p:sp>
        <p:nvSpPr>
          <p:cNvPr id="41" name="Oval 40"/>
          <p:cNvSpPr/>
          <p:nvPr/>
        </p:nvSpPr>
        <p:spPr>
          <a:xfrm>
            <a:off x="1062414" y="1916832"/>
            <a:ext cx="551804" cy="360040"/>
          </a:xfrm>
          <a:prstGeom prst="ellipse">
            <a:avLst/>
          </a:prstGeom>
          <a:gradFill rotWithShape="1">
            <a:gsLst>
              <a:gs pos="0">
                <a:srgbClr val="6BB76D">
                  <a:shade val="45000"/>
                  <a:satMod val="155000"/>
                </a:srgbClr>
              </a:gs>
              <a:gs pos="60000">
                <a:srgbClr val="6BB76D">
                  <a:shade val="95000"/>
                  <a:satMod val="150000"/>
                </a:srgbClr>
              </a:gs>
              <a:gs pos="100000">
                <a:srgbClr val="6BB76D">
                  <a:tint val="87000"/>
                  <a:satMod val="250000"/>
                </a:srgbClr>
              </a:gs>
            </a:gsLst>
            <a:lin ang="16200000" scaled="0"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</a:t>
            </a:r>
            <a:endParaRPr kumimoji="0" lang="el-GR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1680" y="3409949"/>
            <a:ext cx="47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b="1" kern="0" dirty="0">
                <a:solidFill>
                  <a:srgbClr val="6BB76D">
                    <a:lumMod val="50000"/>
                  </a:srgbClr>
                </a:solidFill>
                <a:effectLst>
                  <a:glow rad="101600">
                    <a:sysClr val="window" lastClr="FFFFFF">
                      <a:alpha val="80000"/>
                    </a:sysClr>
                  </a:glow>
                </a:effectLst>
                <a:latin typeface="Comic Sans MS" pitchFamily="66" charset="0"/>
              </a:rPr>
              <a:t>Move the indirect question one step backwards in time.</a:t>
            </a:r>
            <a:endParaRPr lang="el-GR" sz="2400" b="1" kern="0" dirty="0">
              <a:solidFill>
                <a:srgbClr val="6BB76D">
                  <a:lumMod val="50000"/>
                </a:srgbClr>
              </a:solidFill>
              <a:effectLst>
                <a:glow rad="101600">
                  <a:sysClr val="window" lastClr="FFFFFF">
                    <a:alpha val="80000"/>
                  </a:sysClr>
                </a:glow>
              </a:effectLst>
              <a:latin typeface="Comic Sans MS" pitchFamily="66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026943" y="3409950"/>
            <a:ext cx="551804" cy="360040"/>
          </a:xfrm>
          <a:prstGeom prst="ellipse">
            <a:avLst/>
          </a:prstGeom>
          <a:gradFill rotWithShape="1">
            <a:gsLst>
              <a:gs pos="0">
                <a:srgbClr val="6BB76D">
                  <a:shade val="45000"/>
                  <a:satMod val="155000"/>
                </a:srgbClr>
              </a:gs>
              <a:gs pos="60000">
                <a:srgbClr val="6BB76D">
                  <a:shade val="95000"/>
                  <a:satMod val="150000"/>
                </a:srgbClr>
              </a:gs>
              <a:gs pos="100000">
                <a:srgbClr val="6BB76D">
                  <a:tint val="87000"/>
                  <a:satMod val="250000"/>
                </a:srgbClr>
              </a:gs>
            </a:gsLst>
            <a:lin ang="16200000" scaled="0"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</a:t>
            </a:r>
            <a:endParaRPr kumimoji="0" lang="el-GR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43" name="Picture 5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363908"/>
            <a:ext cx="1331709" cy="1351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77120" y="2276872"/>
            <a:ext cx="10495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asked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31840" y="2276872"/>
            <a:ext cx="17352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wondered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41250" y="2276872"/>
            <a:ext cx="26550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wanted to know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746460" y="2690882"/>
            <a:ext cx="6447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etc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005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3" name="camera.wav"/>
          </p:stSnd>
        </p:sndAc>
      </p:transition>
    </mc:Choice>
    <mc:Fallback xmlns="">
      <p:transition spd="slow" advClick="0">
        <p:fade/>
        <p:sndAc>
          <p:stSnd>
            <p:snd r:embed="rId7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header_logo_w_out.png"/>
          <p:cNvPicPr/>
          <p:nvPr/>
        </p:nvPicPr>
        <p:blipFill>
          <a:blip r:embed="rId3" cstate="print"/>
          <a:srcRect l="7368" r="60921" b="28481"/>
          <a:stretch>
            <a:fillRect/>
          </a:stretch>
        </p:blipFill>
        <p:spPr>
          <a:xfrm>
            <a:off x="5580112" y="5877272"/>
            <a:ext cx="1159099" cy="540913"/>
          </a:xfrm>
          <a:prstGeom prst="rect">
            <a:avLst/>
          </a:prstGeom>
        </p:spPr>
      </p:pic>
      <p:sp>
        <p:nvSpPr>
          <p:cNvPr id="80" name="AutoShape 83"/>
          <p:cNvSpPr>
            <a:spLocks noChangeArrowheads="1"/>
          </p:cNvSpPr>
          <p:nvPr/>
        </p:nvSpPr>
        <p:spPr bwMode="gray">
          <a:xfrm>
            <a:off x="1763688" y="620688"/>
            <a:ext cx="5616624" cy="708025"/>
          </a:xfrm>
          <a:prstGeom prst="roundRect">
            <a:avLst>
              <a:gd name="adj" fmla="val 50000"/>
            </a:avLst>
          </a:prstGeom>
          <a:solidFill>
            <a:srgbClr val="FFD85B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ln w="12700">
                  <a:solidFill>
                    <a:srgbClr val="5A6378">
                      <a:satMod val="155000"/>
                    </a:srgbClr>
                  </a:solidFill>
                  <a:prstDash val="solid"/>
                </a:ln>
                <a:solidFill>
                  <a:srgbClr val="D4D4D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orte" pitchFamily="66" charset="0"/>
              </a:rPr>
              <a:t>Reported Speech – past intro verb</a:t>
            </a:r>
            <a:endParaRPr lang="en-US" sz="2800" b="1" dirty="0">
              <a:ln w="12700">
                <a:solidFill>
                  <a:srgbClr val="5A6378">
                    <a:satMod val="155000"/>
                  </a:srgbClr>
                </a:solidFill>
                <a:prstDash val="solid"/>
              </a:ln>
              <a:solidFill>
                <a:srgbClr val="D4D4D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orte" pitchFamily="66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919779"/>
              </p:ext>
            </p:extLst>
          </p:nvPr>
        </p:nvGraphicFramePr>
        <p:xfrm>
          <a:off x="683568" y="1556792"/>
          <a:ext cx="756084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74441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Reported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“Do you know?”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I asked him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“Where are you going?”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He asked her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“Did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you believe me?”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I wanted to know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“How are you?”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He asked me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“Is Ann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sleeping?”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I asked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“Were you watching TV?”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He asked 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“Can they come?”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I wondered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“Who did you meet?”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They asked me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“Did Mary go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She asked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“Will you go?”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They asked me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" name="TextBox 89"/>
          <p:cNvSpPr txBox="1"/>
          <p:nvPr/>
        </p:nvSpPr>
        <p:spPr>
          <a:xfrm>
            <a:off x="5717741" y="1904967"/>
            <a:ext cx="134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if he knew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pic>
        <p:nvPicPr>
          <p:cNvPr id="92" name="Picture 91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7538" y="1925022"/>
            <a:ext cx="360000" cy="360000"/>
          </a:xfrm>
          <a:prstGeom prst="rect">
            <a:avLst/>
          </a:prstGeom>
        </p:spPr>
      </p:pic>
      <p:pic>
        <p:nvPicPr>
          <p:cNvPr id="95" name="Picture 94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7538" y="2294363"/>
            <a:ext cx="360000" cy="360000"/>
          </a:xfrm>
          <a:prstGeom prst="rect">
            <a:avLst/>
          </a:prstGeom>
        </p:spPr>
      </p:pic>
      <p:pic>
        <p:nvPicPr>
          <p:cNvPr id="97" name="Picture 96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7538" y="3068960"/>
            <a:ext cx="360000" cy="360000"/>
          </a:xfrm>
          <a:prstGeom prst="rect">
            <a:avLst/>
          </a:prstGeom>
        </p:spPr>
      </p:pic>
      <p:pic>
        <p:nvPicPr>
          <p:cNvPr id="100" name="Picture 99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7538" y="2728975"/>
            <a:ext cx="360000" cy="360000"/>
          </a:xfrm>
          <a:prstGeom prst="rect">
            <a:avLst/>
          </a:prstGeom>
        </p:spPr>
      </p:pic>
      <p:pic>
        <p:nvPicPr>
          <p:cNvPr id="102" name="Picture 101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98252" y="5229240"/>
            <a:ext cx="360000" cy="360000"/>
          </a:xfrm>
          <a:prstGeom prst="rect">
            <a:avLst/>
          </a:prstGeom>
        </p:spPr>
      </p:pic>
      <p:pic>
        <p:nvPicPr>
          <p:cNvPr id="106" name="Picture 105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7538" y="4169135"/>
            <a:ext cx="360000" cy="360000"/>
          </a:xfrm>
          <a:prstGeom prst="rect">
            <a:avLst/>
          </a:prstGeom>
        </p:spPr>
      </p:pic>
      <p:pic>
        <p:nvPicPr>
          <p:cNvPr id="107" name="Picture 106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98252" y="3789080"/>
            <a:ext cx="360000" cy="360000"/>
          </a:xfrm>
          <a:prstGeom prst="rect">
            <a:avLst/>
          </a:prstGeom>
        </p:spPr>
      </p:pic>
      <p:pic>
        <p:nvPicPr>
          <p:cNvPr id="108" name="Picture 107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92895" y="3429040"/>
            <a:ext cx="360000" cy="360000"/>
          </a:xfrm>
          <a:prstGeom prst="rect">
            <a:avLst/>
          </a:prstGeom>
        </p:spPr>
      </p:pic>
      <p:pic>
        <p:nvPicPr>
          <p:cNvPr id="109" name="Picture 108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92895" y="4909270"/>
            <a:ext cx="360000" cy="360000"/>
          </a:xfrm>
          <a:prstGeom prst="rect">
            <a:avLst/>
          </a:prstGeom>
        </p:spPr>
      </p:pic>
      <p:pic>
        <p:nvPicPr>
          <p:cNvPr id="110" name="Picture 109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7538" y="4549230"/>
            <a:ext cx="360000" cy="360000"/>
          </a:xfrm>
          <a:prstGeom prst="rect">
            <a:avLst/>
          </a:prstGeom>
        </p:spPr>
      </p:pic>
      <p:sp>
        <p:nvSpPr>
          <p:cNvPr id="111" name="TextBox 110"/>
          <p:cNvSpPr txBox="1"/>
          <p:nvPr/>
        </p:nvSpPr>
        <p:spPr>
          <a:xfrm>
            <a:off x="5786847" y="2276872"/>
            <a:ext cx="2457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where she was going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472100" y="2780928"/>
            <a:ext cx="2742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if you had</a:t>
            </a:r>
            <a:r>
              <a:rPr lang="en-GB" sz="20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believed me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805425" y="3028890"/>
            <a:ext cx="1286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how I was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364088" y="338893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if Ann was sleeping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436096" y="3717032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if I had been watching TV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717741" y="4149080"/>
            <a:ext cx="2166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if they could come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084168" y="450912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who I had met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561781" y="4869160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whether Mary </a:t>
            </a: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had </a:t>
            </a: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gone.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011937" y="5229200"/>
            <a:ext cx="2520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whether I would go.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pic>
        <p:nvPicPr>
          <p:cNvPr id="125" name="Picture 124" descr="emblem_ok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5661248"/>
            <a:ext cx="93610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53896"/>
      </p:ext>
    </p:extLst>
  </p:cSld>
  <p:clrMapOvr>
    <a:masterClrMapping/>
  </p:clrMapOvr>
  <p:transition advClick="0">
    <p:blinds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</p:childTnLst>
        </p:cTn>
      </p:par>
    </p:tnLst>
    <p:bldLst>
      <p:bldP spid="90" grpId="0"/>
      <p:bldP spid="111" grpId="0"/>
      <p:bldP spid="112" grpId="0"/>
      <p:bldP spid="113" grpId="0"/>
      <p:bldP spid="115" grpId="0"/>
      <p:bldP spid="116" grpId="0"/>
      <p:bldP spid="117" grpId="0"/>
      <p:bldP spid="118" grpId="0"/>
      <p:bldP spid="123" grpId="0"/>
      <p:bldP spid="1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header_logo_w_out.png"/>
          <p:cNvPicPr/>
          <p:nvPr/>
        </p:nvPicPr>
        <p:blipFill>
          <a:blip r:embed="rId3" cstate="print"/>
          <a:srcRect l="7368" r="60921" b="28481"/>
          <a:stretch>
            <a:fillRect/>
          </a:stretch>
        </p:blipFill>
        <p:spPr>
          <a:xfrm>
            <a:off x="5580112" y="5877272"/>
            <a:ext cx="1159099" cy="540913"/>
          </a:xfrm>
          <a:prstGeom prst="rect">
            <a:avLst/>
          </a:prstGeom>
        </p:spPr>
      </p:pic>
      <p:sp>
        <p:nvSpPr>
          <p:cNvPr id="80" name="AutoShape 83"/>
          <p:cNvSpPr>
            <a:spLocks noChangeArrowheads="1"/>
          </p:cNvSpPr>
          <p:nvPr/>
        </p:nvSpPr>
        <p:spPr bwMode="gray">
          <a:xfrm>
            <a:off x="1331640" y="620688"/>
            <a:ext cx="5616624" cy="708025"/>
          </a:xfrm>
          <a:prstGeom prst="roundRect">
            <a:avLst>
              <a:gd name="adj" fmla="val 50000"/>
            </a:avLst>
          </a:prstGeom>
          <a:solidFill>
            <a:srgbClr val="FFD85B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ln w="12700">
                  <a:solidFill>
                    <a:srgbClr val="5A6378">
                      <a:satMod val="155000"/>
                    </a:srgbClr>
                  </a:solidFill>
                  <a:prstDash val="solid"/>
                </a:ln>
                <a:solidFill>
                  <a:srgbClr val="D4D4D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orte" pitchFamily="66" charset="0"/>
              </a:rPr>
              <a:t>Reported Speech – past intro verb</a:t>
            </a:r>
            <a:endParaRPr lang="en-US" sz="2800" b="1" dirty="0">
              <a:ln w="12700">
                <a:solidFill>
                  <a:srgbClr val="5A6378">
                    <a:satMod val="155000"/>
                  </a:srgbClr>
                </a:solidFill>
                <a:prstDash val="solid"/>
              </a:ln>
              <a:solidFill>
                <a:srgbClr val="D4D4D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orte" pitchFamily="66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695832"/>
              </p:ext>
            </p:extLst>
          </p:nvPr>
        </p:nvGraphicFramePr>
        <p:xfrm>
          <a:off x="683568" y="1556792"/>
          <a:ext cx="756084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792088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Direct</a:t>
                      </a:r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Reported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...where does Anna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live..?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tomorrow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are working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Did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they come..?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     whether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will forget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can train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Tom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expected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is going to take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Who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is Jo waiting for?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this</a:t>
                      </a:r>
                      <a:r>
                        <a:rPr lang="en-GB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Berlin Sans FB" pitchFamily="34" charset="0"/>
                        </a:rPr>
                        <a:t> dog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Berlin Sans FB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" name="TextBox 89"/>
          <p:cNvSpPr txBox="1"/>
          <p:nvPr/>
        </p:nvSpPr>
        <p:spPr>
          <a:xfrm>
            <a:off x="4499992" y="1916832"/>
            <a:ext cx="2304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where Anna lived 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pic>
        <p:nvPicPr>
          <p:cNvPr id="92" name="Picture 91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1917770"/>
            <a:ext cx="360000" cy="360000"/>
          </a:xfrm>
          <a:prstGeom prst="rect">
            <a:avLst/>
          </a:prstGeom>
        </p:spPr>
      </p:pic>
      <p:pic>
        <p:nvPicPr>
          <p:cNvPr id="95" name="Picture 94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2327055"/>
            <a:ext cx="360000" cy="360000"/>
          </a:xfrm>
          <a:prstGeom prst="rect">
            <a:avLst/>
          </a:prstGeom>
        </p:spPr>
      </p:pic>
      <p:pic>
        <p:nvPicPr>
          <p:cNvPr id="97" name="Picture 96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3068268"/>
            <a:ext cx="360000" cy="360000"/>
          </a:xfrm>
          <a:prstGeom prst="rect">
            <a:avLst/>
          </a:prstGeom>
        </p:spPr>
      </p:pic>
      <p:pic>
        <p:nvPicPr>
          <p:cNvPr id="100" name="Picture 99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2708960"/>
            <a:ext cx="360000" cy="360000"/>
          </a:xfrm>
          <a:prstGeom prst="rect">
            <a:avLst/>
          </a:prstGeom>
        </p:spPr>
      </p:pic>
      <p:pic>
        <p:nvPicPr>
          <p:cNvPr id="102" name="Picture 101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8870" y="5249215"/>
            <a:ext cx="360000" cy="360000"/>
          </a:xfrm>
          <a:prstGeom prst="rect">
            <a:avLst/>
          </a:prstGeom>
        </p:spPr>
      </p:pic>
      <p:pic>
        <p:nvPicPr>
          <p:cNvPr id="106" name="Picture 105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8870" y="4189190"/>
            <a:ext cx="360000" cy="360000"/>
          </a:xfrm>
          <a:prstGeom prst="rect">
            <a:avLst/>
          </a:prstGeom>
        </p:spPr>
      </p:pic>
      <p:pic>
        <p:nvPicPr>
          <p:cNvPr id="107" name="Picture 106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3791747"/>
            <a:ext cx="360000" cy="360000"/>
          </a:xfrm>
          <a:prstGeom prst="rect">
            <a:avLst/>
          </a:prstGeom>
        </p:spPr>
      </p:pic>
      <p:pic>
        <p:nvPicPr>
          <p:cNvPr id="108" name="Picture 107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3429000"/>
            <a:ext cx="360000" cy="360000"/>
          </a:xfrm>
          <a:prstGeom prst="rect">
            <a:avLst/>
          </a:prstGeom>
        </p:spPr>
      </p:pic>
      <p:pic>
        <p:nvPicPr>
          <p:cNvPr id="109" name="Picture 108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8870" y="4889215"/>
            <a:ext cx="360000" cy="360000"/>
          </a:xfrm>
          <a:prstGeom prst="rect">
            <a:avLst/>
          </a:prstGeom>
        </p:spPr>
      </p:pic>
      <p:pic>
        <p:nvPicPr>
          <p:cNvPr id="110" name="Picture 109" descr="gnome_hel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8870" y="4549230"/>
            <a:ext cx="360000" cy="360000"/>
          </a:xfrm>
          <a:prstGeom prst="rect">
            <a:avLst/>
          </a:prstGeom>
        </p:spPr>
      </p:pic>
      <p:sp>
        <p:nvSpPr>
          <p:cNvPr id="111" name="TextBox 110"/>
          <p:cNvSpPr txBox="1"/>
          <p:nvPr/>
        </p:nvSpPr>
        <p:spPr>
          <a:xfrm>
            <a:off x="4499992" y="2276872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the next/following day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499992" y="270892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were working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508104" y="299695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they had come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499992" y="338893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would forget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499992" y="374897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could train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499992" y="414908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Tom had expected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499992" y="45091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was going to take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499992" y="486916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.. who Jo was waiting for 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499546" y="5216417"/>
            <a:ext cx="3816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6BB76D">
                    <a:lumMod val="50000"/>
                  </a:srgbClr>
                </a:solidFill>
                <a:latin typeface="Berlin Sans FB" pitchFamily="34" charset="0"/>
              </a:rPr>
              <a:t>the dog / that dog</a:t>
            </a:r>
            <a:endParaRPr lang="en-US" dirty="0">
              <a:solidFill>
                <a:srgbClr val="6BB76D">
                  <a:lumMod val="50000"/>
                </a:srgbClr>
              </a:solidFill>
              <a:latin typeface="Berlin Sans FB" pitchFamily="34" charset="0"/>
            </a:endParaRPr>
          </a:p>
        </p:txBody>
      </p:sp>
      <p:pic>
        <p:nvPicPr>
          <p:cNvPr id="27" name="Picture 26" descr="kmenu.png">
            <a:hlinkClick r:id="" action="ppaction://noaction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68344" y="5445224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762125"/>
      </p:ext>
    </p:extLst>
  </p:cSld>
  <p:clrMapOvr>
    <a:masterClrMapping/>
  </p:clrMapOvr>
  <p:transition advClick="0">
    <p:blinds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</p:childTnLst>
        </p:cTn>
      </p:par>
    </p:tnLst>
    <p:bldLst>
      <p:bldP spid="90" grpId="0"/>
      <p:bldP spid="111" grpId="0"/>
      <p:bldP spid="112" grpId="0"/>
      <p:bldP spid="113" grpId="0"/>
      <p:bldP spid="115" grpId="0"/>
      <p:bldP spid="116" grpId="0"/>
      <p:bldP spid="117" grpId="0"/>
      <p:bldP spid="118" grpId="0"/>
      <p:bldP spid="123" grpId="0"/>
      <p:bldP spid="1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87786715bb7f1c7a358c1a684be96fd39133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spect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484</Words>
  <Application>Microsoft Office PowerPoint</Application>
  <PresentationFormat>On-screen Show (4:3)</PresentationFormat>
  <Paragraphs>200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Aspect</vt:lpstr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Pollyanna</dc:creator>
  <cp:lastModifiedBy>Pollyanna</cp:lastModifiedBy>
  <cp:revision>15</cp:revision>
  <dcterms:created xsi:type="dcterms:W3CDTF">2011-12-19T09:55:03Z</dcterms:created>
  <dcterms:modified xsi:type="dcterms:W3CDTF">2011-12-19T16:04:55Z</dcterms:modified>
</cp:coreProperties>
</file>