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0" r:id="rId5"/>
    <p:sldId id="258" r:id="rId6"/>
    <p:sldId id="259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/>
              <a:t>Click to edit Master title style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21.10.2022.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96904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21.10.2022.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401271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21.10.2022.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68131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21.10.2022.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90017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21.10.2022.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37852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21.10.2022.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68557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21.10.2022.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733960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21.10.2022.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20692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21.10.2022.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60719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21.10.2022.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272163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21.10.2022.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023674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38D70-4DEB-4007-BEF0-E71C374C21C8}" type="datetimeFigureOut">
              <a:rPr lang="sr-Latn-CS" smtClean="0"/>
              <a:pPr/>
              <a:t>21.10.2022.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77632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Reported Speech – Part 2</a:t>
            </a:r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Reported Questions</a:t>
            </a:r>
            <a:endParaRPr lang="sr-Latn-CS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practise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“Why isn’t he coming with us?” asked Dudley.</a:t>
            </a:r>
          </a:p>
          <a:p>
            <a:r>
              <a:rPr lang="en-US" dirty="0"/>
              <a:t>Dudley wanted to know </a:t>
            </a:r>
            <a:r>
              <a:rPr lang="en-US" dirty="0">
                <a:solidFill>
                  <a:schemeClr val="bg1"/>
                </a:solidFill>
              </a:rPr>
              <a:t>why he wasn’t coming with them.</a:t>
            </a:r>
          </a:p>
          <a:p>
            <a:endParaRPr lang="en-US" dirty="0"/>
          </a:p>
          <a:p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“Can you control what you dream about, Hermione?” asked Harry.</a:t>
            </a:r>
          </a:p>
          <a:p>
            <a:r>
              <a:rPr lang="en-US" dirty="0"/>
              <a:t>Harry asked Hermione </a:t>
            </a:r>
            <a:r>
              <a:rPr lang="en-US" dirty="0">
                <a:solidFill>
                  <a:schemeClr val="bg1"/>
                </a:solidFill>
              </a:rPr>
              <a:t>whether she could control what </a:t>
            </a:r>
            <a:r>
              <a:rPr lang="en-US">
                <a:solidFill>
                  <a:schemeClr val="bg1"/>
                </a:solidFill>
              </a:rPr>
              <a:t>she dreamed </a:t>
            </a:r>
            <a:r>
              <a:rPr lang="en-US" dirty="0">
                <a:solidFill>
                  <a:schemeClr val="bg1"/>
                </a:solidFill>
              </a:rPr>
              <a:t>about.</a:t>
            </a:r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“Are you sure?” Bellatrix asked Griphook.</a:t>
            </a:r>
          </a:p>
          <a:p>
            <a:r>
              <a:rPr lang="en-US" dirty="0"/>
              <a:t>Bellatrix asked Griphook </a:t>
            </a:r>
            <a:r>
              <a:rPr lang="en-US" dirty="0">
                <a:solidFill>
                  <a:schemeClr val="bg1"/>
                </a:solidFill>
              </a:rPr>
              <a:t>whether he was sure.</a:t>
            </a:r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“Why isn’t Hermione with you?” Harry asked Ron.</a:t>
            </a:r>
          </a:p>
          <a:p>
            <a:r>
              <a:rPr lang="en-US" dirty="0"/>
              <a:t>Harry asked Ron </a:t>
            </a:r>
            <a:r>
              <a:rPr lang="en-US" dirty="0">
                <a:solidFill>
                  <a:schemeClr val="bg1"/>
                </a:solidFill>
              </a:rPr>
              <a:t>why Hermione wasn’t with him.</a:t>
            </a:r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“How are we going to find Bathilda’s house?” asked Hermione.</a:t>
            </a:r>
          </a:p>
          <a:p>
            <a:r>
              <a:rPr lang="en-US" dirty="0"/>
              <a:t>Hermione asked Harry </a:t>
            </a:r>
            <a:r>
              <a:rPr lang="en-US" dirty="0">
                <a:solidFill>
                  <a:schemeClr val="bg1"/>
                </a:solidFill>
              </a:rPr>
              <a:t>how they were going to find Bathilda’s house.</a:t>
            </a:r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“Where have you brought me?” asked Phineas Nigellus.</a:t>
            </a:r>
          </a:p>
          <a:p>
            <a:r>
              <a:rPr lang="en-US" dirty="0"/>
              <a:t>Phineas Nigellus wanted to know </a:t>
            </a:r>
            <a:r>
              <a:rPr lang="en-US" dirty="0">
                <a:solidFill>
                  <a:schemeClr val="bg1"/>
                </a:solidFill>
              </a:rPr>
              <a:t>where they had brought him.</a:t>
            </a:r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the examples 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“Do you trust me, Harry?” asked Hermione.</a:t>
            </a:r>
          </a:p>
          <a:p>
            <a:r>
              <a:rPr lang="en-US" dirty="0">
                <a:solidFill>
                  <a:schemeClr val="bg1"/>
                </a:solidFill>
              </a:rPr>
              <a:t>Hermione asked Harry if he trusted her.</a:t>
            </a:r>
          </a:p>
          <a:p>
            <a:r>
              <a:rPr lang="en-US" dirty="0"/>
              <a:t>“Why are you still here?” Harry asked Ron.</a:t>
            </a:r>
          </a:p>
          <a:p>
            <a:r>
              <a:rPr lang="en-US" dirty="0">
                <a:solidFill>
                  <a:schemeClr val="bg1"/>
                </a:solidFill>
              </a:rPr>
              <a:t>Harry asked Ron why he was still there.</a:t>
            </a:r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you can see there are some changes we have already mentioned when studying reporting statements (personal pronouns, possessive adjectives and pronouns, tenses, time adverbials).</a:t>
            </a:r>
          </a:p>
          <a:p>
            <a:r>
              <a:rPr lang="en-US" dirty="0"/>
              <a:t>There are some new ones, though.</a:t>
            </a:r>
            <a:endParaRPr lang="sr-Latn-C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verbs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Reporting verbs used are mainly:</a:t>
            </a:r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b="1" i="1" dirty="0"/>
              <a:t>ask, want to know, wonder</a:t>
            </a:r>
            <a:endParaRPr lang="sr-Latn-CS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questions 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distinguish two types of questions:</a:t>
            </a:r>
          </a:p>
          <a:p>
            <a:r>
              <a:rPr lang="en-US" u="sng" dirty="0">
                <a:solidFill>
                  <a:schemeClr val="bg1"/>
                </a:solidFill>
              </a:rPr>
              <a:t>Yes/no questions </a:t>
            </a:r>
            <a:r>
              <a:rPr lang="en-US" dirty="0"/>
              <a:t>(the ones starting with an auxiliary or modal verb to which we reply with yes/no)</a:t>
            </a:r>
          </a:p>
          <a:p>
            <a:r>
              <a:rPr lang="en-US" u="sng" dirty="0">
                <a:solidFill>
                  <a:schemeClr val="bg1"/>
                </a:solidFill>
              </a:rPr>
              <a:t>Wh-questions</a:t>
            </a:r>
            <a:r>
              <a:rPr lang="en-US" dirty="0"/>
              <a:t> (the ones starting with a question word, such as what, when, where, why, how etc.)</a:t>
            </a:r>
            <a:endParaRPr lang="sr-Latn-C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Yes/no questions</a:t>
            </a:r>
            <a:endParaRPr lang="sr-Latn-C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Harry asked Lupin: “Will George be OK?”</a:t>
            </a:r>
          </a:p>
          <a:p>
            <a:r>
              <a:rPr lang="en-US" sz="2800" dirty="0"/>
              <a:t>Harry asked Lupin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whether</a:t>
            </a:r>
            <a:r>
              <a:rPr lang="en-US" sz="2800" dirty="0"/>
              <a:t> George would be OK.</a:t>
            </a:r>
          </a:p>
          <a:p>
            <a:r>
              <a:rPr lang="en-US" sz="2800" dirty="0"/>
              <a:t>Harry asked Ron: “Do ghouls normally wear pyjamas?”</a:t>
            </a:r>
          </a:p>
          <a:p>
            <a:r>
              <a:rPr lang="en-US" sz="2800" dirty="0"/>
              <a:t>Harry asked Ron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if</a:t>
            </a:r>
            <a:r>
              <a:rPr lang="en-US" sz="2800" dirty="0"/>
              <a:t> ghouls normally wore pyjamas.</a:t>
            </a:r>
          </a:p>
          <a:p>
            <a:endParaRPr lang="sr-Latn-C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When we report these questions we link two parts with </a:t>
            </a:r>
            <a:r>
              <a:rPr lang="en-US" sz="2800" b="1" u="sng" dirty="0"/>
              <a:t>if/whether</a:t>
            </a:r>
            <a:endParaRPr lang="sr-Latn-CS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Wh-questions</a:t>
            </a:r>
            <a:r>
              <a:rPr lang="en-US" dirty="0"/>
              <a:t> 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“Where are we?” asked Ron.</a:t>
            </a:r>
          </a:p>
          <a:p>
            <a:r>
              <a:rPr lang="en-US" dirty="0"/>
              <a:t>Ron asked them </a:t>
            </a:r>
            <a:r>
              <a:rPr lang="en-US" dirty="0">
                <a:solidFill>
                  <a:schemeClr val="bg1"/>
                </a:solidFill>
              </a:rPr>
              <a:t>where </a:t>
            </a:r>
            <a:r>
              <a:rPr lang="en-US" dirty="0"/>
              <a:t>they were.</a:t>
            </a:r>
          </a:p>
          <a:p>
            <a:r>
              <a:rPr lang="en-US" dirty="0"/>
              <a:t>“How does she know?” wondered Hermione.</a:t>
            </a:r>
          </a:p>
          <a:p>
            <a:r>
              <a:rPr lang="en-US" dirty="0"/>
              <a:t>Hermione wondered </a:t>
            </a:r>
            <a:r>
              <a:rPr lang="en-US" dirty="0">
                <a:solidFill>
                  <a:schemeClr val="bg1"/>
                </a:solidFill>
              </a:rPr>
              <a:t>how</a:t>
            </a:r>
            <a:r>
              <a:rPr lang="en-US" dirty="0"/>
              <a:t> she knew.</a:t>
            </a:r>
            <a:endParaRPr lang="sr-Latn-C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two parts are linked with the question word used in direct speech.</a:t>
            </a:r>
            <a:endParaRPr lang="sr-Latn-C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order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itchFamily="66" charset="0"/>
              </a:rPr>
              <a:t>In reported yes/no questions, we use </a:t>
            </a:r>
            <a:r>
              <a:rPr lang="en-US" sz="2800" dirty="0">
                <a:solidFill>
                  <a:schemeClr val="bg1"/>
                </a:solidFill>
                <a:latin typeface="Comic Sans MS" pitchFamily="66" charset="0"/>
              </a:rPr>
              <a:t>if/whether + the subject + the verb.</a:t>
            </a:r>
          </a:p>
          <a:p>
            <a:r>
              <a:rPr lang="en-US" sz="2800" dirty="0">
                <a:solidFill>
                  <a:srgbClr val="002060"/>
                </a:solidFill>
                <a:latin typeface="Comic Sans MS" pitchFamily="66" charset="0"/>
              </a:rPr>
              <a:t>In reported –wh questions, we us</a:t>
            </a:r>
          </a:p>
          <a:p>
            <a:pPr>
              <a:buNone/>
            </a:pPr>
            <a:r>
              <a:rPr lang="en-US" sz="2800" dirty="0">
                <a:solidFill>
                  <a:srgbClr val="002060"/>
                </a:solidFill>
                <a:latin typeface="Comic Sans MS" pitchFamily="66" charset="0"/>
              </a:rPr>
              <a:t>   </a:t>
            </a:r>
            <a:r>
              <a:rPr lang="en-US" sz="2800" dirty="0">
                <a:solidFill>
                  <a:schemeClr val="bg1"/>
                </a:solidFill>
                <a:latin typeface="Comic Sans MS" pitchFamily="66" charset="0"/>
              </a:rPr>
              <a:t>the wh- word + the subject + the verb.</a:t>
            </a:r>
          </a:p>
          <a:p>
            <a:r>
              <a:rPr lang="en-US" sz="2800" dirty="0">
                <a:solidFill>
                  <a:srgbClr val="002060"/>
                </a:solidFill>
                <a:latin typeface="Comic Sans MS" pitchFamily="66" charset="0"/>
              </a:rPr>
              <a:t>We </a:t>
            </a:r>
            <a:r>
              <a:rPr lang="en-US" sz="2800" u="sng" dirty="0">
                <a:solidFill>
                  <a:srgbClr val="002060"/>
                </a:solidFill>
                <a:latin typeface="Comic Sans MS" pitchFamily="66" charset="0"/>
              </a:rPr>
              <a:t>do not use </a:t>
            </a:r>
            <a:r>
              <a:rPr lang="en-US" sz="2800" dirty="0">
                <a:solidFill>
                  <a:srgbClr val="002060"/>
                </a:solidFill>
                <a:latin typeface="Comic Sans MS" pitchFamily="66" charset="0"/>
              </a:rPr>
              <a:t>the interrogative form of the verb: </a:t>
            </a:r>
            <a:r>
              <a:rPr lang="en-US" sz="2800" u="sng" dirty="0">
                <a:solidFill>
                  <a:schemeClr val="bg1"/>
                </a:solidFill>
                <a:latin typeface="Comic Sans MS" pitchFamily="66" charset="0"/>
              </a:rPr>
              <a:t>do/does/did</a:t>
            </a:r>
          </a:p>
          <a:p>
            <a:r>
              <a:rPr lang="en-US" sz="2800" dirty="0">
                <a:solidFill>
                  <a:srgbClr val="002060"/>
                </a:solidFill>
                <a:latin typeface="Comic Sans MS" pitchFamily="66" charset="0"/>
              </a:rPr>
              <a:t>Question marks are not used.</a:t>
            </a:r>
          </a:p>
          <a:p>
            <a:endParaRPr lang="en-US" sz="2800" dirty="0">
              <a:solidFill>
                <a:srgbClr val="002060"/>
              </a:solidFill>
              <a:latin typeface="Comic Sans MS" pitchFamily="66" charset="0"/>
            </a:endParaRPr>
          </a:p>
          <a:p>
            <a:endParaRPr lang="sr-Latn-C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“</a:t>
            </a:r>
            <a:r>
              <a:rPr lang="en-US" sz="2800" u="sng" dirty="0"/>
              <a:t>Does</a:t>
            </a:r>
            <a:r>
              <a:rPr lang="en-US" sz="2800" dirty="0"/>
              <a:t> it make a difference?” asked Hermione.</a:t>
            </a:r>
          </a:p>
          <a:p>
            <a:r>
              <a:rPr lang="en-US" sz="2800" dirty="0"/>
              <a:t>Hermione wanted to know </a:t>
            </a:r>
            <a:r>
              <a:rPr lang="en-US" sz="2800" dirty="0">
                <a:solidFill>
                  <a:schemeClr val="bg1"/>
                </a:solidFill>
              </a:rPr>
              <a:t>if it made a difference</a:t>
            </a:r>
            <a:r>
              <a:rPr lang="en-US" sz="2800" dirty="0"/>
              <a:t>.</a:t>
            </a:r>
          </a:p>
          <a:p>
            <a:r>
              <a:rPr lang="en-US" sz="2800" dirty="0"/>
              <a:t> “What </a:t>
            </a:r>
            <a:r>
              <a:rPr lang="en-US" sz="2800" u="sng" dirty="0"/>
              <a:t>do</a:t>
            </a:r>
            <a:r>
              <a:rPr lang="en-US" sz="2800" dirty="0"/>
              <a:t> you know about the Deathly Hallows?” Harry asked Mr Olivander.</a:t>
            </a:r>
          </a:p>
          <a:p>
            <a:r>
              <a:rPr lang="en-US" sz="2800" dirty="0"/>
              <a:t>Harry asked Mr Olivander </a:t>
            </a:r>
            <a:r>
              <a:rPr lang="en-US" sz="2800" dirty="0">
                <a:solidFill>
                  <a:schemeClr val="bg1"/>
                </a:solidFill>
              </a:rPr>
              <a:t>what he knew about the Deathly Hallows.</a:t>
            </a:r>
            <a:endParaRPr lang="sr-Latn-C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sentation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Presentation8</Template>
  <TotalTime>165</TotalTime>
  <Words>504</Words>
  <Application>Microsoft Office PowerPoint</Application>
  <PresentationFormat>On-screen Show (4:3)</PresentationFormat>
  <Paragraphs>53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宋体</vt:lpstr>
      <vt:lpstr>Arial</vt:lpstr>
      <vt:lpstr>Calibri</vt:lpstr>
      <vt:lpstr>Comic Sans MS</vt:lpstr>
      <vt:lpstr>Presentation8</vt:lpstr>
      <vt:lpstr>Reported Speech – Part 2</vt:lpstr>
      <vt:lpstr>Study the examples </vt:lpstr>
      <vt:lpstr>Changes </vt:lpstr>
      <vt:lpstr>Reporting verbs</vt:lpstr>
      <vt:lpstr>Types of questions </vt:lpstr>
      <vt:lpstr>Yes/no questions</vt:lpstr>
      <vt:lpstr>Wh-questions </vt:lpstr>
      <vt:lpstr>Word order</vt:lpstr>
      <vt:lpstr>PowerPoint Presentation</vt:lpstr>
      <vt:lpstr>Let’s practise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Reported Questions</dc:title>
  <dc:creator>Popovic</dc:creator>
  <cp:lastModifiedBy>t.massarweh</cp:lastModifiedBy>
  <cp:revision>32</cp:revision>
  <dcterms:created xsi:type="dcterms:W3CDTF">2012-03-14T07:08:31Z</dcterms:created>
  <dcterms:modified xsi:type="dcterms:W3CDTF">2022-10-21T09:50:01Z</dcterms:modified>
</cp:coreProperties>
</file>