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3" r:id="rId2"/>
    <p:sldId id="256" r:id="rId3"/>
    <p:sldId id="264" r:id="rId4"/>
    <p:sldId id="262" r:id="rId5"/>
    <p:sldId id="265" r:id="rId6"/>
    <p:sldId id="266" r:id="rId7"/>
    <p:sldId id="269" r:id="rId8"/>
    <p:sldId id="270" r:id="rId9"/>
    <p:sldId id="258" r:id="rId10"/>
    <p:sldId id="27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07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374A10-A60B-4EE1-A547-D8BC86989A93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2D8AD-362B-4124-B927-A8514A3E344A}">
      <dgm:prSet phldrT="[Text]"/>
      <dgm:spPr/>
      <dgm:t>
        <a:bodyPr/>
        <a:lstStyle/>
        <a:p>
          <a:r>
            <a:rPr lang="ar-JO" dirty="0"/>
            <a:t>العنصر</a:t>
          </a:r>
          <a:endParaRPr lang="en-US" dirty="0"/>
        </a:p>
      </dgm:t>
    </dgm:pt>
    <dgm:pt modelId="{C7070F80-5BC7-41C6-BC1E-070180C0A773}" type="parTrans" cxnId="{9C30E28F-B371-4674-8790-4C40983C18AE}">
      <dgm:prSet/>
      <dgm:spPr/>
      <dgm:t>
        <a:bodyPr/>
        <a:lstStyle/>
        <a:p>
          <a:endParaRPr lang="en-US"/>
        </a:p>
      </dgm:t>
    </dgm:pt>
    <dgm:pt modelId="{60F730F2-C165-49F8-80A2-B018C774B9E2}" type="sibTrans" cxnId="{9C30E28F-B371-4674-8790-4C40983C18AE}">
      <dgm:prSet/>
      <dgm:spPr/>
      <dgm:t>
        <a:bodyPr/>
        <a:lstStyle/>
        <a:p>
          <a:endParaRPr lang="en-US"/>
        </a:p>
      </dgm:t>
    </dgm:pt>
    <dgm:pt modelId="{C927EBE9-EA28-462F-92BF-CD9028E5D7BB}">
      <dgm:prSet phldrT="[Text]"/>
      <dgm:spPr/>
      <dgm:t>
        <a:bodyPr/>
        <a:lstStyle/>
        <a:p>
          <a:r>
            <a:rPr lang="ar-JO" dirty="0"/>
            <a:t>ذرات</a:t>
          </a:r>
          <a:endParaRPr lang="en-US" dirty="0"/>
        </a:p>
      </dgm:t>
    </dgm:pt>
    <dgm:pt modelId="{798DE3E4-AAD2-4884-AE95-34A51CA83DE0}" type="parTrans" cxnId="{7766D0C6-FF38-4029-8751-286760612038}">
      <dgm:prSet/>
      <dgm:spPr/>
      <dgm:t>
        <a:bodyPr/>
        <a:lstStyle/>
        <a:p>
          <a:endParaRPr lang="en-US"/>
        </a:p>
      </dgm:t>
    </dgm:pt>
    <dgm:pt modelId="{FA6B0888-91C4-451F-9D3C-4BD1AD3DA6C3}" type="sibTrans" cxnId="{7766D0C6-FF38-4029-8751-286760612038}">
      <dgm:prSet/>
      <dgm:spPr/>
      <dgm:t>
        <a:bodyPr/>
        <a:lstStyle/>
        <a:p>
          <a:endParaRPr lang="en-US"/>
        </a:p>
      </dgm:t>
    </dgm:pt>
    <dgm:pt modelId="{8146BDF3-720C-4A53-9FB8-B17D975DCFAB}" type="pres">
      <dgm:prSet presAssocID="{50374A10-A60B-4EE1-A547-D8BC86989A93}" presName="Name0" presStyleCnt="0">
        <dgm:presLayoutVars>
          <dgm:chMax val="1"/>
          <dgm:chPref val="1"/>
        </dgm:presLayoutVars>
      </dgm:prSet>
      <dgm:spPr/>
    </dgm:pt>
    <dgm:pt modelId="{B238A872-1B17-4890-A0FE-4C608AAC9376}" type="pres">
      <dgm:prSet presAssocID="{A3A2D8AD-362B-4124-B927-A8514A3E344A}" presName="Parent" presStyleLbl="node0" presStyleIdx="0" presStyleCnt="1">
        <dgm:presLayoutVars>
          <dgm:chMax val="5"/>
          <dgm:chPref val="5"/>
        </dgm:presLayoutVars>
      </dgm:prSet>
      <dgm:spPr/>
    </dgm:pt>
    <dgm:pt modelId="{66D19EB8-2C3C-44DC-94A2-C2CEE04CB6DE}" type="pres">
      <dgm:prSet presAssocID="{A3A2D8AD-362B-4124-B927-A8514A3E344A}" presName="Accent1" presStyleLbl="node1" presStyleIdx="0" presStyleCnt="9"/>
      <dgm:spPr/>
    </dgm:pt>
    <dgm:pt modelId="{6D6147C0-B675-42C1-AB01-197FD4090705}" type="pres">
      <dgm:prSet presAssocID="{A3A2D8AD-362B-4124-B927-A8514A3E344A}" presName="Accent2" presStyleLbl="node1" presStyleIdx="1" presStyleCnt="9"/>
      <dgm:spPr/>
    </dgm:pt>
    <dgm:pt modelId="{3F4BACEB-B304-4C64-B49E-5EDE78897CE8}" type="pres">
      <dgm:prSet presAssocID="{A3A2D8AD-362B-4124-B927-A8514A3E344A}" presName="Accent3" presStyleLbl="node1" presStyleIdx="2" presStyleCnt="9"/>
      <dgm:spPr/>
    </dgm:pt>
    <dgm:pt modelId="{7E4270CF-1807-4F5B-BC68-AE1A32499F1C}" type="pres">
      <dgm:prSet presAssocID="{A3A2D8AD-362B-4124-B927-A8514A3E344A}" presName="Accent4" presStyleLbl="node1" presStyleIdx="3" presStyleCnt="9"/>
      <dgm:spPr/>
    </dgm:pt>
    <dgm:pt modelId="{5EEE5FD4-C8D6-4094-9EA2-110BA695FFB7}" type="pres">
      <dgm:prSet presAssocID="{A3A2D8AD-362B-4124-B927-A8514A3E344A}" presName="Accent5" presStyleLbl="node1" presStyleIdx="4" presStyleCnt="9"/>
      <dgm:spPr/>
    </dgm:pt>
    <dgm:pt modelId="{58065B86-1D3A-4B15-AD2A-D6D17E93569A}" type="pres">
      <dgm:prSet presAssocID="{A3A2D8AD-362B-4124-B927-A8514A3E344A}" presName="Accent6" presStyleLbl="node1" presStyleIdx="5" presStyleCnt="9"/>
      <dgm:spPr/>
    </dgm:pt>
    <dgm:pt modelId="{A4CBA2C6-82B9-4A76-AA0A-E44E2CAE4509}" type="pres">
      <dgm:prSet presAssocID="{C927EBE9-EA28-462F-92BF-CD9028E5D7BB}" presName="Child1" presStyleLbl="node1" presStyleIdx="6" presStyleCnt="9">
        <dgm:presLayoutVars>
          <dgm:chMax val="0"/>
          <dgm:chPref val="0"/>
        </dgm:presLayoutVars>
      </dgm:prSet>
      <dgm:spPr/>
    </dgm:pt>
    <dgm:pt modelId="{75B91048-4F6A-4E6D-9690-3BB9534D6B18}" type="pres">
      <dgm:prSet presAssocID="{C927EBE9-EA28-462F-92BF-CD9028E5D7BB}" presName="Accent7" presStyleCnt="0"/>
      <dgm:spPr/>
    </dgm:pt>
    <dgm:pt modelId="{AF5EFDA5-1832-4A2C-8381-17F104C562D8}" type="pres">
      <dgm:prSet presAssocID="{C927EBE9-EA28-462F-92BF-CD9028E5D7BB}" presName="AccentHold1" presStyleLbl="node1" presStyleIdx="7" presStyleCnt="9"/>
      <dgm:spPr/>
    </dgm:pt>
    <dgm:pt modelId="{FF96686D-7DD9-4183-89F5-5FFCB33264CA}" type="pres">
      <dgm:prSet presAssocID="{C927EBE9-EA28-462F-92BF-CD9028E5D7BB}" presName="Accent8" presStyleCnt="0"/>
      <dgm:spPr/>
    </dgm:pt>
    <dgm:pt modelId="{A1538464-09AA-4449-9E20-E7DEF34C23EB}" type="pres">
      <dgm:prSet presAssocID="{C927EBE9-EA28-462F-92BF-CD9028E5D7BB}" presName="AccentHold2" presStyleLbl="node1" presStyleIdx="8" presStyleCnt="9"/>
      <dgm:spPr/>
    </dgm:pt>
  </dgm:ptLst>
  <dgm:cxnLst>
    <dgm:cxn modelId="{3AFF9E0E-62CA-4CE6-AC0A-96BB97F75681}" type="presOf" srcId="{C927EBE9-EA28-462F-92BF-CD9028E5D7BB}" destId="{A4CBA2C6-82B9-4A76-AA0A-E44E2CAE4509}" srcOrd="0" destOrd="0" presId="urn:microsoft.com/office/officeart/2009/3/layout/CircleRelationship"/>
    <dgm:cxn modelId="{4D1DE776-DF8F-4D6D-AB4E-77B9749597A0}" type="presOf" srcId="{50374A10-A60B-4EE1-A547-D8BC86989A93}" destId="{8146BDF3-720C-4A53-9FB8-B17D975DCFAB}" srcOrd="0" destOrd="0" presId="urn:microsoft.com/office/officeart/2009/3/layout/CircleRelationship"/>
    <dgm:cxn modelId="{9C30E28F-B371-4674-8790-4C40983C18AE}" srcId="{50374A10-A60B-4EE1-A547-D8BC86989A93}" destId="{A3A2D8AD-362B-4124-B927-A8514A3E344A}" srcOrd="0" destOrd="0" parTransId="{C7070F80-5BC7-41C6-BC1E-070180C0A773}" sibTransId="{60F730F2-C165-49F8-80A2-B018C774B9E2}"/>
    <dgm:cxn modelId="{84DA67A1-9AFB-42D7-B87E-2A596CE2F85D}" type="presOf" srcId="{A3A2D8AD-362B-4124-B927-A8514A3E344A}" destId="{B238A872-1B17-4890-A0FE-4C608AAC9376}" srcOrd="0" destOrd="0" presId="urn:microsoft.com/office/officeart/2009/3/layout/CircleRelationship"/>
    <dgm:cxn modelId="{7766D0C6-FF38-4029-8751-286760612038}" srcId="{A3A2D8AD-362B-4124-B927-A8514A3E344A}" destId="{C927EBE9-EA28-462F-92BF-CD9028E5D7BB}" srcOrd="0" destOrd="0" parTransId="{798DE3E4-AAD2-4884-AE95-34A51CA83DE0}" sibTransId="{FA6B0888-91C4-451F-9D3C-4BD1AD3DA6C3}"/>
    <dgm:cxn modelId="{E76976B3-FA2D-4683-A76F-4D06024C3156}" type="presParOf" srcId="{8146BDF3-720C-4A53-9FB8-B17D975DCFAB}" destId="{B238A872-1B17-4890-A0FE-4C608AAC9376}" srcOrd="0" destOrd="0" presId="urn:microsoft.com/office/officeart/2009/3/layout/CircleRelationship"/>
    <dgm:cxn modelId="{5E6A51A4-B7CF-428F-8CB6-2EDCEA15885F}" type="presParOf" srcId="{8146BDF3-720C-4A53-9FB8-B17D975DCFAB}" destId="{66D19EB8-2C3C-44DC-94A2-C2CEE04CB6DE}" srcOrd="1" destOrd="0" presId="urn:microsoft.com/office/officeart/2009/3/layout/CircleRelationship"/>
    <dgm:cxn modelId="{735BCD26-874A-4BEE-8427-67A3A1A9EEE0}" type="presParOf" srcId="{8146BDF3-720C-4A53-9FB8-B17D975DCFAB}" destId="{6D6147C0-B675-42C1-AB01-197FD4090705}" srcOrd="2" destOrd="0" presId="urn:microsoft.com/office/officeart/2009/3/layout/CircleRelationship"/>
    <dgm:cxn modelId="{44403454-6CAE-4DA3-8779-57645212FE24}" type="presParOf" srcId="{8146BDF3-720C-4A53-9FB8-B17D975DCFAB}" destId="{3F4BACEB-B304-4C64-B49E-5EDE78897CE8}" srcOrd="3" destOrd="0" presId="urn:microsoft.com/office/officeart/2009/3/layout/CircleRelationship"/>
    <dgm:cxn modelId="{9AF8C292-06DC-4E82-9D62-2C2480DAFA7A}" type="presParOf" srcId="{8146BDF3-720C-4A53-9FB8-B17D975DCFAB}" destId="{7E4270CF-1807-4F5B-BC68-AE1A32499F1C}" srcOrd="4" destOrd="0" presId="urn:microsoft.com/office/officeart/2009/3/layout/CircleRelationship"/>
    <dgm:cxn modelId="{2FEA7D2C-2E70-4B77-9F18-60584AE2B90C}" type="presParOf" srcId="{8146BDF3-720C-4A53-9FB8-B17D975DCFAB}" destId="{5EEE5FD4-C8D6-4094-9EA2-110BA695FFB7}" srcOrd="5" destOrd="0" presId="urn:microsoft.com/office/officeart/2009/3/layout/CircleRelationship"/>
    <dgm:cxn modelId="{CAAC1C75-6200-4A61-8F3A-16228D22A8F0}" type="presParOf" srcId="{8146BDF3-720C-4A53-9FB8-B17D975DCFAB}" destId="{58065B86-1D3A-4B15-AD2A-D6D17E93569A}" srcOrd="6" destOrd="0" presId="urn:microsoft.com/office/officeart/2009/3/layout/CircleRelationship"/>
    <dgm:cxn modelId="{E4343C5F-B3EE-47F4-AD3C-29D75C2F5534}" type="presParOf" srcId="{8146BDF3-720C-4A53-9FB8-B17D975DCFAB}" destId="{A4CBA2C6-82B9-4A76-AA0A-E44E2CAE4509}" srcOrd="7" destOrd="0" presId="urn:microsoft.com/office/officeart/2009/3/layout/CircleRelationship"/>
    <dgm:cxn modelId="{AAB2A5FD-AD77-4F08-A1D5-910A043DF9FB}" type="presParOf" srcId="{8146BDF3-720C-4A53-9FB8-B17D975DCFAB}" destId="{75B91048-4F6A-4E6D-9690-3BB9534D6B18}" srcOrd="8" destOrd="0" presId="urn:microsoft.com/office/officeart/2009/3/layout/CircleRelationship"/>
    <dgm:cxn modelId="{CC7E7CA3-AE02-46DB-B322-C79AD15EF385}" type="presParOf" srcId="{75B91048-4F6A-4E6D-9690-3BB9534D6B18}" destId="{AF5EFDA5-1832-4A2C-8381-17F104C562D8}" srcOrd="0" destOrd="0" presId="urn:microsoft.com/office/officeart/2009/3/layout/CircleRelationship"/>
    <dgm:cxn modelId="{D9A2319F-13E2-48AB-BFED-077DA50E3885}" type="presParOf" srcId="{8146BDF3-720C-4A53-9FB8-B17D975DCFAB}" destId="{FF96686D-7DD9-4183-89F5-5FFCB33264CA}" srcOrd="9" destOrd="0" presId="urn:microsoft.com/office/officeart/2009/3/layout/CircleRelationship"/>
    <dgm:cxn modelId="{0E5893DF-D119-4D80-99AD-DBC003BA0491}" type="presParOf" srcId="{FF96686D-7DD9-4183-89F5-5FFCB33264CA}" destId="{A1538464-09AA-4449-9E20-E7DEF34C23EB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B337A2-2965-4F69-9C9B-F80F49C4707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D81438-3763-4491-A7EE-3306FB4B5B59}">
      <dgm:prSet phldrT="[Text]"/>
      <dgm:spPr/>
      <dgm:t>
        <a:bodyPr/>
        <a:lstStyle/>
        <a:p>
          <a:r>
            <a:rPr lang="ar-JO" dirty="0"/>
            <a:t>الجزئ</a:t>
          </a:r>
          <a:endParaRPr lang="en-US" dirty="0"/>
        </a:p>
      </dgm:t>
    </dgm:pt>
    <dgm:pt modelId="{8830A383-60DA-45EB-9C87-1693F364AA1E}" type="parTrans" cxnId="{3CFE5C31-6A40-4E83-B1F4-FFC9CE59FA1B}">
      <dgm:prSet/>
      <dgm:spPr/>
      <dgm:t>
        <a:bodyPr/>
        <a:lstStyle/>
        <a:p>
          <a:endParaRPr lang="en-US"/>
        </a:p>
      </dgm:t>
    </dgm:pt>
    <dgm:pt modelId="{7F50E5D3-7CF7-436E-8F0E-9B0DD0CB2F97}" type="sibTrans" cxnId="{3CFE5C31-6A40-4E83-B1F4-FFC9CE59FA1B}">
      <dgm:prSet/>
      <dgm:spPr/>
      <dgm:t>
        <a:bodyPr/>
        <a:lstStyle/>
        <a:p>
          <a:endParaRPr lang="en-US"/>
        </a:p>
      </dgm:t>
    </dgm:pt>
    <dgm:pt modelId="{FF8D271C-72F5-4BC1-BB63-1B04FBE38D8D}">
      <dgm:prSet phldrT="[Text]"/>
      <dgm:spPr/>
      <dgm:t>
        <a:bodyPr/>
        <a:lstStyle/>
        <a:p>
          <a:r>
            <a:rPr lang="ar-JO" dirty="0"/>
            <a:t>مركب</a:t>
          </a:r>
          <a:endParaRPr lang="en-US" dirty="0"/>
        </a:p>
      </dgm:t>
    </dgm:pt>
    <dgm:pt modelId="{45C1CFE3-A92D-47AB-B8EF-1134247EA4E2}" type="parTrans" cxnId="{0D15577B-57D3-46B7-950C-E61D4EA19336}">
      <dgm:prSet/>
      <dgm:spPr/>
      <dgm:t>
        <a:bodyPr/>
        <a:lstStyle/>
        <a:p>
          <a:endParaRPr lang="en-US"/>
        </a:p>
      </dgm:t>
    </dgm:pt>
    <dgm:pt modelId="{2B6DCC2D-559E-4DF8-853E-853B24442646}" type="sibTrans" cxnId="{0D15577B-57D3-46B7-950C-E61D4EA19336}">
      <dgm:prSet/>
      <dgm:spPr/>
      <dgm:t>
        <a:bodyPr/>
        <a:lstStyle/>
        <a:p>
          <a:endParaRPr lang="en-US"/>
        </a:p>
      </dgm:t>
    </dgm:pt>
    <dgm:pt modelId="{3469C16C-79AC-4020-B9C0-BFE1578F472D}">
      <dgm:prSet phldrT="[Text]"/>
      <dgm:spPr/>
      <dgm:t>
        <a:bodyPr/>
        <a:lstStyle/>
        <a:p>
          <a:r>
            <a:rPr lang="ar-JO" dirty="0"/>
            <a:t>عنصر</a:t>
          </a:r>
          <a:endParaRPr lang="en-US" dirty="0"/>
        </a:p>
      </dgm:t>
    </dgm:pt>
    <dgm:pt modelId="{69B88145-E9A4-4F16-A843-C27FF7CF975C}" type="parTrans" cxnId="{76632339-1D88-4F82-BDB8-2351BBF6898F}">
      <dgm:prSet/>
      <dgm:spPr/>
      <dgm:t>
        <a:bodyPr/>
        <a:lstStyle/>
        <a:p>
          <a:endParaRPr lang="en-US"/>
        </a:p>
      </dgm:t>
    </dgm:pt>
    <dgm:pt modelId="{BEEB4856-8BAB-4982-8195-ED48DC64FED4}" type="sibTrans" cxnId="{76632339-1D88-4F82-BDB8-2351BBF6898F}">
      <dgm:prSet/>
      <dgm:spPr/>
      <dgm:t>
        <a:bodyPr/>
        <a:lstStyle/>
        <a:p>
          <a:endParaRPr lang="en-US"/>
        </a:p>
      </dgm:t>
    </dgm:pt>
    <dgm:pt modelId="{BD4DE7DB-7B7F-4C43-80A3-61D561E039A7}" type="pres">
      <dgm:prSet presAssocID="{EBB337A2-2965-4F69-9C9B-F80F49C4707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8F25A2D-FAA7-457D-8F21-37F9AC4D652D}" type="pres">
      <dgm:prSet presAssocID="{59D81438-3763-4491-A7EE-3306FB4B5B59}" presName="centerShape" presStyleLbl="node0" presStyleIdx="0" presStyleCnt="1" custScaleX="79284" custScaleY="75163" custLinFactNeighborX="754" custLinFactNeighborY="-2827"/>
      <dgm:spPr/>
    </dgm:pt>
    <dgm:pt modelId="{292B9412-E417-4C6A-8D81-D6EAF3E4ECE6}" type="pres">
      <dgm:prSet presAssocID="{45C1CFE3-A92D-47AB-B8EF-1134247EA4E2}" presName="parTrans" presStyleLbl="bgSibTrans2D1" presStyleIdx="0" presStyleCnt="2"/>
      <dgm:spPr/>
    </dgm:pt>
    <dgm:pt modelId="{87BBBA00-9CC6-46B9-ADF6-4BD109B2F730}" type="pres">
      <dgm:prSet presAssocID="{FF8D271C-72F5-4BC1-BB63-1B04FBE38D8D}" presName="node" presStyleLbl="node1" presStyleIdx="0" presStyleCnt="2" custRadScaleRad="109393" custRadScaleInc="8065">
        <dgm:presLayoutVars>
          <dgm:bulletEnabled val="1"/>
        </dgm:presLayoutVars>
      </dgm:prSet>
      <dgm:spPr/>
    </dgm:pt>
    <dgm:pt modelId="{0A2A612C-1BF2-4065-BAFB-D6BD4A3F1DE7}" type="pres">
      <dgm:prSet presAssocID="{69B88145-E9A4-4F16-A843-C27FF7CF975C}" presName="parTrans" presStyleLbl="bgSibTrans2D1" presStyleIdx="1" presStyleCnt="2"/>
      <dgm:spPr/>
    </dgm:pt>
    <dgm:pt modelId="{451DD54F-0004-4B0B-93C1-F381B97BDBCA}" type="pres">
      <dgm:prSet presAssocID="{3469C16C-79AC-4020-B9C0-BFE1578F472D}" presName="node" presStyleLbl="node1" presStyleIdx="1" presStyleCnt="2" custRadScaleRad="111193" custRadScaleInc="-7423">
        <dgm:presLayoutVars>
          <dgm:bulletEnabled val="1"/>
        </dgm:presLayoutVars>
      </dgm:prSet>
      <dgm:spPr/>
    </dgm:pt>
  </dgm:ptLst>
  <dgm:cxnLst>
    <dgm:cxn modelId="{3CFE5C31-6A40-4E83-B1F4-FFC9CE59FA1B}" srcId="{EBB337A2-2965-4F69-9C9B-F80F49C47078}" destId="{59D81438-3763-4491-A7EE-3306FB4B5B59}" srcOrd="0" destOrd="0" parTransId="{8830A383-60DA-45EB-9C87-1693F364AA1E}" sibTransId="{7F50E5D3-7CF7-436E-8F0E-9B0DD0CB2F97}"/>
    <dgm:cxn modelId="{76632339-1D88-4F82-BDB8-2351BBF6898F}" srcId="{59D81438-3763-4491-A7EE-3306FB4B5B59}" destId="{3469C16C-79AC-4020-B9C0-BFE1578F472D}" srcOrd="1" destOrd="0" parTransId="{69B88145-E9A4-4F16-A843-C27FF7CF975C}" sibTransId="{BEEB4856-8BAB-4982-8195-ED48DC64FED4}"/>
    <dgm:cxn modelId="{E730ED5A-21A6-4113-B204-D6CC4B4E4332}" type="presOf" srcId="{EBB337A2-2965-4F69-9C9B-F80F49C47078}" destId="{BD4DE7DB-7B7F-4C43-80A3-61D561E039A7}" srcOrd="0" destOrd="0" presId="urn:microsoft.com/office/officeart/2005/8/layout/radial4"/>
    <dgm:cxn modelId="{0D15577B-57D3-46B7-950C-E61D4EA19336}" srcId="{59D81438-3763-4491-A7EE-3306FB4B5B59}" destId="{FF8D271C-72F5-4BC1-BB63-1B04FBE38D8D}" srcOrd="0" destOrd="0" parTransId="{45C1CFE3-A92D-47AB-B8EF-1134247EA4E2}" sibTransId="{2B6DCC2D-559E-4DF8-853E-853B24442646}"/>
    <dgm:cxn modelId="{2F954999-1A03-453A-B27E-C56CADB754C8}" type="presOf" srcId="{45C1CFE3-A92D-47AB-B8EF-1134247EA4E2}" destId="{292B9412-E417-4C6A-8D81-D6EAF3E4ECE6}" srcOrd="0" destOrd="0" presId="urn:microsoft.com/office/officeart/2005/8/layout/radial4"/>
    <dgm:cxn modelId="{EFC10EC7-CE6D-499C-A93D-2CAAF4498EEF}" type="presOf" srcId="{FF8D271C-72F5-4BC1-BB63-1B04FBE38D8D}" destId="{87BBBA00-9CC6-46B9-ADF6-4BD109B2F730}" srcOrd="0" destOrd="0" presId="urn:microsoft.com/office/officeart/2005/8/layout/radial4"/>
    <dgm:cxn modelId="{3D7AD1ED-4CBF-4EBF-B2F6-9444FEBEBD37}" type="presOf" srcId="{59D81438-3763-4491-A7EE-3306FB4B5B59}" destId="{C8F25A2D-FAA7-457D-8F21-37F9AC4D652D}" srcOrd="0" destOrd="0" presId="urn:microsoft.com/office/officeart/2005/8/layout/radial4"/>
    <dgm:cxn modelId="{E5EC66EF-0FBC-486D-8DF0-78B8BC8A12AD}" type="presOf" srcId="{69B88145-E9A4-4F16-A843-C27FF7CF975C}" destId="{0A2A612C-1BF2-4065-BAFB-D6BD4A3F1DE7}" srcOrd="0" destOrd="0" presId="urn:microsoft.com/office/officeart/2005/8/layout/radial4"/>
    <dgm:cxn modelId="{65E29CFA-ECD7-43A8-9498-35655C5011F0}" type="presOf" srcId="{3469C16C-79AC-4020-B9C0-BFE1578F472D}" destId="{451DD54F-0004-4B0B-93C1-F381B97BDBCA}" srcOrd="0" destOrd="0" presId="urn:microsoft.com/office/officeart/2005/8/layout/radial4"/>
    <dgm:cxn modelId="{CE8E1C24-6530-428C-BB62-EF87E352B65C}" type="presParOf" srcId="{BD4DE7DB-7B7F-4C43-80A3-61D561E039A7}" destId="{C8F25A2D-FAA7-457D-8F21-37F9AC4D652D}" srcOrd="0" destOrd="0" presId="urn:microsoft.com/office/officeart/2005/8/layout/radial4"/>
    <dgm:cxn modelId="{66B1CC06-4931-4D2B-9115-EAB57EF10AB4}" type="presParOf" srcId="{BD4DE7DB-7B7F-4C43-80A3-61D561E039A7}" destId="{292B9412-E417-4C6A-8D81-D6EAF3E4ECE6}" srcOrd="1" destOrd="0" presId="urn:microsoft.com/office/officeart/2005/8/layout/radial4"/>
    <dgm:cxn modelId="{D51D7466-0B48-4E14-B97F-04E81C3ABF51}" type="presParOf" srcId="{BD4DE7DB-7B7F-4C43-80A3-61D561E039A7}" destId="{87BBBA00-9CC6-46B9-ADF6-4BD109B2F730}" srcOrd="2" destOrd="0" presId="urn:microsoft.com/office/officeart/2005/8/layout/radial4"/>
    <dgm:cxn modelId="{3AC00A71-7692-4D18-838D-053FE02BB809}" type="presParOf" srcId="{BD4DE7DB-7B7F-4C43-80A3-61D561E039A7}" destId="{0A2A612C-1BF2-4065-BAFB-D6BD4A3F1DE7}" srcOrd="3" destOrd="0" presId="urn:microsoft.com/office/officeart/2005/8/layout/radial4"/>
    <dgm:cxn modelId="{5FB2AD8A-1A8C-45F3-BF87-612EC71715CE}" type="presParOf" srcId="{BD4DE7DB-7B7F-4C43-80A3-61D561E039A7}" destId="{451DD54F-0004-4B0B-93C1-F381B97BDBCA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38A872-1B17-4890-A0FE-4C608AAC9376}">
      <dsp:nvSpPr>
        <dsp:cNvPr id="0" name=""/>
        <dsp:cNvSpPr/>
      </dsp:nvSpPr>
      <dsp:spPr>
        <a:xfrm>
          <a:off x="2133926" y="211328"/>
          <a:ext cx="4638261" cy="46383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kern="1200" dirty="0"/>
            <a:t>العنصر</a:t>
          </a:r>
          <a:endParaRPr lang="en-US" sz="4200" kern="1200" dirty="0"/>
        </a:p>
      </dsp:txBody>
      <dsp:txXfrm>
        <a:off x="2813184" y="890603"/>
        <a:ext cx="3279745" cy="3279828"/>
      </dsp:txXfrm>
    </dsp:sp>
    <dsp:sp modelId="{66D19EB8-2C3C-44DC-94A2-C2CEE04CB6DE}">
      <dsp:nvSpPr>
        <dsp:cNvPr id="0" name=""/>
        <dsp:cNvSpPr/>
      </dsp:nvSpPr>
      <dsp:spPr>
        <a:xfrm>
          <a:off x="4779918" y="0"/>
          <a:ext cx="515813" cy="5158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6147C0-B675-42C1-AB01-197FD4090705}">
      <dsp:nvSpPr>
        <dsp:cNvPr id="0" name=""/>
        <dsp:cNvSpPr/>
      </dsp:nvSpPr>
      <dsp:spPr>
        <a:xfrm>
          <a:off x="3559003" y="4505079"/>
          <a:ext cx="373846" cy="3738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4BACEB-B304-4C64-B49E-5EDE78897CE8}">
      <dsp:nvSpPr>
        <dsp:cNvPr id="0" name=""/>
        <dsp:cNvSpPr/>
      </dsp:nvSpPr>
      <dsp:spPr>
        <a:xfrm>
          <a:off x="7070318" y="2093772"/>
          <a:ext cx="373846" cy="3738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270CF-1807-4F5B-BC68-AE1A32499F1C}">
      <dsp:nvSpPr>
        <dsp:cNvPr id="0" name=""/>
        <dsp:cNvSpPr/>
      </dsp:nvSpPr>
      <dsp:spPr>
        <a:xfrm>
          <a:off x="5282887" y="4902809"/>
          <a:ext cx="515813" cy="5158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EE5FD4-C8D6-4094-9EA2-110BA695FFB7}">
      <dsp:nvSpPr>
        <dsp:cNvPr id="0" name=""/>
        <dsp:cNvSpPr/>
      </dsp:nvSpPr>
      <dsp:spPr>
        <a:xfrm>
          <a:off x="3664464" y="733145"/>
          <a:ext cx="373846" cy="3738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65B86-1D3A-4B15-AD2A-D6D17E93569A}">
      <dsp:nvSpPr>
        <dsp:cNvPr id="0" name=""/>
        <dsp:cNvSpPr/>
      </dsp:nvSpPr>
      <dsp:spPr>
        <a:xfrm>
          <a:off x="2487491" y="2871893"/>
          <a:ext cx="373846" cy="3738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CBA2C6-82B9-4A76-AA0A-E44E2CAE4509}">
      <dsp:nvSpPr>
        <dsp:cNvPr id="0" name=""/>
        <dsp:cNvSpPr/>
      </dsp:nvSpPr>
      <dsp:spPr>
        <a:xfrm>
          <a:off x="683835" y="1048512"/>
          <a:ext cx="1885455" cy="18851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kern="1200" dirty="0"/>
            <a:t>ذرات</a:t>
          </a:r>
          <a:endParaRPr lang="en-US" sz="4200" kern="1200" dirty="0"/>
        </a:p>
      </dsp:txBody>
      <dsp:txXfrm>
        <a:off x="959953" y="1324586"/>
        <a:ext cx="1333219" cy="1333006"/>
      </dsp:txXfrm>
    </dsp:sp>
    <dsp:sp modelId="{AF5EFDA5-1832-4A2C-8381-17F104C562D8}">
      <dsp:nvSpPr>
        <dsp:cNvPr id="0" name=""/>
        <dsp:cNvSpPr/>
      </dsp:nvSpPr>
      <dsp:spPr>
        <a:xfrm>
          <a:off x="4258021" y="749401"/>
          <a:ext cx="515813" cy="5158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38464-09AA-4449-9E20-E7DEF34C23EB}">
      <dsp:nvSpPr>
        <dsp:cNvPr id="0" name=""/>
        <dsp:cNvSpPr/>
      </dsp:nvSpPr>
      <dsp:spPr>
        <a:xfrm>
          <a:off x="860956" y="3486370"/>
          <a:ext cx="932925" cy="9325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25A2D-FAA7-457D-8F21-37F9AC4D652D}">
      <dsp:nvSpPr>
        <dsp:cNvPr id="0" name=""/>
        <dsp:cNvSpPr/>
      </dsp:nvSpPr>
      <dsp:spPr>
        <a:xfrm>
          <a:off x="3099292" y="2548635"/>
          <a:ext cx="2033951" cy="19282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300" kern="1200" dirty="0"/>
            <a:t>الجزئ</a:t>
          </a:r>
          <a:endParaRPr lang="en-US" sz="4300" kern="1200" dirty="0"/>
        </a:p>
      </dsp:txBody>
      <dsp:txXfrm>
        <a:off x="3397157" y="2831018"/>
        <a:ext cx="1438221" cy="1363465"/>
      </dsp:txXfrm>
    </dsp:sp>
    <dsp:sp modelId="{292B9412-E417-4C6A-8D81-D6EAF3E4ECE6}">
      <dsp:nvSpPr>
        <dsp:cNvPr id="0" name=""/>
        <dsp:cNvSpPr/>
      </dsp:nvSpPr>
      <dsp:spPr>
        <a:xfrm rot="13168156">
          <a:off x="965952" y="1606827"/>
          <a:ext cx="2559346" cy="731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BBBA00-9CC6-46B9-ADF6-4BD109B2F730}">
      <dsp:nvSpPr>
        <dsp:cNvPr id="0" name=""/>
        <dsp:cNvSpPr/>
      </dsp:nvSpPr>
      <dsp:spPr>
        <a:xfrm>
          <a:off x="39196" y="184102"/>
          <a:ext cx="2437130" cy="1949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500" kern="1200" dirty="0"/>
            <a:t>مركب</a:t>
          </a:r>
          <a:endParaRPr lang="en-US" sz="6500" kern="1200" dirty="0"/>
        </a:p>
      </dsp:txBody>
      <dsp:txXfrm>
        <a:off x="96301" y="241207"/>
        <a:ext cx="2322920" cy="1835494"/>
      </dsp:txXfrm>
    </dsp:sp>
    <dsp:sp modelId="{0A2A612C-1BF2-4065-BAFB-D6BD4A3F1DE7}">
      <dsp:nvSpPr>
        <dsp:cNvPr id="0" name=""/>
        <dsp:cNvSpPr/>
      </dsp:nvSpPr>
      <dsp:spPr>
        <a:xfrm rot="19183377">
          <a:off x="4687642" y="1595081"/>
          <a:ext cx="2520571" cy="731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DD54F-0004-4B0B-93C1-F381B97BDBCA}">
      <dsp:nvSpPr>
        <dsp:cNvPr id="0" name=""/>
        <dsp:cNvSpPr/>
      </dsp:nvSpPr>
      <dsp:spPr>
        <a:xfrm>
          <a:off x="5690869" y="171043"/>
          <a:ext cx="2437130" cy="1949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500" kern="1200" dirty="0"/>
            <a:t>عنصر</a:t>
          </a:r>
          <a:endParaRPr lang="en-US" sz="6500" kern="1200" dirty="0"/>
        </a:p>
      </dsp:txBody>
      <dsp:txXfrm>
        <a:off x="5747974" y="228148"/>
        <a:ext cx="2322920" cy="1835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2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3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2140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29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3840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72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8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6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3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4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5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4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2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7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0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3AE1C-90F8-4C3A-B309-9F36014A21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EF13007-6C35-41EC-8DB2-959A59FC7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89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../../../../../&#1575;&#1604;&#1584;&#1585;&#1575;&#1578;%20&#1608;&#1575;&#1604;&#1580;&#1586;&#1610;&#1574;&#1575;&#1578;.mp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FD0B151-7284-4F94-B9B5-10A18472A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933" y="189046"/>
            <a:ext cx="7766936" cy="1096899"/>
          </a:xfrm>
        </p:spPr>
        <p:txBody>
          <a:bodyPr>
            <a:noAutofit/>
          </a:bodyPr>
          <a:lstStyle/>
          <a:p>
            <a:r>
              <a:rPr lang="ar-JO" sz="4000" dirty="0">
                <a:solidFill>
                  <a:schemeClr val="accent1">
                    <a:lumMod val="75000"/>
                  </a:schemeClr>
                </a:solidFill>
              </a:rPr>
              <a:t>الدرس الأول:الذرات و الجزيئات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1028" name="Picture 4" descr="Two dots GIF - Find on GIFER">
            <a:extLst>
              <a:ext uri="{FF2B5EF4-FFF2-40B4-BE49-F238E27FC236}">
                <a16:creationId xmlns:a16="http://schemas.microsoft.com/office/drawing/2014/main" id="{DCE446E2-9EDD-4B5A-8384-A5D5FCEBE50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344" y="1651985"/>
            <a:ext cx="4229939" cy="379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14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04005252"/>
              </p:ext>
            </p:extLst>
          </p:nvPr>
        </p:nvGraphicFramePr>
        <p:xfrm>
          <a:off x="718105" y="52074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9427" y="5118487"/>
            <a:ext cx="6949441" cy="1446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JO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يتكون من اتحاد ذرتين أو أكثر من النوع نفسة أو من أنواع ذرات مختلفة</a:t>
            </a:r>
            <a:endParaRPr lang="en-US"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29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58A1DC-64E1-4169-A415-CCE42BD63177}"/>
              </a:ext>
            </a:extLst>
          </p:cNvPr>
          <p:cNvSpPr txBox="1"/>
          <p:nvPr/>
        </p:nvSpPr>
        <p:spPr>
          <a:xfrm>
            <a:off x="1713668" y="1590839"/>
            <a:ext cx="4030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كل شيء له كتلة </a:t>
            </a:r>
          </a:p>
          <a:p>
            <a:pPr algn="r" rtl="1"/>
            <a:r>
              <a:rPr lang="ar-JO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ويشغل حيزًا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157C60-42EA-4537-BC81-A2F9BF9BC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977" y="3682081"/>
            <a:ext cx="4530295" cy="31701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36BD3B-3A47-4F5F-B702-214BE1AF8FFB}"/>
              </a:ext>
            </a:extLst>
          </p:cNvPr>
          <p:cNvSpPr txBox="1"/>
          <p:nvPr/>
        </p:nvSpPr>
        <p:spPr>
          <a:xfrm>
            <a:off x="1633491" y="403434"/>
            <a:ext cx="76614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اذكر أسماء مواد من حولك؟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D8F8C7-613C-4F0A-A444-34561F56FCB8}"/>
              </a:ext>
            </a:extLst>
          </p:cNvPr>
          <p:cNvSpPr txBox="1"/>
          <p:nvPr/>
        </p:nvSpPr>
        <p:spPr>
          <a:xfrm>
            <a:off x="4607511" y="1677880"/>
            <a:ext cx="5060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ما هي المادة؟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33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6087C-4773-48B1-81BC-C6F12E1F2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527385"/>
            <a:ext cx="2858575" cy="1320800"/>
          </a:xfrm>
        </p:spPr>
        <p:txBody>
          <a:bodyPr>
            <a:normAutofit/>
          </a:bodyPr>
          <a:lstStyle/>
          <a:p>
            <a:pPr algn="ctr"/>
            <a:r>
              <a:rPr lang="ar-JO" sz="6000" dirty="0"/>
              <a:t>الذرة</a:t>
            </a:r>
            <a:endParaRPr lang="en-US" sz="6000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AA8A3D18-77F1-496C-B14B-E7C121F730A6}"/>
              </a:ext>
            </a:extLst>
          </p:cNvPr>
          <p:cNvSpPr/>
          <p:nvPr/>
        </p:nvSpPr>
        <p:spPr>
          <a:xfrm rot="18426554">
            <a:off x="5210623" y="795278"/>
            <a:ext cx="686199" cy="3451013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83542B-A053-4DE5-9B70-8CC8FD77BA40}"/>
              </a:ext>
            </a:extLst>
          </p:cNvPr>
          <p:cNvSpPr txBox="1"/>
          <p:nvPr/>
        </p:nvSpPr>
        <p:spPr>
          <a:xfrm>
            <a:off x="320008" y="3390301"/>
            <a:ext cx="47317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اصغر جزء من العنصر تُكسبه خصائصه التي تميزه عن غيره من العناصر </a:t>
            </a:r>
          </a:p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5C2B53-D221-409C-B79C-EDD6C92BC4C0}"/>
              </a:ext>
            </a:extLst>
          </p:cNvPr>
          <p:cNvSpPr txBox="1"/>
          <p:nvPr/>
        </p:nvSpPr>
        <p:spPr>
          <a:xfrm>
            <a:off x="312643" y="4586033"/>
            <a:ext cx="4964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الذرات جسيمات متناهية في الصغر لا يمكننا رؤيتها بالمجهر الضوئي المركب </a:t>
            </a:r>
          </a:p>
          <a:p>
            <a:pPr algn="ctr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7615B20-DDF6-4F18-97FA-6487684BE3D7}"/>
              </a:ext>
            </a:extLst>
          </p:cNvPr>
          <p:cNvSpPr txBox="1">
            <a:spLocks/>
          </p:cNvSpPr>
          <p:nvPr/>
        </p:nvSpPr>
        <p:spPr>
          <a:xfrm>
            <a:off x="6818050" y="348844"/>
            <a:ext cx="2506462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JO" sz="5000" dirty="0"/>
              <a:t>المواد</a:t>
            </a:r>
            <a:r>
              <a:rPr lang="ar-JO" sz="6000" dirty="0"/>
              <a:t> </a:t>
            </a:r>
            <a:endParaRPr lang="en-US" sz="6000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8F11BBF-DC95-4634-AF7F-C36A0DEC1D89}"/>
              </a:ext>
            </a:extLst>
          </p:cNvPr>
          <p:cNvSpPr/>
          <p:nvPr/>
        </p:nvSpPr>
        <p:spPr>
          <a:xfrm rot="10800000">
            <a:off x="5486399" y="720718"/>
            <a:ext cx="1497367" cy="6303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809C1E-2BEF-455D-AB16-83D9CAE80A0A}"/>
              </a:ext>
            </a:extLst>
          </p:cNvPr>
          <p:cNvSpPr txBox="1"/>
          <p:nvPr/>
        </p:nvSpPr>
        <p:spPr>
          <a:xfrm>
            <a:off x="5893920" y="416288"/>
            <a:ext cx="120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تتكون من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737AAA8-AD8B-490E-B20C-BE91721662A2}"/>
              </a:ext>
            </a:extLst>
          </p:cNvPr>
          <p:cNvSpPr txBox="1">
            <a:spLocks/>
          </p:cNvSpPr>
          <p:nvPr/>
        </p:nvSpPr>
        <p:spPr>
          <a:xfrm>
            <a:off x="1565430" y="395599"/>
            <a:ext cx="4049695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JO" sz="5000" dirty="0"/>
              <a:t>عناصر مختلفة</a:t>
            </a:r>
            <a:endParaRPr lang="en-US" sz="5000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0FE0AB5-0FC9-4E47-B9BB-D68035044ED4}"/>
              </a:ext>
            </a:extLst>
          </p:cNvPr>
          <p:cNvSpPr/>
          <p:nvPr/>
        </p:nvSpPr>
        <p:spPr>
          <a:xfrm rot="10800000">
            <a:off x="5011443" y="3874443"/>
            <a:ext cx="1497367" cy="6303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CDAC00-3517-4D8C-AA8E-EAA26885E417}"/>
              </a:ext>
            </a:extLst>
          </p:cNvPr>
          <p:cNvSpPr txBox="1"/>
          <p:nvPr/>
        </p:nvSpPr>
        <p:spPr>
          <a:xfrm rot="2166983">
            <a:off x="5217764" y="2014178"/>
            <a:ext cx="1175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تتكون من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4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/>
      <p:bldP spid="8" grpId="0" animBg="1"/>
      <p:bldP spid="9" grpId="0"/>
      <p:bldP spid="10" grpId="0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24051" y="137160"/>
            <a:ext cx="44674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800" dirty="0">
                <a:latin typeface="Calibri Light" panose="020F0302020204030204" pitchFamily="34" charset="0"/>
                <a:cs typeface="Calibri Light" panose="020F0302020204030204" pitchFamily="34" charset="0"/>
              </a:rPr>
              <a:t>مكونات الذرة</a:t>
            </a:r>
            <a:endParaRPr lang="en-US" sz="4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8583" y="1527994"/>
            <a:ext cx="7487656" cy="422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841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28350-D48E-44AD-988F-C390DD722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722651"/>
          </a:xfrm>
        </p:spPr>
        <p:txBody>
          <a:bodyPr/>
          <a:lstStyle/>
          <a:p>
            <a:pPr algn="ctr"/>
            <a:r>
              <a:rPr lang="ar-JO" dirty="0"/>
              <a:t>مكونات الذرة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5DF6BB8-D214-4894-BBC6-A8B3E1C1AA37}"/>
              </a:ext>
            </a:extLst>
          </p:cNvPr>
          <p:cNvCxnSpPr>
            <a:cxnSpLocks/>
          </p:cNvCxnSpPr>
          <p:nvPr/>
        </p:nvCxnSpPr>
        <p:spPr>
          <a:xfrm>
            <a:off x="4975666" y="878883"/>
            <a:ext cx="4704" cy="11008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DF03D83-A771-4949-BBFC-08C29A0DD667}"/>
              </a:ext>
            </a:extLst>
          </p:cNvPr>
          <p:cNvCxnSpPr/>
          <p:nvPr/>
        </p:nvCxnSpPr>
        <p:spPr>
          <a:xfrm>
            <a:off x="8138476" y="1384903"/>
            <a:ext cx="4705" cy="6658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60AFA3-B87F-4286-A2B7-4C9B331DC711}"/>
              </a:ext>
            </a:extLst>
          </p:cNvPr>
          <p:cNvCxnSpPr/>
          <p:nvPr/>
        </p:nvCxnSpPr>
        <p:spPr>
          <a:xfrm>
            <a:off x="1824101" y="1313882"/>
            <a:ext cx="4705" cy="6658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A05CB50-325F-4473-ACAD-D795319EC35D}"/>
              </a:ext>
            </a:extLst>
          </p:cNvPr>
          <p:cNvSpPr txBox="1"/>
          <p:nvPr/>
        </p:nvSpPr>
        <p:spPr>
          <a:xfrm>
            <a:off x="7300864" y="2102088"/>
            <a:ext cx="19684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2500" b="1" dirty="0">
                <a:solidFill>
                  <a:srgbClr val="FF0000"/>
                </a:solidFill>
              </a:rPr>
              <a:t>البروتونات </a:t>
            </a:r>
            <a:r>
              <a:rPr lang="en-US" sz="2500" b="1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F5E508-376B-40ED-ABC7-A29508F9AEF3}"/>
              </a:ext>
            </a:extLst>
          </p:cNvPr>
          <p:cNvSpPr txBox="1"/>
          <p:nvPr/>
        </p:nvSpPr>
        <p:spPr>
          <a:xfrm>
            <a:off x="3948169" y="2090850"/>
            <a:ext cx="214783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2500" b="1" dirty="0">
                <a:solidFill>
                  <a:srgbClr val="00B050"/>
                </a:solidFill>
              </a:rPr>
              <a:t>النيوترونات </a:t>
            </a:r>
            <a:r>
              <a:rPr lang="en-US" sz="2500" b="1" dirty="0">
                <a:solidFill>
                  <a:srgbClr val="00B050"/>
                </a:solidFill>
              </a:rPr>
              <a:t>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23A42E-1958-4851-A5C5-468BD9B28CF7}"/>
              </a:ext>
            </a:extLst>
          </p:cNvPr>
          <p:cNvSpPr txBox="1"/>
          <p:nvPr/>
        </p:nvSpPr>
        <p:spPr>
          <a:xfrm>
            <a:off x="520938" y="2077292"/>
            <a:ext cx="21478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2500" b="1" dirty="0">
                <a:solidFill>
                  <a:schemeClr val="accent3">
                    <a:lumMod val="75000"/>
                  </a:schemeClr>
                </a:solidFill>
              </a:rPr>
              <a:t>الالكترونات </a:t>
            </a:r>
            <a:r>
              <a:rPr lang="en-US" sz="2500" b="1" dirty="0">
                <a:solidFill>
                  <a:schemeClr val="accent3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7B696A-C019-4FA5-ABAD-D627F8719420}"/>
              </a:ext>
            </a:extLst>
          </p:cNvPr>
          <p:cNvSpPr txBox="1"/>
          <p:nvPr/>
        </p:nvSpPr>
        <p:spPr>
          <a:xfrm>
            <a:off x="7557856" y="4296535"/>
            <a:ext cx="1624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FF0000"/>
                </a:solidFill>
              </a:rPr>
              <a:t>داخل النواه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413BFC7-4F5B-48FA-9695-7468FB2838B7}"/>
              </a:ext>
            </a:extLst>
          </p:cNvPr>
          <p:cNvCxnSpPr/>
          <p:nvPr/>
        </p:nvCxnSpPr>
        <p:spPr>
          <a:xfrm flipH="1" flipV="1">
            <a:off x="1828805" y="1313882"/>
            <a:ext cx="6312023" cy="71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4849DB2-07A7-40EC-ACEE-A51839DA9857}"/>
              </a:ext>
            </a:extLst>
          </p:cNvPr>
          <p:cNvSpPr txBox="1"/>
          <p:nvPr/>
        </p:nvSpPr>
        <p:spPr>
          <a:xfrm>
            <a:off x="4471386" y="4346900"/>
            <a:ext cx="1624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00B050"/>
                </a:solidFill>
              </a:rPr>
              <a:t>داخل النواه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BCE538-A701-45AA-9D0F-A55C34D3D8DA}"/>
              </a:ext>
            </a:extLst>
          </p:cNvPr>
          <p:cNvSpPr txBox="1"/>
          <p:nvPr/>
        </p:nvSpPr>
        <p:spPr>
          <a:xfrm>
            <a:off x="218301" y="4355553"/>
            <a:ext cx="353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chemeClr val="accent6">
                    <a:lumMod val="75000"/>
                  </a:schemeClr>
                </a:solidFill>
              </a:rPr>
              <a:t>تدور حول النواه في مدارات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98232E6-C375-4C90-AED7-8D02F4A5C4B8}"/>
              </a:ext>
            </a:extLst>
          </p:cNvPr>
          <p:cNvSpPr txBox="1"/>
          <p:nvPr/>
        </p:nvSpPr>
        <p:spPr>
          <a:xfrm>
            <a:off x="7433569" y="3257347"/>
            <a:ext cx="1943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FF0000"/>
                </a:solidFill>
              </a:rPr>
              <a:t>شحنة موجبه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A5710B-66A3-4902-A94F-2744ADA83BD1}"/>
              </a:ext>
            </a:extLst>
          </p:cNvPr>
          <p:cNvSpPr txBox="1"/>
          <p:nvPr/>
        </p:nvSpPr>
        <p:spPr>
          <a:xfrm>
            <a:off x="4107653" y="3257347"/>
            <a:ext cx="2043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00B050"/>
                </a:solidFill>
              </a:rPr>
              <a:t>شحنته متعادلة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AA8B06F-FD7A-42B0-9633-C16A80EC6203}"/>
              </a:ext>
            </a:extLst>
          </p:cNvPr>
          <p:cNvSpPr txBox="1"/>
          <p:nvPr/>
        </p:nvSpPr>
        <p:spPr>
          <a:xfrm>
            <a:off x="847354" y="3228945"/>
            <a:ext cx="1943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chemeClr val="accent6">
                    <a:lumMod val="75000"/>
                  </a:schemeClr>
                </a:solidFill>
              </a:rPr>
              <a:t>شحنه سالبة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B875B2F-B81F-4C5B-B104-1BAA07DDD8D4}"/>
              </a:ext>
            </a:extLst>
          </p:cNvPr>
          <p:cNvCxnSpPr>
            <a:cxnSpLocks/>
          </p:cNvCxnSpPr>
          <p:nvPr/>
        </p:nvCxnSpPr>
        <p:spPr>
          <a:xfrm>
            <a:off x="6764784" y="3111035"/>
            <a:ext cx="0" cy="17992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77BCF9A-49B7-43B6-A75A-346520DC4FBC}"/>
              </a:ext>
            </a:extLst>
          </p:cNvPr>
          <p:cNvCxnSpPr>
            <a:cxnSpLocks/>
          </p:cNvCxnSpPr>
          <p:nvPr/>
        </p:nvCxnSpPr>
        <p:spPr>
          <a:xfrm>
            <a:off x="3692402" y="3111035"/>
            <a:ext cx="0" cy="17992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1D17A3B-58A1-49BB-ACCC-5D2DA21D2426}"/>
              </a:ext>
            </a:extLst>
          </p:cNvPr>
          <p:cNvCxnSpPr>
            <a:cxnSpLocks/>
          </p:cNvCxnSpPr>
          <p:nvPr/>
        </p:nvCxnSpPr>
        <p:spPr>
          <a:xfrm>
            <a:off x="591844" y="3852372"/>
            <a:ext cx="9383697" cy="1029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B568B59-C58D-44F4-AB52-D6CF4DED3170}"/>
              </a:ext>
            </a:extLst>
          </p:cNvPr>
          <p:cNvCxnSpPr/>
          <p:nvPr/>
        </p:nvCxnSpPr>
        <p:spPr>
          <a:xfrm flipH="1" flipV="1">
            <a:off x="1830900" y="1313882"/>
            <a:ext cx="6312023" cy="7102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1BE73ACD-5037-4FFC-A3B8-29987F0BE09B}"/>
              </a:ext>
            </a:extLst>
          </p:cNvPr>
          <p:cNvSpPr txBox="1"/>
          <p:nvPr/>
        </p:nvSpPr>
        <p:spPr>
          <a:xfrm>
            <a:off x="1339572" y="5697087"/>
            <a:ext cx="6798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dirty="0"/>
              <a:t>من الذي يحدد هوية العنصر عن غيره من العناصر ؟</a:t>
            </a:r>
            <a:endParaRPr lang="en-US" sz="2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ACEF6F1-0CF8-49EF-9C32-AFB9D4553BFA}"/>
              </a:ext>
            </a:extLst>
          </p:cNvPr>
          <p:cNvSpPr txBox="1"/>
          <p:nvPr/>
        </p:nvSpPr>
        <p:spPr>
          <a:xfrm>
            <a:off x="4107653" y="6304123"/>
            <a:ext cx="2593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>
                <a:solidFill>
                  <a:srgbClr val="00B0F0"/>
                </a:solidFill>
              </a:rPr>
              <a:t>البروتونات</a:t>
            </a:r>
            <a:r>
              <a:rPr lang="ar-JO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23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8" grpId="0"/>
      <p:bldP spid="24" grpId="0"/>
      <p:bldP spid="25" grpId="0"/>
      <p:bldP spid="30" grpId="0"/>
      <p:bldP spid="31" grpId="0"/>
      <p:bldP spid="32" grpId="0"/>
      <p:bldP spid="45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بحث عن تركيب الذرة pdf وأهم خصائصها - تفاصيل">
            <a:extLst>
              <a:ext uri="{FF2B5EF4-FFF2-40B4-BE49-F238E27FC236}">
                <a16:creationId xmlns:a16="http://schemas.microsoft.com/office/drawing/2014/main" id="{84E13623-5E9D-4856-B39E-FB1E4F5F7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896" y="566928"/>
            <a:ext cx="5486400" cy="447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D2CADA5-C907-45B1-8A05-890FA50F80AA}"/>
              </a:ext>
            </a:extLst>
          </p:cNvPr>
          <p:cNvSpPr/>
          <p:nvPr/>
        </p:nvSpPr>
        <p:spPr>
          <a:xfrm>
            <a:off x="3593592" y="2221992"/>
            <a:ext cx="621792" cy="641619"/>
          </a:xfrm>
          <a:custGeom>
            <a:avLst/>
            <a:gdLst>
              <a:gd name="connsiteX0" fmla="*/ 329184 w 621792"/>
              <a:gd name="connsiteY0" fmla="*/ 54864 h 641619"/>
              <a:gd name="connsiteX1" fmla="*/ 265176 w 621792"/>
              <a:gd name="connsiteY1" fmla="*/ 64008 h 641619"/>
              <a:gd name="connsiteX2" fmla="*/ 237744 w 621792"/>
              <a:gd name="connsiteY2" fmla="*/ 73152 h 641619"/>
              <a:gd name="connsiteX3" fmla="*/ 182880 w 621792"/>
              <a:gd name="connsiteY3" fmla="*/ 82296 h 641619"/>
              <a:gd name="connsiteX4" fmla="*/ 146304 w 621792"/>
              <a:gd name="connsiteY4" fmla="*/ 91440 h 641619"/>
              <a:gd name="connsiteX5" fmla="*/ 118872 w 621792"/>
              <a:gd name="connsiteY5" fmla="*/ 109728 h 641619"/>
              <a:gd name="connsiteX6" fmla="*/ 64008 w 621792"/>
              <a:gd name="connsiteY6" fmla="*/ 128016 h 641619"/>
              <a:gd name="connsiteX7" fmla="*/ 0 w 621792"/>
              <a:gd name="connsiteY7" fmla="*/ 146304 h 641619"/>
              <a:gd name="connsiteX8" fmla="*/ 18288 w 621792"/>
              <a:gd name="connsiteY8" fmla="*/ 320040 h 641619"/>
              <a:gd name="connsiteX9" fmla="*/ 36576 w 621792"/>
              <a:gd name="connsiteY9" fmla="*/ 374904 h 641619"/>
              <a:gd name="connsiteX10" fmla="*/ 64008 w 621792"/>
              <a:gd name="connsiteY10" fmla="*/ 393192 h 641619"/>
              <a:gd name="connsiteX11" fmla="*/ 137160 w 621792"/>
              <a:gd name="connsiteY11" fmla="*/ 502920 h 641619"/>
              <a:gd name="connsiteX12" fmla="*/ 201168 w 621792"/>
              <a:gd name="connsiteY12" fmla="*/ 585216 h 641619"/>
              <a:gd name="connsiteX13" fmla="*/ 283464 w 621792"/>
              <a:gd name="connsiteY13" fmla="*/ 621792 h 641619"/>
              <a:gd name="connsiteX14" fmla="*/ 402336 w 621792"/>
              <a:gd name="connsiteY14" fmla="*/ 640080 h 641619"/>
              <a:gd name="connsiteX15" fmla="*/ 530352 w 621792"/>
              <a:gd name="connsiteY15" fmla="*/ 630936 h 641619"/>
              <a:gd name="connsiteX16" fmla="*/ 566928 w 621792"/>
              <a:gd name="connsiteY16" fmla="*/ 557784 h 641619"/>
              <a:gd name="connsiteX17" fmla="*/ 594360 w 621792"/>
              <a:gd name="connsiteY17" fmla="*/ 530352 h 641619"/>
              <a:gd name="connsiteX18" fmla="*/ 621792 w 621792"/>
              <a:gd name="connsiteY18" fmla="*/ 411480 h 641619"/>
              <a:gd name="connsiteX19" fmla="*/ 612648 w 621792"/>
              <a:gd name="connsiteY19" fmla="*/ 338328 h 641619"/>
              <a:gd name="connsiteX20" fmla="*/ 585216 w 621792"/>
              <a:gd name="connsiteY20" fmla="*/ 283464 h 641619"/>
              <a:gd name="connsiteX21" fmla="*/ 566928 w 621792"/>
              <a:gd name="connsiteY21" fmla="*/ 228600 h 641619"/>
              <a:gd name="connsiteX22" fmla="*/ 548640 w 621792"/>
              <a:gd name="connsiteY22" fmla="*/ 201168 h 641619"/>
              <a:gd name="connsiteX23" fmla="*/ 502920 w 621792"/>
              <a:gd name="connsiteY23" fmla="*/ 118872 h 641619"/>
              <a:gd name="connsiteX24" fmla="*/ 457200 w 621792"/>
              <a:gd name="connsiteY24" fmla="*/ 36576 h 641619"/>
              <a:gd name="connsiteX25" fmla="*/ 429768 w 621792"/>
              <a:gd name="connsiteY25" fmla="*/ 27432 h 641619"/>
              <a:gd name="connsiteX26" fmla="*/ 365760 w 621792"/>
              <a:gd name="connsiteY26" fmla="*/ 18288 h 641619"/>
              <a:gd name="connsiteX27" fmla="*/ 384048 w 621792"/>
              <a:gd name="connsiteY27" fmla="*/ 0 h 641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21792" h="641619">
                <a:moveTo>
                  <a:pt x="329184" y="54864"/>
                </a:moveTo>
                <a:cubicBezTo>
                  <a:pt x="307848" y="57912"/>
                  <a:pt x="286310" y="59781"/>
                  <a:pt x="265176" y="64008"/>
                </a:cubicBezTo>
                <a:cubicBezTo>
                  <a:pt x="255725" y="65898"/>
                  <a:pt x="247153" y="71061"/>
                  <a:pt x="237744" y="73152"/>
                </a:cubicBezTo>
                <a:cubicBezTo>
                  <a:pt x="219645" y="77174"/>
                  <a:pt x="201060" y="78660"/>
                  <a:pt x="182880" y="82296"/>
                </a:cubicBezTo>
                <a:cubicBezTo>
                  <a:pt x="170557" y="84761"/>
                  <a:pt x="158496" y="88392"/>
                  <a:pt x="146304" y="91440"/>
                </a:cubicBezTo>
                <a:cubicBezTo>
                  <a:pt x="137160" y="97536"/>
                  <a:pt x="128915" y="105265"/>
                  <a:pt x="118872" y="109728"/>
                </a:cubicBezTo>
                <a:cubicBezTo>
                  <a:pt x="101256" y="117557"/>
                  <a:pt x="82296" y="121920"/>
                  <a:pt x="64008" y="128016"/>
                </a:cubicBezTo>
                <a:cubicBezTo>
                  <a:pt x="24654" y="141134"/>
                  <a:pt x="45927" y="134822"/>
                  <a:pt x="0" y="146304"/>
                </a:cubicBezTo>
                <a:cubicBezTo>
                  <a:pt x="27556" y="256530"/>
                  <a:pt x="-18305" y="63888"/>
                  <a:pt x="18288" y="320040"/>
                </a:cubicBezTo>
                <a:cubicBezTo>
                  <a:pt x="21014" y="339123"/>
                  <a:pt x="20536" y="364211"/>
                  <a:pt x="36576" y="374904"/>
                </a:cubicBezTo>
                <a:lnTo>
                  <a:pt x="64008" y="393192"/>
                </a:lnTo>
                <a:cubicBezTo>
                  <a:pt x="107492" y="523645"/>
                  <a:pt x="45833" y="365930"/>
                  <a:pt x="137160" y="502920"/>
                </a:cubicBezTo>
                <a:cubicBezTo>
                  <a:pt x="162649" y="541153"/>
                  <a:pt x="168938" y="558357"/>
                  <a:pt x="201168" y="585216"/>
                </a:cubicBezTo>
                <a:cubicBezTo>
                  <a:pt x="230149" y="609367"/>
                  <a:pt x="243592" y="608501"/>
                  <a:pt x="283464" y="621792"/>
                </a:cubicBezTo>
                <a:cubicBezTo>
                  <a:pt x="339956" y="640623"/>
                  <a:pt x="301305" y="629977"/>
                  <a:pt x="402336" y="640080"/>
                </a:cubicBezTo>
                <a:cubicBezTo>
                  <a:pt x="445008" y="637032"/>
                  <a:pt x="492088" y="650068"/>
                  <a:pt x="530352" y="630936"/>
                </a:cubicBezTo>
                <a:cubicBezTo>
                  <a:pt x="554736" y="618744"/>
                  <a:pt x="547651" y="577061"/>
                  <a:pt x="566928" y="557784"/>
                </a:cubicBezTo>
                <a:lnTo>
                  <a:pt x="594360" y="530352"/>
                </a:lnTo>
                <a:cubicBezTo>
                  <a:pt x="619464" y="455041"/>
                  <a:pt x="609922" y="494571"/>
                  <a:pt x="621792" y="411480"/>
                </a:cubicBezTo>
                <a:cubicBezTo>
                  <a:pt x="618744" y="387096"/>
                  <a:pt x="617044" y="362505"/>
                  <a:pt x="612648" y="338328"/>
                </a:cubicBezTo>
                <a:cubicBezTo>
                  <a:pt x="604952" y="296002"/>
                  <a:pt x="603237" y="324011"/>
                  <a:pt x="585216" y="283464"/>
                </a:cubicBezTo>
                <a:cubicBezTo>
                  <a:pt x="577387" y="265848"/>
                  <a:pt x="577621" y="244640"/>
                  <a:pt x="566928" y="228600"/>
                </a:cubicBezTo>
                <a:cubicBezTo>
                  <a:pt x="560832" y="219456"/>
                  <a:pt x="553103" y="211211"/>
                  <a:pt x="548640" y="201168"/>
                </a:cubicBezTo>
                <a:cubicBezTo>
                  <a:pt x="512836" y="120610"/>
                  <a:pt x="552990" y="168942"/>
                  <a:pt x="502920" y="118872"/>
                </a:cubicBezTo>
                <a:cubicBezTo>
                  <a:pt x="494869" y="94718"/>
                  <a:pt x="480781" y="44436"/>
                  <a:pt x="457200" y="36576"/>
                </a:cubicBezTo>
                <a:cubicBezTo>
                  <a:pt x="448056" y="33528"/>
                  <a:pt x="439219" y="29322"/>
                  <a:pt x="429768" y="27432"/>
                </a:cubicBezTo>
                <a:cubicBezTo>
                  <a:pt x="408634" y="23205"/>
                  <a:pt x="384241" y="29377"/>
                  <a:pt x="365760" y="18288"/>
                </a:cubicBezTo>
                <a:cubicBezTo>
                  <a:pt x="358368" y="13853"/>
                  <a:pt x="377952" y="6096"/>
                  <a:pt x="384048" y="0"/>
                </a:cubicBezTo>
              </a:path>
            </a:pathLst>
          </a:cu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9BFCA31-F3F2-456E-9A24-293F1D158E4B}"/>
              </a:ext>
            </a:extLst>
          </p:cNvPr>
          <p:cNvSpPr/>
          <p:nvPr/>
        </p:nvSpPr>
        <p:spPr>
          <a:xfrm>
            <a:off x="3337560" y="566928"/>
            <a:ext cx="777240" cy="731520"/>
          </a:xfrm>
          <a:custGeom>
            <a:avLst/>
            <a:gdLst>
              <a:gd name="connsiteX0" fmla="*/ 374904 w 777240"/>
              <a:gd name="connsiteY0" fmla="*/ 128016 h 731520"/>
              <a:gd name="connsiteX1" fmla="*/ 329184 w 777240"/>
              <a:gd name="connsiteY1" fmla="*/ 118872 h 731520"/>
              <a:gd name="connsiteX2" fmla="*/ 292608 w 777240"/>
              <a:gd name="connsiteY2" fmla="*/ 109728 h 731520"/>
              <a:gd name="connsiteX3" fmla="*/ 164592 w 777240"/>
              <a:gd name="connsiteY3" fmla="*/ 118872 h 731520"/>
              <a:gd name="connsiteX4" fmla="*/ 109728 w 777240"/>
              <a:gd name="connsiteY4" fmla="*/ 128016 h 731520"/>
              <a:gd name="connsiteX5" fmla="*/ 64008 w 777240"/>
              <a:gd name="connsiteY5" fmla="*/ 210312 h 731520"/>
              <a:gd name="connsiteX6" fmla="*/ 27432 w 777240"/>
              <a:gd name="connsiteY6" fmla="*/ 292608 h 731520"/>
              <a:gd name="connsiteX7" fmla="*/ 9144 w 777240"/>
              <a:gd name="connsiteY7" fmla="*/ 347472 h 731520"/>
              <a:gd name="connsiteX8" fmla="*/ 0 w 777240"/>
              <a:gd name="connsiteY8" fmla="*/ 374904 h 731520"/>
              <a:gd name="connsiteX9" fmla="*/ 9144 w 777240"/>
              <a:gd name="connsiteY9" fmla="*/ 521208 h 731520"/>
              <a:gd name="connsiteX10" fmla="*/ 54864 w 777240"/>
              <a:gd name="connsiteY10" fmla="*/ 603504 h 731520"/>
              <a:gd name="connsiteX11" fmla="*/ 100584 w 777240"/>
              <a:gd name="connsiteY11" fmla="*/ 649224 h 731520"/>
              <a:gd name="connsiteX12" fmla="*/ 146304 w 777240"/>
              <a:gd name="connsiteY12" fmla="*/ 694944 h 731520"/>
              <a:gd name="connsiteX13" fmla="*/ 201168 w 777240"/>
              <a:gd name="connsiteY13" fmla="*/ 731520 h 731520"/>
              <a:gd name="connsiteX14" fmla="*/ 365760 w 777240"/>
              <a:gd name="connsiteY14" fmla="*/ 713232 h 731520"/>
              <a:gd name="connsiteX15" fmla="*/ 402336 w 777240"/>
              <a:gd name="connsiteY15" fmla="*/ 704088 h 731520"/>
              <a:gd name="connsiteX16" fmla="*/ 466344 w 777240"/>
              <a:gd name="connsiteY16" fmla="*/ 667512 h 731520"/>
              <a:gd name="connsiteX17" fmla="*/ 521208 w 777240"/>
              <a:gd name="connsiteY17" fmla="*/ 649224 h 731520"/>
              <a:gd name="connsiteX18" fmla="*/ 576072 w 777240"/>
              <a:gd name="connsiteY18" fmla="*/ 621792 h 731520"/>
              <a:gd name="connsiteX19" fmla="*/ 612648 w 777240"/>
              <a:gd name="connsiteY19" fmla="*/ 594360 h 731520"/>
              <a:gd name="connsiteX20" fmla="*/ 667512 w 777240"/>
              <a:gd name="connsiteY20" fmla="*/ 576072 h 731520"/>
              <a:gd name="connsiteX21" fmla="*/ 722376 w 777240"/>
              <a:gd name="connsiteY21" fmla="*/ 539496 h 731520"/>
              <a:gd name="connsiteX22" fmla="*/ 777240 w 777240"/>
              <a:gd name="connsiteY22" fmla="*/ 512064 h 731520"/>
              <a:gd name="connsiteX23" fmla="*/ 768096 w 777240"/>
              <a:gd name="connsiteY23" fmla="*/ 347472 h 731520"/>
              <a:gd name="connsiteX24" fmla="*/ 758952 w 777240"/>
              <a:gd name="connsiteY24" fmla="*/ 320040 h 731520"/>
              <a:gd name="connsiteX25" fmla="*/ 731520 w 777240"/>
              <a:gd name="connsiteY25" fmla="*/ 228600 h 731520"/>
              <a:gd name="connsiteX26" fmla="*/ 713232 w 777240"/>
              <a:gd name="connsiteY26" fmla="*/ 201168 h 731520"/>
              <a:gd name="connsiteX27" fmla="*/ 658368 w 777240"/>
              <a:gd name="connsiteY27" fmla="*/ 91440 h 731520"/>
              <a:gd name="connsiteX28" fmla="*/ 576072 w 777240"/>
              <a:gd name="connsiteY28" fmla="*/ 36576 h 731520"/>
              <a:gd name="connsiteX29" fmla="*/ 548640 w 777240"/>
              <a:gd name="connsiteY29" fmla="*/ 18288 h 731520"/>
              <a:gd name="connsiteX30" fmla="*/ 484632 w 777240"/>
              <a:gd name="connsiteY30" fmla="*/ 0 h 731520"/>
              <a:gd name="connsiteX31" fmla="*/ 438912 w 777240"/>
              <a:gd name="connsiteY31" fmla="*/ 9144 h 731520"/>
              <a:gd name="connsiteX32" fmla="*/ 411480 w 777240"/>
              <a:gd name="connsiteY32" fmla="*/ 118872 h 731520"/>
              <a:gd name="connsiteX33" fmla="*/ 384048 w 777240"/>
              <a:gd name="connsiteY33" fmla="*/ 109728 h 731520"/>
              <a:gd name="connsiteX34" fmla="*/ 402336 w 777240"/>
              <a:gd name="connsiteY34" fmla="*/ 82296 h 731520"/>
              <a:gd name="connsiteX35" fmla="*/ 411480 w 777240"/>
              <a:gd name="connsiteY35" fmla="*/ 64008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77240" h="731520">
                <a:moveTo>
                  <a:pt x="374904" y="128016"/>
                </a:moveTo>
                <a:cubicBezTo>
                  <a:pt x="359664" y="124968"/>
                  <a:pt x="344356" y="122243"/>
                  <a:pt x="329184" y="118872"/>
                </a:cubicBezTo>
                <a:cubicBezTo>
                  <a:pt x="316916" y="116146"/>
                  <a:pt x="305175" y="109728"/>
                  <a:pt x="292608" y="109728"/>
                </a:cubicBezTo>
                <a:cubicBezTo>
                  <a:pt x="249827" y="109728"/>
                  <a:pt x="207264" y="115824"/>
                  <a:pt x="164592" y="118872"/>
                </a:cubicBezTo>
                <a:cubicBezTo>
                  <a:pt x="146304" y="121920"/>
                  <a:pt x="124917" y="117384"/>
                  <a:pt x="109728" y="128016"/>
                </a:cubicBezTo>
                <a:cubicBezTo>
                  <a:pt x="65372" y="159065"/>
                  <a:pt x="81170" y="175989"/>
                  <a:pt x="64008" y="210312"/>
                </a:cubicBezTo>
                <a:cubicBezTo>
                  <a:pt x="20536" y="297255"/>
                  <a:pt x="74613" y="151064"/>
                  <a:pt x="27432" y="292608"/>
                </a:cubicBezTo>
                <a:lnTo>
                  <a:pt x="9144" y="347472"/>
                </a:lnTo>
                <a:lnTo>
                  <a:pt x="0" y="374904"/>
                </a:lnTo>
                <a:cubicBezTo>
                  <a:pt x="3048" y="423672"/>
                  <a:pt x="4029" y="472613"/>
                  <a:pt x="9144" y="521208"/>
                </a:cubicBezTo>
                <a:cubicBezTo>
                  <a:pt x="12162" y="549876"/>
                  <a:pt x="42761" y="585350"/>
                  <a:pt x="54864" y="603504"/>
                </a:cubicBezTo>
                <a:cubicBezTo>
                  <a:pt x="79248" y="640080"/>
                  <a:pt x="64008" y="624840"/>
                  <a:pt x="100584" y="649224"/>
                </a:cubicBezTo>
                <a:cubicBezTo>
                  <a:pt x="134112" y="699516"/>
                  <a:pt x="100584" y="656844"/>
                  <a:pt x="146304" y="694944"/>
                </a:cubicBezTo>
                <a:cubicBezTo>
                  <a:pt x="191967" y="732997"/>
                  <a:pt x="152959" y="715450"/>
                  <a:pt x="201168" y="731520"/>
                </a:cubicBezTo>
                <a:cubicBezTo>
                  <a:pt x="421220" y="716850"/>
                  <a:pt x="279444" y="737894"/>
                  <a:pt x="365760" y="713232"/>
                </a:cubicBezTo>
                <a:cubicBezTo>
                  <a:pt x="377844" y="709780"/>
                  <a:pt x="390569" y="708501"/>
                  <a:pt x="402336" y="704088"/>
                </a:cubicBezTo>
                <a:cubicBezTo>
                  <a:pt x="519109" y="660298"/>
                  <a:pt x="370838" y="709959"/>
                  <a:pt x="466344" y="667512"/>
                </a:cubicBezTo>
                <a:cubicBezTo>
                  <a:pt x="483960" y="659683"/>
                  <a:pt x="505168" y="659917"/>
                  <a:pt x="521208" y="649224"/>
                </a:cubicBezTo>
                <a:cubicBezTo>
                  <a:pt x="556660" y="625589"/>
                  <a:pt x="538214" y="634411"/>
                  <a:pt x="576072" y="621792"/>
                </a:cubicBezTo>
                <a:cubicBezTo>
                  <a:pt x="588264" y="612648"/>
                  <a:pt x="599017" y="601176"/>
                  <a:pt x="612648" y="594360"/>
                </a:cubicBezTo>
                <a:cubicBezTo>
                  <a:pt x="629890" y="585739"/>
                  <a:pt x="651472" y="586765"/>
                  <a:pt x="667512" y="576072"/>
                </a:cubicBezTo>
                <a:cubicBezTo>
                  <a:pt x="685800" y="563880"/>
                  <a:pt x="701524" y="546447"/>
                  <a:pt x="722376" y="539496"/>
                </a:cubicBezTo>
                <a:cubicBezTo>
                  <a:pt x="760234" y="526877"/>
                  <a:pt x="741788" y="535699"/>
                  <a:pt x="777240" y="512064"/>
                </a:cubicBezTo>
                <a:cubicBezTo>
                  <a:pt x="774192" y="457200"/>
                  <a:pt x="773306" y="402173"/>
                  <a:pt x="768096" y="347472"/>
                </a:cubicBezTo>
                <a:cubicBezTo>
                  <a:pt x="767182" y="337877"/>
                  <a:pt x="761600" y="329308"/>
                  <a:pt x="758952" y="320040"/>
                </a:cubicBezTo>
                <a:cubicBezTo>
                  <a:pt x="752563" y="297677"/>
                  <a:pt x="742385" y="244898"/>
                  <a:pt x="731520" y="228600"/>
                </a:cubicBezTo>
                <a:cubicBezTo>
                  <a:pt x="725424" y="219456"/>
                  <a:pt x="717695" y="211211"/>
                  <a:pt x="713232" y="201168"/>
                </a:cubicBezTo>
                <a:cubicBezTo>
                  <a:pt x="697858" y="166577"/>
                  <a:pt x="694390" y="115454"/>
                  <a:pt x="658368" y="91440"/>
                </a:cubicBezTo>
                <a:lnTo>
                  <a:pt x="576072" y="36576"/>
                </a:lnTo>
                <a:cubicBezTo>
                  <a:pt x="566928" y="30480"/>
                  <a:pt x="559302" y="20953"/>
                  <a:pt x="548640" y="18288"/>
                </a:cubicBezTo>
                <a:cubicBezTo>
                  <a:pt x="502713" y="6806"/>
                  <a:pt x="523986" y="13118"/>
                  <a:pt x="484632" y="0"/>
                </a:cubicBezTo>
                <a:cubicBezTo>
                  <a:pt x="469392" y="3048"/>
                  <a:pt x="452406" y="1433"/>
                  <a:pt x="438912" y="9144"/>
                </a:cubicBezTo>
                <a:cubicBezTo>
                  <a:pt x="409015" y="26228"/>
                  <a:pt x="412541" y="109321"/>
                  <a:pt x="411480" y="118872"/>
                </a:cubicBezTo>
                <a:cubicBezTo>
                  <a:pt x="402336" y="115824"/>
                  <a:pt x="386386" y="119079"/>
                  <a:pt x="384048" y="109728"/>
                </a:cubicBezTo>
                <a:cubicBezTo>
                  <a:pt x="381383" y="99066"/>
                  <a:pt x="396682" y="91720"/>
                  <a:pt x="402336" y="82296"/>
                </a:cubicBezTo>
                <a:cubicBezTo>
                  <a:pt x="405843" y="76452"/>
                  <a:pt x="408432" y="70104"/>
                  <a:pt x="411480" y="64008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20FFD41-004C-4509-9A52-23851C4844BE}"/>
              </a:ext>
            </a:extLst>
          </p:cNvPr>
          <p:cNvSpPr/>
          <p:nvPr/>
        </p:nvSpPr>
        <p:spPr>
          <a:xfrm>
            <a:off x="3108960" y="2003305"/>
            <a:ext cx="457200" cy="539496"/>
          </a:xfrm>
          <a:custGeom>
            <a:avLst/>
            <a:gdLst>
              <a:gd name="connsiteX0" fmla="*/ 384048 w 457200"/>
              <a:gd name="connsiteY0" fmla="*/ 0 h 539496"/>
              <a:gd name="connsiteX1" fmla="*/ 283464 w 457200"/>
              <a:gd name="connsiteY1" fmla="*/ 64008 h 539496"/>
              <a:gd name="connsiteX2" fmla="*/ 246888 w 457200"/>
              <a:gd name="connsiteY2" fmla="*/ 73152 h 539496"/>
              <a:gd name="connsiteX3" fmla="*/ 219456 w 457200"/>
              <a:gd name="connsiteY3" fmla="*/ 91440 h 539496"/>
              <a:gd name="connsiteX4" fmla="*/ 164592 w 457200"/>
              <a:gd name="connsiteY4" fmla="*/ 118872 h 539496"/>
              <a:gd name="connsiteX5" fmla="*/ 109728 w 457200"/>
              <a:gd name="connsiteY5" fmla="*/ 173736 h 539496"/>
              <a:gd name="connsiteX6" fmla="*/ 64008 w 457200"/>
              <a:gd name="connsiteY6" fmla="*/ 228600 h 539496"/>
              <a:gd name="connsiteX7" fmla="*/ 54864 w 457200"/>
              <a:gd name="connsiteY7" fmla="*/ 256032 h 539496"/>
              <a:gd name="connsiteX8" fmla="*/ 18288 w 457200"/>
              <a:gd name="connsiteY8" fmla="*/ 310896 h 539496"/>
              <a:gd name="connsiteX9" fmla="*/ 0 w 457200"/>
              <a:gd name="connsiteY9" fmla="*/ 365760 h 539496"/>
              <a:gd name="connsiteX10" fmla="*/ 9144 w 457200"/>
              <a:gd name="connsiteY10" fmla="*/ 438912 h 539496"/>
              <a:gd name="connsiteX11" fmla="*/ 18288 w 457200"/>
              <a:gd name="connsiteY11" fmla="*/ 466344 h 539496"/>
              <a:gd name="connsiteX12" fmla="*/ 45720 w 457200"/>
              <a:gd name="connsiteY12" fmla="*/ 484632 h 539496"/>
              <a:gd name="connsiteX13" fmla="*/ 54864 w 457200"/>
              <a:gd name="connsiteY13" fmla="*/ 512064 h 539496"/>
              <a:gd name="connsiteX14" fmla="*/ 109728 w 457200"/>
              <a:gd name="connsiteY14" fmla="*/ 539496 h 539496"/>
              <a:gd name="connsiteX15" fmla="*/ 292608 w 457200"/>
              <a:gd name="connsiteY15" fmla="*/ 530352 h 539496"/>
              <a:gd name="connsiteX16" fmla="*/ 356616 w 457200"/>
              <a:gd name="connsiteY16" fmla="*/ 457200 h 539496"/>
              <a:gd name="connsiteX17" fmla="*/ 374904 w 457200"/>
              <a:gd name="connsiteY17" fmla="*/ 402336 h 539496"/>
              <a:gd name="connsiteX18" fmla="*/ 384048 w 457200"/>
              <a:gd name="connsiteY18" fmla="*/ 374904 h 539496"/>
              <a:gd name="connsiteX19" fmla="*/ 448056 w 457200"/>
              <a:gd name="connsiteY19" fmla="*/ 292608 h 539496"/>
              <a:gd name="connsiteX20" fmla="*/ 457200 w 457200"/>
              <a:gd name="connsiteY20" fmla="*/ 265176 h 539496"/>
              <a:gd name="connsiteX21" fmla="*/ 448056 w 457200"/>
              <a:gd name="connsiteY21" fmla="*/ 45720 h 539496"/>
              <a:gd name="connsiteX22" fmla="*/ 420624 w 457200"/>
              <a:gd name="connsiteY22" fmla="*/ 36576 h 539496"/>
              <a:gd name="connsiteX23" fmla="*/ 411480 w 457200"/>
              <a:gd name="connsiteY23" fmla="*/ 9144 h 539496"/>
              <a:gd name="connsiteX24" fmla="*/ 411480 w 457200"/>
              <a:gd name="connsiteY24" fmla="*/ 54864 h 539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57200" h="539496">
                <a:moveTo>
                  <a:pt x="384048" y="0"/>
                </a:moveTo>
                <a:cubicBezTo>
                  <a:pt x="343684" y="67273"/>
                  <a:pt x="373858" y="41409"/>
                  <a:pt x="283464" y="64008"/>
                </a:cubicBezTo>
                <a:lnTo>
                  <a:pt x="246888" y="73152"/>
                </a:lnTo>
                <a:cubicBezTo>
                  <a:pt x="237744" y="79248"/>
                  <a:pt x="229286" y="86525"/>
                  <a:pt x="219456" y="91440"/>
                </a:cubicBezTo>
                <a:cubicBezTo>
                  <a:pt x="183141" y="109597"/>
                  <a:pt x="198285" y="88923"/>
                  <a:pt x="164592" y="118872"/>
                </a:cubicBezTo>
                <a:cubicBezTo>
                  <a:pt x="145262" y="136055"/>
                  <a:pt x="124074" y="152217"/>
                  <a:pt x="109728" y="173736"/>
                </a:cubicBezTo>
                <a:cubicBezTo>
                  <a:pt x="84267" y="211928"/>
                  <a:pt x="99211" y="193397"/>
                  <a:pt x="64008" y="228600"/>
                </a:cubicBezTo>
                <a:cubicBezTo>
                  <a:pt x="60960" y="237744"/>
                  <a:pt x="59545" y="247606"/>
                  <a:pt x="54864" y="256032"/>
                </a:cubicBezTo>
                <a:cubicBezTo>
                  <a:pt x="44190" y="275245"/>
                  <a:pt x="25239" y="290044"/>
                  <a:pt x="18288" y="310896"/>
                </a:cubicBezTo>
                <a:lnTo>
                  <a:pt x="0" y="365760"/>
                </a:lnTo>
                <a:cubicBezTo>
                  <a:pt x="3048" y="390144"/>
                  <a:pt x="4748" y="414735"/>
                  <a:pt x="9144" y="438912"/>
                </a:cubicBezTo>
                <a:cubicBezTo>
                  <a:pt x="10868" y="448395"/>
                  <a:pt x="12267" y="458818"/>
                  <a:pt x="18288" y="466344"/>
                </a:cubicBezTo>
                <a:cubicBezTo>
                  <a:pt x="25153" y="474926"/>
                  <a:pt x="36576" y="478536"/>
                  <a:pt x="45720" y="484632"/>
                </a:cubicBezTo>
                <a:cubicBezTo>
                  <a:pt x="48768" y="493776"/>
                  <a:pt x="48843" y="504538"/>
                  <a:pt x="54864" y="512064"/>
                </a:cubicBezTo>
                <a:cubicBezTo>
                  <a:pt x="67756" y="528178"/>
                  <a:pt x="91657" y="533472"/>
                  <a:pt x="109728" y="539496"/>
                </a:cubicBezTo>
                <a:cubicBezTo>
                  <a:pt x="170688" y="536448"/>
                  <a:pt x="232085" y="538246"/>
                  <a:pt x="292608" y="530352"/>
                </a:cubicBezTo>
                <a:cubicBezTo>
                  <a:pt x="318631" y="526958"/>
                  <a:pt x="353337" y="467037"/>
                  <a:pt x="356616" y="457200"/>
                </a:cubicBezTo>
                <a:lnTo>
                  <a:pt x="374904" y="402336"/>
                </a:lnTo>
                <a:cubicBezTo>
                  <a:pt x="377952" y="393192"/>
                  <a:pt x="377232" y="381720"/>
                  <a:pt x="384048" y="374904"/>
                </a:cubicBezTo>
                <a:cubicBezTo>
                  <a:pt x="407717" y="351235"/>
                  <a:pt x="437119" y="325420"/>
                  <a:pt x="448056" y="292608"/>
                </a:cubicBezTo>
                <a:lnTo>
                  <a:pt x="457200" y="265176"/>
                </a:lnTo>
                <a:cubicBezTo>
                  <a:pt x="454152" y="192024"/>
                  <a:pt x="459623" y="118016"/>
                  <a:pt x="448056" y="45720"/>
                </a:cubicBezTo>
                <a:cubicBezTo>
                  <a:pt x="446533" y="36202"/>
                  <a:pt x="427440" y="43392"/>
                  <a:pt x="420624" y="36576"/>
                </a:cubicBezTo>
                <a:cubicBezTo>
                  <a:pt x="413808" y="29760"/>
                  <a:pt x="414528" y="18288"/>
                  <a:pt x="411480" y="9144"/>
                </a:cubicBezTo>
                <a:cubicBezTo>
                  <a:pt x="400181" y="43042"/>
                  <a:pt x="398025" y="27955"/>
                  <a:pt x="411480" y="54864"/>
                </a:cubicBezTo>
              </a:path>
            </a:pathLst>
          </a:custGeom>
          <a:ln w="571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7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AE8340-750A-4EE1-9A1C-0EA102ACF8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896" y="619175"/>
            <a:ext cx="7306056" cy="37148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50971EA-7DFD-4044-8ACA-F8C4143243E2}"/>
              </a:ext>
            </a:extLst>
          </p:cNvPr>
          <p:cNvSpPr txBox="1"/>
          <p:nvPr/>
        </p:nvSpPr>
        <p:spPr>
          <a:xfrm>
            <a:off x="5106924" y="1188720"/>
            <a:ext cx="969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/>
              <a:t>سالبة</a:t>
            </a:r>
            <a:endParaRPr 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3677BA-4481-46FF-8899-C7B6DF98C4E3}"/>
              </a:ext>
            </a:extLst>
          </p:cNvPr>
          <p:cNvSpPr txBox="1"/>
          <p:nvPr/>
        </p:nvSpPr>
        <p:spPr>
          <a:xfrm>
            <a:off x="1354836" y="2685288"/>
            <a:ext cx="1214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/>
              <a:t>متعادلة</a:t>
            </a:r>
            <a:endParaRPr lang="en-US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91A9A9-84B4-494E-84F1-F16206DFDAEC}"/>
              </a:ext>
            </a:extLst>
          </p:cNvPr>
          <p:cNvSpPr txBox="1"/>
          <p:nvPr/>
        </p:nvSpPr>
        <p:spPr>
          <a:xfrm>
            <a:off x="1839468" y="619175"/>
            <a:ext cx="969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/>
              <a:t>موجبة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3251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A90A5-3A9A-4624-9996-5A9C286B8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794738"/>
          </a:xfrm>
        </p:spPr>
        <p:txBody>
          <a:bodyPr>
            <a:normAutofit fontScale="90000"/>
          </a:bodyPr>
          <a:lstStyle/>
          <a:p>
            <a:pPr algn="ctr"/>
            <a:r>
              <a:rPr lang="ar-JO" b="1" dirty="0"/>
              <a:t>ترتيب الذرات</a:t>
            </a:r>
            <a:br>
              <a:rPr lang="ar-JO" dirty="0"/>
            </a:br>
            <a:br>
              <a:rPr lang="ar-JO" dirty="0"/>
            </a:br>
            <a:br>
              <a:rPr lang="ar-JO" dirty="0"/>
            </a:br>
            <a:r>
              <a:rPr lang="ar-JO" sz="2200" b="1" dirty="0"/>
              <a:t>تترتب ذرات عناصر المواد المختلفة بأشكال معينة فيؤثر ذلك في خصائصها و استخداماتها  </a:t>
            </a:r>
            <a:endParaRPr lang="en-US" sz="2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1CFD24-1DC0-4E8C-912A-F1231AEE143C}"/>
              </a:ext>
            </a:extLst>
          </p:cNvPr>
          <p:cNvSpPr txBox="1"/>
          <p:nvPr/>
        </p:nvSpPr>
        <p:spPr>
          <a:xfrm>
            <a:off x="6189812" y="3075057"/>
            <a:ext cx="3294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>
                <a:solidFill>
                  <a:srgbClr val="00B0F0"/>
                </a:solidFill>
              </a:rPr>
              <a:t>ذرات الكربون عندما تترتب على شكل طبقات متوازية 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672E2D06-DC5B-4331-A0ED-BD665A7E23EB}"/>
              </a:ext>
            </a:extLst>
          </p:cNvPr>
          <p:cNvSpPr/>
          <p:nvPr/>
        </p:nvSpPr>
        <p:spPr>
          <a:xfrm>
            <a:off x="7498080" y="3950208"/>
            <a:ext cx="530352" cy="868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E19FCD-6857-4E8E-BA5B-57A01B1A9996}"/>
              </a:ext>
            </a:extLst>
          </p:cNvPr>
          <p:cNvSpPr txBox="1"/>
          <p:nvPr/>
        </p:nvSpPr>
        <p:spPr>
          <a:xfrm>
            <a:off x="5850636" y="5056257"/>
            <a:ext cx="32948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>
                <a:solidFill>
                  <a:srgbClr val="00B0F0"/>
                </a:solidFill>
              </a:rPr>
              <a:t>تتكون مادة الغرافيت</a:t>
            </a:r>
          </a:p>
          <a:p>
            <a:pPr algn="ctr"/>
            <a:endParaRPr lang="ar-JO" sz="2000" b="1" dirty="0">
              <a:solidFill>
                <a:srgbClr val="00B0F0"/>
              </a:solidFill>
            </a:endParaRPr>
          </a:p>
          <a:p>
            <a:pPr algn="ctr"/>
            <a:r>
              <a:rPr lang="ar-JO" sz="1500" b="1" dirty="0">
                <a:solidFill>
                  <a:srgbClr val="00B0F0"/>
                </a:solidFill>
              </a:rPr>
              <a:t>( مادة لينه، لونها اسود تستخدم في صناعة أقلام الرصاص) </a:t>
            </a:r>
            <a:endParaRPr lang="en-US" sz="1500" b="1" dirty="0">
              <a:solidFill>
                <a:srgbClr val="00B0F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1CA80A-1814-4600-9B1A-E57825D56B66}"/>
              </a:ext>
            </a:extLst>
          </p:cNvPr>
          <p:cNvSpPr txBox="1"/>
          <p:nvPr/>
        </p:nvSpPr>
        <p:spPr>
          <a:xfrm>
            <a:off x="1059858" y="3075057"/>
            <a:ext cx="3294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>
                <a:solidFill>
                  <a:srgbClr val="FF0000"/>
                </a:solidFill>
              </a:rPr>
              <a:t>ذرات الكربون عندماتترتب على شكل رباعي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CCE92DD4-4C28-4133-8310-33DB38B953AB}"/>
              </a:ext>
            </a:extLst>
          </p:cNvPr>
          <p:cNvSpPr/>
          <p:nvPr/>
        </p:nvSpPr>
        <p:spPr>
          <a:xfrm>
            <a:off x="2324778" y="3950208"/>
            <a:ext cx="530352" cy="8686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5AACA4-36B3-4D71-81C9-382199615B0B}"/>
              </a:ext>
            </a:extLst>
          </p:cNvPr>
          <p:cNvSpPr txBox="1"/>
          <p:nvPr/>
        </p:nvSpPr>
        <p:spPr>
          <a:xfrm>
            <a:off x="677334" y="5056257"/>
            <a:ext cx="32948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>
                <a:solidFill>
                  <a:srgbClr val="FF0000"/>
                </a:solidFill>
              </a:rPr>
              <a:t>يتكون معدن الماس</a:t>
            </a:r>
          </a:p>
          <a:p>
            <a:pPr algn="ctr"/>
            <a:endParaRPr lang="ar-JO" sz="2000" b="1" dirty="0">
              <a:solidFill>
                <a:srgbClr val="FF0000"/>
              </a:solidFill>
            </a:endParaRPr>
          </a:p>
          <a:p>
            <a:pPr algn="ctr"/>
            <a:r>
              <a:rPr lang="ar-JO" sz="1500" b="1" dirty="0">
                <a:solidFill>
                  <a:srgbClr val="FF0000"/>
                </a:solidFill>
              </a:rPr>
              <a:t>( أكثر المعادن قساوة و يستخدم في صناعة الحلي و المجوهرات)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38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620E1F3-F43C-4FF6-98E6-687A4AD9A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406263"/>
              </p:ext>
            </p:extLst>
          </p:nvPr>
        </p:nvGraphicFramePr>
        <p:xfrm>
          <a:off x="2032000" y="73742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CBF7837B-3863-48FA-ACF4-0B11036E2AAA}"/>
              </a:ext>
            </a:extLst>
          </p:cNvPr>
          <p:cNvSpPr/>
          <p:nvPr/>
        </p:nvSpPr>
        <p:spPr>
          <a:xfrm>
            <a:off x="0" y="1766657"/>
            <a:ext cx="1944210" cy="1065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cs typeface="+mj-cs"/>
              </a:rPr>
              <a:t>الذهب</a:t>
            </a:r>
            <a:endParaRPr lang="en-US" sz="3200" dirty="0">
              <a:cs typeface="+mj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233AE3F-EDB7-4B45-A849-1722284C475D}"/>
              </a:ext>
            </a:extLst>
          </p:cNvPr>
          <p:cNvSpPr/>
          <p:nvPr/>
        </p:nvSpPr>
        <p:spPr>
          <a:xfrm>
            <a:off x="443883" y="3151572"/>
            <a:ext cx="1766657" cy="13138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الألمنيوم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D92BC03-973B-487A-B950-11919DF5730D}"/>
              </a:ext>
            </a:extLst>
          </p:cNvPr>
          <p:cNvSpPr/>
          <p:nvPr/>
        </p:nvSpPr>
        <p:spPr>
          <a:xfrm>
            <a:off x="8010616" y="3249228"/>
            <a:ext cx="3974237" cy="24592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مادة نقية تتكون من اتحاد نوع واحد من الذرات لا يمكن تجزئتها إلى مواد أبسط منها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776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5145</TotalTime>
  <Words>191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 Light</vt:lpstr>
      <vt:lpstr>Tahoma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الذرة</vt:lpstr>
      <vt:lpstr>PowerPoint Presentation</vt:lpstr>
      <vt:lpstr>مكونات الذرة</vt:lpstr>
      <vt:lpstr>PowerPoint Presentation</vt:lpstr>
      <vt:lpstr>PowerPoint Presentation</vt:lpstr>
      <vt:lpstr>ترتيب الذرات   تترتب ذرات عناصر المواد المختلفة بأشكال معينة فيؤثر ذلك في خصائصها و استخداماتها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M.Dababneh</cp:lastModifiedBy>
  <cp:revision>70</cp:revision>
  <dcterms:created xsi:type="dcterms:W3CDTF">2021-09-07T20:46:43Z</dcterms:created>
  <dcterms:modified xsi:type="dcterms:W3CDTF">2023-10-30T17:53:05Z</dcterms:modified>
</cp:coreProperties>
</file>