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08" r:id="rId4"/>
  </p:sldMasterIdLst>
  <p:sldIdLst>
    <p:sldId id="320" r:id="rId5"/>
    <p:sldId id="317" r:id="rId6"/>
    <p:sldId id="311" r:id="rId7"/>
    <p:sldId id="312" r:id="rId8"/>
    <p:sldId id="313" r:id="rId9"/>
    <p:sldId id="314" r:id="rId10"/>
    <p:sldId id="315" r:id="rId11"/>
    <p:sldId id="318" r:id="rId12"/>
    <p:sldId id="31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8D38747-4367-4BD2-8D51-C97E202738E2}" type="datetime1">
              <a:rPr lang="en-US" smtClean="0"/>
              <a:t>07/17/2020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130805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3ED0CC-082F-4160-86E5-0D6041F12778}" type="datetime1">
              <a:rPr lang="en-US" smtClean="0"/>
              <a:t>07/17/2020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0001409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73ED0CC-082F-4160-86E5-0D6041F12778}" type="datetime1">
              <a:rPr lang="en-US" smtClean="0"/>
              <a:t>07/17/2020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26846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73ED0CC-082F-4160-86E5-0D6041F12778}" type="datetime1">
              <a:rPr lang="en-US" smtClean="0"/>
              <a:t>07/17/2020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3A98EE3D-8CD1-4C3F-BD1C-C98C9596463C}"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911924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073ED0CC-082F-4160-86E5-0D6041F12778}" type="datetime1">
              <a:rPr lang="en-US" smtClean="0"/>
              <a:t>07/17/2020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62618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73ED0CC-082F-4160-86E5-0D6041F12778}" type="datetime1">
              <a:rPr lang="en-US" smtClean="0"/>
              <a:t>07/17/2020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8332431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73ED0CC-082F-4160-86E5-0D6041F12778}" type="datetime1">
              <a:rPr lang="en-US" smtClean="0"/>
              <a:t>07/17/2020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1999709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07/17/2020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96083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452596F-08A7-4B70-989A-F2B1CF31E66B}" type="datetime1">
              <a:rPr lang="en-US" smtClean="0"/>
              <a:t>07/17/2020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97179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07/17/2020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4369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CAE507A8-A5CF-4D38-AB86-7EDDA87A85D4}" type="datetime1">
              <a:rPr lang="en-US" smtClean="0"/>
              <a:t>07/17/2020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416898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07/17/2020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2395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07/17/2020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52580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07/17/2020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60814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07/17/2020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0125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07/17/2020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269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07/17/2020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93982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73ED0CC-082F-4160-86E5-0D6041F12778}" type="datetime1">
              <a:rPr lang="en-US" smtClean="0"/>
              <a:t>07/17/2020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068358661"/>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M.batarseh@nos.edu.j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08926-19AF-4882-868D-2E44A3E52A3D}"/>
              </a:ext>
            </a:extLst>
          </p:cNvPr>
          <p:cNvSpPr>
            <a:spLocks noGrp="1"/>
          </p:cNvSpPr>
          <p:nvPr>
            <p:ph type="title"/>
          </p:nvPr>
        </p:nvSpPr>
        <p:spPr>
          <a:xfrm>
            <a:off x="685800" y="746617"/>
            <a:ext cx="8610600" cy="1293028"/>
          </a:xfrm>
        </p:spPr>
        <p:txBody>
          <a:bodyPr/>
          <a:lstStyle/>
          <a:p>
            <a:r>
              <a:rPr lang="ar-JO" dirty="0"/>
              <a:t>درس الميرون (المسحة المقدسة)</a:t>
            </a:r>
            <a:endParaRPr lang="en-US" dirty="0"/>
          </a:p>
        </p:txBody>
      </p:sp>
      <p:sp>
        <p:nvSpPr>
          <p:cNvPr id="3" name="Content Placeholder 2">
            <a:extLst>
              <a:ext uri="{FF2B5EF4-FFF2-40B4-BE49-F238E27FC236}">
                <a16:creationId xmlns:a16="http://schemas.microsoft.com/office/drawing/2014/main" id="{D69D8F5D-E3D2-4823-9016-6B2964A81107}"/>
              </a:ext>
            </a:extLst>
          </p:cNvPr>
          <p:cNvSpPr>
            <a:spLocks noGrp="1"/>
          </p:cNvSpPr>
          <p:nvPr>
            <p:ph idx="1"/>
          </p:nvPr>
        </p:nvSpPr>
        <p:spPr>
          <a:xfrm>
            <a:off x="880369" y="2203438"/>
            <a:ext cx="10820400" cy="4024125"/>
          </a:xfrm>
        </p:spPr>
        <p:txBody>
          <a:bodyPr>
            <a:normAutofit/>
          </a:bodyPr>
          <a:lstStyle/>
          <a:p>
            <a:pPr marL="0" indent="0" algn="r">
              <a:buNone/>
            </a:pPr>
            <a:r>
              <a:rPr lang="ar-JO" sz="2800" b="1" u="sng" dirty="0"/>
              <a:t>النتاجات التعليمية</a:t>
            </a:r>
            <a:endParaRPr lang="en-US" sz="2800" dirty="0"/>
          </a:p>
        </p:txBody>
      </p:sp>
      <p:sp>
        <p:nvSpPr>
          <p:cNvPr id="4" name="Rectangle 3">
            <a:extLst>
              <a:ext uri="{FF2B5EF4-FFF2-40B4-BE49-F238E27FC236}">
                <a16:creationId xmlns:a16="http://schemas.microsoft.com/office/drawing/2014/main" id="{288951FD-51F6-4D99-8217-B0E9A151A5C2}"/>
              </a:ext>
            </a:extLst>
          </p:cNvPr>
          <p:cNvSpPr/>
          <p:nvPr/>
        </p:nvSpPr>
        <p:spPr>
          <a:xfrm>
            <a:off x="5604769" y="2676125"/>
            <a:ext cx="6096000" cy="3046988"/>
          </a:xfrm>
          <a:prstGeom prst="rect">
            <a:avLst/>
          </a:prstGeom>
        </p:spPr>
        <p:txBody>
          <a:bodyPr>
            <a:spAutoFit/>
          </a:bodyPr>
          <a:lstStyle/>
          <a:p>
            <a:pPr algn="r" rtl="1"/>
            <a:r>
              <a:rPr lang="ar-JO" sz="2400" cap="all" dirty="0"/>
              <a:t>1- يميز الطالب العلاقة بين الروح القدس وسر المسحة المقدسة.</a:t>
            </a:r>
            <a:endParaRPr lang="en-US" sz="2400" dirty="0"/>
          </a:p>
          <a:p>
            <a:pPr algn="r" rtl="1"/>
            <a:r>
              <a:rPr lang="ar-JO" sz="2400" cap="all" dirty="0"/>
              <a:t>2- يعرّف الطالب الميرون و يتعرّف إلى الكنيسة التي لها الأحقيّة في صنع الميرون.</a:t>
            </a:r>
            <a:endParaRPr lang="en-US" sz="2400" dirty="0"/>
          </a:p>
          <a:p>
            <a:pPr algn="r" rtl="1"/>
            <a:r>
              <a:rPr lang="ar-JO" sz="2400" cap="all" dirty="0"/>
              <a:t>3- يحدد الطالب مواهب الرّوح القدس.</a:t>
            </a:r>
            <a:endParaRPr lang="en-US" sz="2400" dirty="0"/>
          </a:p>
          <a:p>
            <a:pPr algn="r" rtl="1"/>
            <a:r>
              <a:rPr lang="ar-JO" sz="2400" cap="all" dirty="0"/>
              <a:t>4</a:t>
            </a:r>
            <a:r>
              <a:rPr lang="en-US" sz="2400" cap="all" dirty="0"/>
              <a:t>- </a:t>
            </a:r>
            <a:r>
              <a:rPr lang="ar-JO" sz="2400" cap="all" dirty="0"/>
              <a:t>يستنتج الطالب تسمية مسحة الميرون المقدس حسب دلالاتها.</a:t>
            </a:r>
            <a:endParaRPr lang="en-US" sz="2400" dirty="0"/>
          </a:p>
          <a:p>
            <a:pPr algn="r" rtl="1"/>
            <a:r>
              <a:rPr lang="ar-JO" sz="2400" cap="all" dirty="0"/>
              <a:t>5- يتعرّف الطالب إلى مفاعيل سرّ الميرون.</a:t>
            </a:r>
            <a:endParaRPr lang="en-US" sz="2400" dirty="0"/>
          </a:p>
        </p:txBody>
      </p:sp>
      <p:pic>
        <p:nvPicPr>
          <p:cNvPr id="6" name="Picture 2" descr="See the source image">
            <a:extLst>
              <a:ext uri="{FF2B5EF4-FFF2-40B4-BE49-F238E27FC236}">
                <a16:creationId xmlns:a16="http://schemas.microsoft.com/office/drawing/2014/main" id="{805E1466-6CD6-402B-84CD-F245110E7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369" y="2203438"/>
            <a:ext cx="3551068" cy="4621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076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DA2C-6489-4531-9DEF-00769AB43B25}"/>
              </a:ext>
            </a:extLst>
          </p:cNvPr>
          <p:cNvSpPr>
            <a:spLocks noGrp="1"/>
          </p:cNvSpPr>
          <p:nvPr>
            <p:ph type="title"/>
          </p:nvPr>
        </p:nvSpPr>
        <p:spPr/>
        <p:txBody>
          <a:bodyPr>
            <a:normAutofit/>
          </a:bodyPr>
          <a:lstStyle/>
          <a:p>
            <a:r>
              <a:rPr lang="ar-JO" sz="4400" b="1" dirty="0"/>
              <a:t>نص انجيلي</a:t>
            </a:r>
            <a:endParaRPr lang="en-US" sz="4400" b="1" dirty="0"/>
          </a:p>
        </p:txBody>
      </p:sp>
      <p:sp>
        <p:nvSpPr>
          <p:cNvPr id="3" name="Content Placeholder 2">
            <a:extLst>
              <a:ext uri="{FF2B5EF4-FFF2-40B4-BE49-F238E27FC236}">
                <a16:creationId xmlns:a16="http://schemas.microsoft.com/office/drawing/2014/main" id="{A1711A7E-63C1-4A7B-B9B9-FC92C8862EBE}"/>
              </a:ext>
            </a:extLst>
          </p:cNvPr>
          <p:cNvSpPr>
            <a:spLocks noGrp="1"/>
          </p:cNvSpPr>
          <p:nvPr>
            <p:ph idx="1"/>
          </p:nvPr>
        </p:nvSpPr>
        <p:spPr/>
        <p:txBody>
          <a:bodyPr>
            <a:normAutofit/>
          </a:bodyPr>
          <a:lstStyle/>
          <a:p>
            <a:pPr marL="0" indent="0" algn="r">
              <a:buNone/>
            </a:pPr>
            <a:r>
              <a:rPr lang="ar-JO" sz="3200" dirty="0"/>
              <a:t>وَلَمَّا سَمِعَ الرُّسُلُ الَّذِينَ فِي أُورُشَلِيمَ أَنَّ السَّامِرَةَ قَدْ قَبِلَتْ كَلِمَةَ اللهِ، أَرْسَلُوا إِلَيْهِمْ بُطْرُسَ وَيُوحَنَّا،اللَّذَيْنِ لَمَّا نَزَلاَ صَلَّيَا لأَجْلِهِمْ لِكَيْ يَقْبَلُوا الرُّوحَ الْقُدُسَ،لأَنَّهُ لَمْ يَكُنْ قَدْ حَلَّ بَعْدُ عَلَى أَحَدٍ مِنْهُمْ، غَيْرَ أَنَّهُمْ كَانُوا مُعْتَمِدِينَ بِاسْمِ الرَّبِّ يَسُوعَ حِينَئِذٍ وَضَعَا الأَيَادِيَ عَلَيْهِمْ فَقَبِلُوا الرُّوحَ الْقُدُسَ.</a:t>
            </a:r>
            <a:endParaRPr lang="en-US" sz="3200" dirty="0"/>
          </a:p>
        </p:txBody>
      </p:sp>
    </p:spTree>
    <p:extLst>
      <p:ext uri="{BB962C8B-B14F-4D97-AF65-F5344CB8AC3E}">
        <p14:creationId xmlns:p14="http://schemas.microsoft.com/office/powerpoint/2010/main" val="4162013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95F63C-35F3-42E9-8EA3-A23B6CCB3ED1}"/>
              </a:ext>
            </a:extLst>
          </p:cNvPr>
          <p:cNvSpPr>
            <a:spLocks noGrp="1"/>
          </p:cNvSpPr>
          <p:nvPr>
            <p:ph type="title"/>
          </p:nvPr>
        </p:nvSpPr>
        <p:spPr/>
        <p:txBody>
          <a:bodyPr/>
          <a:lstStyle/>
          <a:p>
            <a:r>
              <a:rPr lang="ar-JO" dirty="0"/>
              <a:t>العلاقة بين الروح القدس و سر المسحة</a:t>
            </a:r>
            <a:endParaRPr lang="en-US" dirty="0"/>
          </a:p>
        </p:txBody>
      </p:sp>
      <p:sp>
        <p:nvSpPr>
          <p:cNvPr id="7" name="Content Placeholder 6">
            <a:extLst>
              <a:ext uri="{FF2B5EF4-FFF2-40B4-BE49-F238E27FC236}">
                <a16:creationId xmlns:a16="http://schemas.microsoft.com/office/drawing/2014/main" id="{41890DFA-A628-4326-9A5E-03A2F2CA28FA}"/>
              </a:ext>
            </a:extLst>
          </p:cNvPr>
          <p:cNvSpPr>
            <a:spLocks noGrp="1"/>
          </p:cNvSpPr>
          <p:nvPr>
            <p:ph idx="1"/>
          </p:nvPr>
        </p:nvSpPr>
        <p:spPr>
          <a:xfrm>
            <a:off x="1073593" y="2057401"/>
            <a:ext cx="10353762" cy="3714749"/>
          </a:xfrm>
        </p:spPr>
        <p:txBody>
          <a:bodyPr>
            <a:normAutofit/>
          </a:bodyPr>
          <a:lstStyle/>
          <a:p>
            <a:pPr marL="36900" indent="0" algn="r" rtl="1">
              <a:buNone/>
            </a:pPr>
            <a:r>
              <a:rPr lang="ar-JO" sz="3200" dirty="0"/>
              <a:t>بعدما نال الرسل نعمة الروح القدس في العنصرة كانوا يضعون ايديهم على هامة المعمدين لينالو نعمة الروح القدس اي ان الروح القدس كان يعطى بوضع الايدي وعندما كثر عدد المسيحيون كان من الصعب على الرسل التواجد في الوقت المناسب لوضع الايدي على المعمدين ليمنحوهم الروح القدس فاستبدلوا وضع الأيدي بالمسحة المقدسة.</a:t>
            </a:r>
            <a:endParaRPr lang="en-US" sz="3200" dirty="0"/>
          </a:p>
        </p:txBody>
      </p:sp>
    </p:spTree>
    <p:extLst>
      <p:ext uri="{BB962C8B-B14F-4D97-AF65-F5344CB8AC3E}">
        <p14:creationId xmlns:p14="http://schemas.microsoft.com/office/powerpoint/2010/main" val="651443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E0E8FD-A96E-4D37-88FA-0123CA25B7AC}"/>
              </a:ext>
            </a:extLst>
          </p:cNvPr>
          <p:cNvSpPr>
            <a:spLocks noGrp="1"/>
          </p:cNvSpPr>
          <p:nvPr>
            <p:ph idx="1"/>
          </p:nvPr>
        </p:nvSpPr>
        <p:spPr>
          <a:xfrm>
            <a:off x="919119" y="1358283"/>
            <a:ext cx="10353762" cy="2760955"/>
          </a:xfrm>
        </p:spPr>
        <p:txBody>
          <a:bodyPr>
            <a:noAutofit/>
          </a:bodyPr>
          <a:lstStyle/>
          <a:p>
            <a:pPr algn="r" rtl="1"/>
            <a:r>
              <a:rPr lang="ar-JO" sz="3200" dirty="0"/>
              <a:t>الميرون:هو كلمة يونانية معناها الطيب وهو مكون من زيت الزيتون الصافي والبلسم والمسك وخلاصة خمس وثلاثين نبتة برية ممزوجة بزيت وخمر وأنواع كثيرة من الطيوب للدلالة على كثرة المواهب الروحية واختلاف انواعها.</a:t>
            </a:r>
          </a:p>
          <a:p>
            <a:pPr algn="r" rtl="1"/>
            <a:r>
              <a:rPr lang="ar-JO" sz="3200" dirty="0"/>
              <a:t>ان امتياز صناعة الميرون المقدس مختصا بكنيسة القسطنطينية التي تصنعه نهار الأربعاء العظيم المقدس وتقدسه خلال قداس الخميس العظيم بطقوس خاصة،ثم توزعه على سائر الكنائس الأرثوذكسية في العالم</a:t>
            </a:r>
            <a:endParaRPr lang="en-US" sz="3200" dirty="0"/>
          </a:p>
        </p:txBody>
      </p:sp>
    </p:spTree>
    <p:extLst>
      <p:ext uri="{BB962C8B-B14F-4D97-AF65-F5344CB8AC3E}">
        <p14:creationId xmlns:p14="http://schemas.microsoft.com/office/powerpoint/2010/main" val="2104159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EE9F6-C648-4D83-BD39-B747164BA156}"/>
              </a:ext>
            </a:extLst>
          </p:cNvPr>
          <p:cNvSpPr>
            <a:spLocks noGrp="1"/>
          </p:cNvSpPr>
          <p:nvPr>
            <p:ph type="title"/>
          </p:nvPr>
        </p:nvSpPr>
        <p:spPr/>
        <p:txBody>
          <a:bodyPr>
            <a:normAutofit/>
          </a:bodyPr>
          <a:lstStyle/>
          <a:p>
            <a:r>
              <a:rPr lang="ar-JO" dirty="0"/>
              <a:t>مواهب الروح القدس</a:t>
            </a:r>
            <a:br>
              <a:rPr lang="ar-JO" dirty="0"/>
            </a:br>
            <a:endParaRPr lang="en-US" dirty="0"/>
          </a:p>
        </p:txBody>
      </p:sp>
      <p:sp>
        <p:nvSpPr>
          <p:cNvPr id="3" name="Content Placeholder 2">
            <a:extLst>
              <a:ext uri="{FF2B5EF4-FFF2-40B4-BE49-F238E27FC236}">
                <a16:creationId xmlns:a16="http://schemas.microsoft.com/office/drawing/2014/main" id="{168E7341-8AFC-4830-BFB4-4F22C2BE110B}"/>
              </a:ext>
            </a:extLst>
          </p:cNvPr>
          <p:cNvSpPr>
            <a:spLocks noGrp="1"/>
          </p:cNvSpPr>
          <p:nvPr>
            <p:ph idx="1"/>
          </p:nvPr>
        </p:nvSpPr>
        <p:spPr/>
        <p:txBody>
          <a:bodyPr>
            <a:normAutofit/>
          </a:bodyPr>
          <a:lstStyle/>
          <a:p>
            <a:pPr algn="r" rtl="1"/>
            <a:r>
              <a:rPr lang="ar-JO" sz="2800" dirty="0"/>
              <a:t>كما جاء في سفر أشعياء النبي فإن عدد مواهب الروح القدس هو سبعة مواهب وهي:</a:t>
            </a:r>
          </a:p>
          <a:p>
            <a:pPr algn="r" rtl="1"/>
            <a:r>
              <a:rPr lang="ar-JO" sz="2800" dirty="0"/>
              <a:t>1- روح الحكمة                              2- الفهم</a:t>
            </a:r>
          </a:p>
          <a:p>
            <a:pPr algn="r" rtl="1"/>
            <a:r>
              <a:rPr lang="ar-JO" sz="2800" dirty="0"/>
              <a:t>3- روح المشورة                             4- القوة</a:t>
            </a:r>
          </a:p>
          <a:p>
            <a:pPr algn="r" rtl="1"/>
            <a:r>
              <a:rPr lang="ar-JO" sz="2800" dirty="0"/>
              <a:t>5- روح المعرفة                              6- حسن العبادة</a:t>
            </a:r>
          </a:p>
          <a:p>
            <a:pPr algn="r" rtl="1"/>
            <a:r>
              <a:rPr lang="ar-JO" sz="2800" dirty="0"/>
              <a:t>7- روح مخافة الله</a:t>
            </a:r>
            <a:endParaRPr lang="en-US" sz="2800" dirty="0"/>
          </a:p>
        </p:txBody>
      </p:sp>
    </p:spTree>
    <p:extLst>
      <p:ext uri="{BB962C8B-B14F-4D97-AF65-F5344CB8AC3E}">
        <p14:creationId xmlns:p14="http://schemas.microsoft.com/office/powerpoint/2010/main" val="283447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C96BF-D1E0-4F53-A9C2-4826A1084194}"/>
              </a:ext>
            </a:extLst>
          </p:cNvPr>
          <p:cNvSpPr>
            <a:spLocks noGrp="1"/>
          </p:cNvSpPr>
          <p:nvPr>
            <p:ph type="title"/>
          </p:nvPr>
        </p:nvSpPr>
        <p:spPr/>
        <p:txBody>
          <a:bodyPr/>
          <a:lstStyle/>
          <a:p>
            <a:r>
              <a:rPr lang="ar-JO" dirty="0"/>
              <a:t>تسمية مسحة الميرون المقدس</a:t>
            </a:r>
            <a:endParaRPr lang="en-US" dirty="0"/>
          </a:p>
        </p:txBody>
      </p:sp>
      <p:sp>
        <p:nvSpPr>
          <p:cNvPr id="3" name="Content Placeholder 2">
            <a:extLst>
              <a:ext uri="{FF2B5EF4-FFF2-40B4-BE49-F238E27FC236}">
                <a16:creationId xmlns:a16="http://schemas.microsoft.com/office/drawing/2014/main" id="{2CD6D9A2-BEBF-48B9-BB8A-F5ACE4AC4D59}"/>
              </a:ext>
            </a:extLst>
          </p:cNvPr>
          <p:cNvSpPr>
            <a:spLocks noGrp="1"/>
          </p:cNvSpPr>
          <p:nvPr>
            <p:ph idx="1"/>
          </p:nvPr>
        </p:nvSpPr>
        <p:spPr/>
        <p:txBody>
          <a:bodyPr>
            <a:normAutofit/>
          </a:bodyPr>
          <a:lstStyle/>
          <a:p>
            <a:pPr algn="r" rtl="1"/>
            <a:r>
              <a:rPr lang="ar-JO" sz="2800" dirty="0"/>
              <a:t>تمت تسمية سر مسحة الميرون المقدس بأسماء كثيرة بعضها يدت على فعله الخارجي وبعضها على فعله الداخلي وبعضها على الفعلين معا.</a:t>
            </a:r>
          </a:p>
          <a:p>
            <a:pPr algn="r" rtl="1"/>
            <a:r>
              <a:rPr lang="ar-JO" sz="2800" dirty="0"/>
              <a:t>الدلالة الأولى(الفعل الخارجي)وضع الأيدي</a:t>
            </a:r>
          </a:p>
          <a:p>
            <a:pPr algn="r" rtl="1"/>
            <a:r>
              <a:rPr lang="ar-JO" sz="2800" dirty="0"/>
              <a:t>الدلالة الثانية(الفعل الداخلي) 1- موهبة الروح القدس   2- سر الروح  3- علامة الروح 4- تثبيتا</a:t>
            </a:r>
          </a:p>
          <a:p>
            <a:pPr algn="r" rtl="1"/>
            <a:r>
              <a:rPr lang="ar-JO" sz="2800" dirty="0"/>
              <a:t>الدلالة الثالثة(الفعل الخارجي والداخلي معا) 1- ختما   2- ختم الرب  3- ختما روحيا 4- ختم الحياة الأبدية</a:t>
            </a:r>
            <a:endParaRPr lang="en-US" sz="2800" dirty="0"/>
          </a:p>
        </p:txBody>
      </p:sp>
    </p:spTree>
    <p:extLst>
      <p:ext uri="{BB962C8B-B14F-4D97-AF65-F5344CB8AC3E}">
        <p14:creationId xmlns:p14="http://schemas.microsoft.com/office/powerpoint/2010/main" val="3355589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8D416-4410-4146-961D-23FF9ECDCBCD}"/>
              </a:ext>
            </a:extLst>
          </p:cNvPr>
          <p:cNvSpPr>
            <a:spLocks noGrp="1"/>
          </p:cNvSpPr>
          <p:nvPr>
            <p:ph type="title"/>
          </p:nvPr>
        </p:nvSpPr>
        <p:spPr/>
        <p:txBody>
          <a:bodyPr/>
          <a:lstStyle/>
          <a:p>
            <a:r>
              <a:rPr lang="ar-JO" dirty="0"/>
              <a:t>مفاعيل سر الميرون</a:t>
            </a:r>
            <a:endParaRPr lang="en-US" dirty="0"/>
          </a:p>
        </p:txBody>
      </p:sp>
      <p:sp>
        <p:nvSpPr>
          <p:cNvPr id="3" name="Content Placeholder 2">
            <a:extLst>
              <a:ext uri="{FF2B5EF4-FFF2-40B4-BE49-F238E27FC236}">
                <a16:creationId xmlns:a16="http://schemas.microsoft.com/office/drawing/2014/main" id="{3B764784-E01B-4CBF-931F-7B4FDE5998C7}"/>
              </a:ext>
            </a:extLst>
          </p:cNvPr>
          <p:cNvSpPr>
            <a:spLocks noGrp="1"/>
          </p:cNvSpPr>
          <p:nvPr>
            <p:ph idx="1"/>
          </p:nvPr>
        </p:nvSpPr>
        <p:spPr/>
        <p:txBody>
          <a:bodyPr/>
          <a:lstStyle/>
          <a:p>
            <a:pPr algn="r" rtl="1"/>
            <a:r>
              <a:rPr lang="ar-JO" dirty="0"/>
              <a:t>1)</a:t>
            </a:r>
            <a:r>
              <a:rPr lang="ar-JO" sz="2800" dirty="0"/>
              <a:t>يمنح المعمد موتهب الروح القدس ويلبس قوة من العلاء ليستطيع مقاومة الخطيئة.</a:t>
            </a:r>
          </a:p>
          <a:p>
            <a:pPr algn="r" rtl="1"/>
            <a:r>
              <a:rPr lang="ar-JO" sz="2800" dirty="0"/>
              <a:t>2)يقوي اتحاد المعمد بالمسيح.</a:t>
            </a:r>
          </a:p>
          <a:p>
            <a:pPr algn="r" rtl="1"/>
            <a:r>
              <a:rPr lang="ar-JO" sz="2800" dirty="0"/>
              <a:t>3)يجعل المعمد شريكا بكهنوت المسيح الملوكي العام.</a:t>
            </a:r>
          </a:p>
          <a:p>
            <a:pPr algn="r" rtl="1"/>
            <a:r>
              <a:rPr lang="ar-JO" sz="2800" dirty="0"/>
              <a:t>4)يشركالمعمد بفرح المسيح ومجد قيامته.</a:t>
            </a:r>
          </a:p>
          <a:p>
            <a:pPr algn="r" rtl="1"/>
            <a:r>
              <a:rPr lang="ar-JO" sz="2800" dirty="0"/>
              <a:t>5)يستخدم كمسحة سرية وعلامة مقدسة لموهبة وقوة نعمة حلول الروح القدس على المعمد.</a:t>
            </a:r>
          </a:p>
        </p:txBody>
      </p:sp>
    </p:spTree>
    <p:extLst>
      <p:ext uri="{BB962C8B-B14F-4D97-AF65-F5344CB8AC3E}">
        <p14:creationId xmlns:p14="http://schemas.microsoft.com/office/powerpoint/2010/main" val="2145717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2CB34F-B43B-45CA-9F61-E4BEDB054DEC}"/>
              </a:ext>
            </a:extLst>
          </p:cNvPr>
          <p:cNvSpPr>
            <a:spLocks noGrp="1"/>
          </p:cNvSpPr>
          <p:nvPr>
            <p:ph idx="1"/>
          </p:nvPr>
        </p:nvSpPr>
        <p:spPr/>
        <p:txBody>
          <a:bodyPr/>
          <a:lstStyle/>
          <a:p>
            <a:pPr marL="0" indent="0" algn="r" rtl="1">
              <a:buNone/>
            </a:pPr>
            <a:r>
              <a:rPr lang="ar-JO" sz="4000" b="1" i="1" dirty="0"/>
              <a:t>تقويم</a:t>
            </a:r>
            <a:r>
              <a:rPr lang="en-US" sz="4000" b="1" i="1" dirty="0"/>
              <a:t>:</a:t>
            </a:r>
            <a:r>
              <a:rPr lang="ar-JO" sz="4000" b="1" i="1" dirty="0"/>
              <a:t>عزيزي  الطالب اجب على السؤال الآتي و هو:</a:t>
            </a:r>
          </a:p>
          <a:p>
            <a:pPr marL="0" indent="0" algn="r" rtl="1">
              <a:buNone/>
            </a:pPr>
            <a:r>
              <a:rPr lang="ar-JO" sz="4000" b="1" i="1" dirty="0"/>
              <a:t> لماذا استبدلت الكنيسة وضع اليد بالمسحة؟</a:t>
            </a:r>
          </a:p>
          <a:p>
            <a:pPr marL="0" indent="0" algn="r" rtl="1">
              <a:buNone/>
            </a:pPr>
            <a:endParaRPr lang="ar-JO" sz="4000" b="1" i="1" dirty="0"/>
          </a:p>
          <a:p>
            <a:pPr algn="r" rtl="1"/>
            <a:r>
              <a:rPr lang="ar-JO" sz="4000" dirty="0"/>
              <a:t>قم بإرساله لي عبر البريد الالكتروني </a:t>
            </a:r>
            <a:endParaRPr lang="en-US" sz="4000" dirty="0"/>
          </a:p>
          <a:p>
            <a:pPr marL="0" indent="0" algn="ctr" rtl="1">
              <a:buNone/>
            </a:pPr>
            <a:r>
              <a:rPr lang="en-US" sz="4800" dirty="0">
                <a:hlinkClick r:id="rId2"/>
              </a:rPr>
              <a:t>M.batarseh@nos.edu.jo</a:t>
            </a:r>
            <a:endParaRPr lang="en-US" sz="4800" dirty="0"/>
          </a:p>
          <a:p>
            <a:pPr marL="0" indent="0" algn="r" rtl="1">
              <a:buNone/>
            </a:pPr>
            <a:endParaRPr lang="en-US" sz="4000" b="1" i="1" dirty="0"/>
          </a:p>
        </p:txBody>
      </p:sp>
    </p:spTree>
    <p:extLst>
      <p:ext uri="{BB962C8B-B14F-4D97-AF65-F5344CB8AC3E}">
        <p14:creationId xmlns:p14="http://schemas.microsoft.com/office/powerpoint/2010/main" val="2056110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133B72-6C1E-485E-AC8D-3DA10E2F85FC}"/>
              </a:ext>
            </a:extLst>
          </p:cNvPr>
          <p:cNvSpPr>
            <a:spLocks noGrp="1"/>
          </p:cNvSpPr>
          <p:nvPr>
            <p:ph idx="1"/>
          </p:nvPr>
        </p:nvSpPr>
        <p:spPr>
          <a:xfrm>
            <a:off x="570390" y="2849732"/>
            <a:ext cx="10820400" cy="2836293"/>
          </a:xfrm>
        </p:spPr>
        <p:txBody>
          <a:bodyPr>
            <a:normAutofit/>
          </a:bodyPr>
          <a:lstStyle/>
          <a:p>
            <a:pPr marL="0" indent="0" algn="ctr">
              <a:buNone/>
            </a:pPr>
            <a:r>
              <a:rPr lang="ar-JO" sz="6600" dirty="0"/>
              <a:t>الله معكم أحبّتي!!</a:t>
            </a:r>
          </a:p>
          <a:p>
            <a:pPr marL="0" indent="0" algn="ctr">
              <a:buNone/>
            </a:pPr>
            <a:endParaRPr lang="ar-JO" sz="6600" dirty="0"/>
          </a:p>
          <a:p>
            <a:pPr marL="0" indent="0" algn="ctr">
              <a:buNone/>
            </a:pPr>
            <a:endParaRPr lang="en-US" sz="6600" dirty="0"/>
          </a:p>
        </p:txBody>
      </p:sp>
      <p:pic>
        <p:nvPicPr>
          <p:cNvPr id="4" name="Picture 3">
            <a:extLst>
              <a:ext uri="{FF2B5EF4-FFF2-40B4-BE49-F238E27FC236}">
                <a16:creationId xmlns:a16="http://schemas.microsoft.com/office/drawing/2014/main" id="{72947ED3-18C2-4FA6-8703-5D51987BB72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24" b="74046" l="10000" r="93600"/>
                    </a14:imgEffect>
                  </a14:imgLayer>
                </a14:imgProps>
              </a:ext>
            </a:extLst>
          </a:blip>
          <a:stretch>
            <a:fillRect/>
          </a:stretch>
        </p:blipFill>
        <p:spPr>
          <a:xfrm>
            <a:off x="-162758" y="584447"/>
            <a:ext cx="3514725" cy="3683431"/>
          </a:xfrm>
          <a:prstGeom prst="rect">
            <a:avLst/>
          </a:prstGeom>
        </p:spPr>
      </p:pic>
    </p:spTree>
    <p:extLst>
      <p:ext uri="{BB962C8B-B14F-4D97-AF65-F5344CB8AC3E}">
        <p14:creationId xmlns:p14="http://schemas.microsoft.com/office/powerpoint/2010/main" val="1207720202"/>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500D6A-2351-4999-8535-BAEE76BEBBA1}">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954E3773-7FFA-4BE5-A2D7-AF8334D6FE0F}">
  <ds:schemaRefs>
    <ds:schemaRef ds:uri="http://schemas.microsoft.com/sharepoint/v3/contenttype/forms"/>
  </ds:schemaRefs>
</ds:datastoreItem>
</file>

<file path=customXml/itemProps3.xml><?xml version="1.0" encoding="utf-8"?>
<ds:datastoreItem xmlns:ds="http://schemas.openxmlformats.org/officeDocument/2006/customXml" ds:itemID="{C6AD9097-A2B5-4C04-81F1-551065E5A1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0</TotalTime>
  <Words>448</Words>
  <Application>Microsoft Office PowerPoint</Application>
  <PresentationFormat>Widescreen</PresentationFormat>
  <Paragraphs>36</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Century Gothic</vt:lpstr>
      <vt:lpstr>Vapor Trail</vt:lpstr>
      <vt:lpstr>درس الميرون (المسحة المقدسة)</vt:lpstr>
      <vt:lpstr>نص انجيلي</vt:lpstr>
      <vt:lpstr>العلاقة بين الروح القدس و سر المسحة</vt:lpstr>
      <vt:lpstr>PowerPoint Presentation</vt:lpstr>
      <vt:lpstr>مواهب الروح القدس </vt:lpstr>
      <vt:lpstr>تسمية مسحة الميرون المقدس</vt:lpstr>
      <vt:lpstr>مفاعيل سر الميرون</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2020-07-16T11:54:23Z</dcterms:created>
  <dcterms:modified xsi:type="dcterms:W3CDTF">2020-07-17T15:48:11Z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