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72" r:id="rId13"/>
    <p:sldId id="267" r:id="rId14"/>
    <p:sldId id="268" r:id="rId15"/>
    <p:sldId id="273" r:id="rId16"/>
    <p:sldId id="270" r:id="rId17"/>
    <p:sldId id="271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868-181A-4472-B78A-89F5B8408853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BF6-65A6-48D0-96D6-171B2C06A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868-181A-4472-B78A-89F5B8408853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BF6-65A6-48D0-96D6-171B2C06A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868-181A-4472-B78A-89F5B8408853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BF6-65A6-48D0-96D6-171B2C06A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868-181A-4472-B78A-89F5B8408853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BF6-65A6-48D0-96D6-171B2C06A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868-181A-4472-B78A-89F5B8408853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BF6-65A6-48D0-96D6-171B2C06A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868-181A-4472-B78A-89F5B8408853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BF6-65A6-48D0-96D6-171B2C06A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868-181A-4472-B78A-89F5B8408853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BF6-65A6-48D0-96D6-171B2C06A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868-181A-4472-B78A-89F5B8408853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BF6-65A6-48D0-96D6-171B2C06A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868-181A-4472-B78A-89F5B8408853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BF6-65A6-48D0-96D6-171B2C06A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868-181A-4472-B78A-89F5B8408853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BF6-65A6-48D0-96D6-171B2C06A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868-181A-4472-B78A-89F5B8408853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BF6-65A6-48D0-96D6-171B2C06A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F868-181A-4472-B78A-89F5B8408853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01BF6-65A6-48D0-96D6-171B2C06A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Pj043318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33375"/>
            <a:ext cx="5257800" cy="263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19399" y="3048000"/>
            <a:ext cx="2971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Writing a Letter of Complaint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2286000" y="4398495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 To write an effective letter using Persuasive techniques.</a:t>
            </a:r>
            <a:endParaRPr lang="en-US" sz="2800" b="1" dirty="0"/>
          </a:p>
        </p:txBody>
      </p:sp>
      <p:pic>
        <p:nvPicPr>
          <p:cNvPr id="9" name="Picture 9" descr="MMj0286770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95800"/>
            <a:ext cx="173946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37160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accent6">
                    <a:lumMod val="50000"/>
                  </a:schemeClr>
                </a:solidFill>
              </a:rPr>
              <a:t>Structure Reminders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Image result for structur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0"/>
            <a:ext cx="3714750" cy="2600325"/>
          </a:xfrm>
          <a:prstGeom prst="rect">
            <a:avLst/>
          </a:prstGeom>
          <a:noFill/>
        </p:spPr>
      </p:pic>
      <p:pic>
        <p:nvPicPr>
          <p:cNvPr id="3074" name="Picture 2" descr="Image result for structure clipart"/>
          <p:cNvPicPr>
            <a:picLocks noChangeAspect="1" noChangeArrowheads="1"/>
          </p:cNvPicPr>
          <p:nvPr/>
        </p:nvPicPr>
        <p:blipFill>
          <a:blip r:embed="rId3" cstate="print"/>
          <a:srcRect b="13402"/>
          <a:stretch>
            <a:fillRect/>
          </a:stretch>
        </p:blipFill>
        <p:spPr bwMode="auto">
          <a:xfrm>
            <a:off x="5638800" y="4495800"/>
            <a:ext cx="2838450" cy="1600200"/>
          </a:xfrm>
          <a:prstGeom prst="rect">
            <a:avLst/>
          </a:prstGeom>
          <a:noFill/>
        </p:spPr>
      </p:pic>
      <p:pic>
        <p:nvPicPr>
          <p:cNvPr id="3076" name="Picture 4" descr="Image result for structur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"/>
            <a:ext cx="3124200" cy="342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752600"/>
            <a:ext cx="5257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00FF"/>
                </a:solidFill>
              </a:rPr>
              <a:t>Powerful vocabulary</a:t>
            </a:r>
            <a:r>
              <a:rPr lang="en-GB" sz="2000" b="1" dirty="0"/>
              <a:t>: </a:t>
            </a:r>
            <a:r>
              <a:rPr lang="en-GB" sz="2000" b="1" i="1" dirty="0">
                <a:solidFill>
                  <a:srgbClr val="CC3300"/>
                </a:solidFill>
              </a:rPr>
              <a:t>disgusted, outraged, appalling, devastating,</a:t>
            </a:r>
          </a:p>
          <a:p>
            <a:pPr>
              <a:lnSpc>
                <a:spcPct val="90000"/>
              </a:lnSpc>
            </a:pPr>
            <a:endParaRPr lang="en-GB" sz="2000" b="1" i="1" dirty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00FF"/>
                </a:solidFill>
              </a:rPr>
              <a:t>Questions:</a:t>
            </a:r>
            <a:r>
              <a:rPr lang="en-GB" sz="2000" b="1" dirty="0"/>
              <a:t> </a:t>
            </a:r>
            <a:r>
              <a:rPr lang="en-GB" sz="2000" b="1" i="1" dirty="0"/>
              <a:t>How would you feel if this had happened to you? Can you imagine how I felt?</a:t>
            </a:r>
          </a:p>
          <a:p>
            <a:pPr>
              <a:lnSpc>
                <a:spcPct val="90000"/>
              </a:lnSpc>
            </a:pPr>
            <a:endParaRPr lang="en-GB" sz="2000" b="1" i="1" dirty="0"/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00FF"/>
                </a:solidFill>
              </a:rPr>
              <a:t>Flattery: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CC3300"/>
                </a:solidFill>
              </a:rPr>
              <a:t>I </a:t>
            </a:r>
            <a:r>
              <a:rPr lang="en-GB" sz="2000" b="1" i="1" dirty="0">
                <a:solidFill>
                  <a:srgbClr val="CC3300"/>
                </a:solidFill>
              </a:rPr>
              <a:t>am sure that in your position as Senior Manager, you will deal with this promptly.</a:t>
            </a:r>
          </a:p>
          <a:p>
            <a:pPr>
              <a:lnSpc>
                <a:spcPct val="90000"/>
              </a:lnSpc>
            </a:pPr>
            <a:endParaRPr lang="en-GB" sz="2000" b="1" i="1" dirty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00FF"/>
                </a:solidFill>
              </a:rPr>
              <a:t>Bribery:</a:t>
            </a:r>
            <a:r>
              <a:rPr lang="en-GB" sz="2000" b="1" dirty="0"/>
              <a:t> </a:t>
            </a:r>
            <a:r>
              <a:rPr lang="en-GB" sz="2000" b="1" i="1" dirty="0"/>
              <a:t>I was hoping to purchase another TV from you, and should this be solved quickly, intend to do so in the next few weeks.</a:t>
            </a:r>
          </a:p>
          <a:p>
            <a:pPr>
              <a:lnSpc>
                <a:spcPct val="90000"/>
              </a:lnSpc>
            </a:pPr>
            <a:endParaRPr lang="en-GB" sz="2000" b="1" i="1" dirty="0"/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00FF"/>
                </a:solidFill>
              </a:rPr>
              <a:t>Warn:</a:t>
            </a:r>
            <a:r>
              <a:rPr lang="en-GB" sz="2000" b="1" dirty="0"/>
              <a:t> </a:t>
            </a:r>
            <a:r>
              <a:rPr lang="en-GB" sz="2000" b="1" i="1" dirty="0">
                <a:solidFill>
                  <a:srgbClr val="CC3300"/>
                </a:solidFill>
              </a:rPr>
              <a:t>I advise you to retrain your staff as it would not look very good if you started to lose customers due to poor service.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609600"/>
            <a:ext cx="4884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Remember to use Persuasive techniques!!</a:t>
            </a:r>
            <a:endParaRPr lang="en-US" sz="3200" dirty="0"/>
          </a:p>
        </p:txBody>
      </p:sp>
      <p:graphicFrame>
        <p:nvGraphicFramePr>
          <p:cNvPr id="1026" name="Object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885113" y="333375"/>
          <a:ext cx="10080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Sound Recorder Document" r:id="rId3" imgW="304520" imgH="304520" progId="Package">
                  <p:embed/>
                </p:oleObj>
              </mc:Choice>
              <mc:Fallback>
                <p:oleObj name="Sound Recorder Document" r:id="rId3" imgW="304520" imgH="304520" progId="Packag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333375"/>
                        <a:ext cx="100806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MCj042981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1773238"/>
            <a:ext cx="10080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MPj043877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3888" y="2492375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MCj0387170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3888" y="3213100"/>
            <a:ext cx="6778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MPj0433118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3888" y="443706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MCj043475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3888" y="5445125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2A25DF-B38F-4430-8DBD-125AEBDCC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58" y="304800"/>
            <a:ext cx="8907942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3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3400" y="990600"/>
            <a:ext cx="8153400" cy="5135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Appropriate letter format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Dear Mr/Mrs…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 am writing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am writing to complain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Reasons for my complaint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Broken TV, cut my hand on the glass,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Evidence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does not turn on, and there was broken glass in the box when I opened it..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Persuasive techniques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am disgusted, Can you imagine how painful it was cutting my hand?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 want to happen now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demand an immediate refund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 up my feelings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hope you appreciate how horrified I am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Appropriate ending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Yours Sincerely,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24384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accent5"/>
                </a:solidFill>
              </a:rPr>
              <a:t>In pairs </a:t>
            </a:r>
            <a:r>
              <a:rPr lang="en-US" dirty="0">
                <a:solidFill>
                  <a:schemeClr val="accent5"/>
                </a:solidFill>
              </a:rPr>
              <a:t>Read the letter and state the topic of each paragraph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Successful writing book 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page 48</a:t>
            </a:r>
            <a:br>
              <a:rPr lang="en-US" dirty="0"/>
            </a:br>
            <a:endParaRPr lang="en-US" dirty="0"/>
          </a:p>
        </p:txBody>
      </p:sp>
      <p:pic>
        <p:nvPicPr>
          <p:cNvPr id="25602" name="Picture 2" descr="Image result for pairs school 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43200"/>
            <a:ext cx="6477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650A6-C9D4-4F3C-902B-2E99B8449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791"/>
            <a:ext cx="3496163" cy="2143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34B83F-0C0C-40B9-86EB-A551A2892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52400"/>
            <a:ext cx="4953000" cy="69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7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1537C9-180C-4C6E-B792-AF5857669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9" y="381000"/>
            <a:ext cx="8180601" cy="624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97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FA916F-D520-46EF-8E94-603C6CBDE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5900"/>
            <a:ext cx="7924800" cy="69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3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F125-39A7-4007-9EA2-C204B7A4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0"/>
            <a:ext cx="80772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/>
              <a:t>Dear Sir/ Madam,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I am writing to you to make a complaint about the item that I had ordered last May 7, 2009.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The product that I received seemed to be what I ordered, but when taken out of the box to install it, I found that it was malfunctioning. There were also a lot of missing parts mentioned in the manual but which were not in the box with the item.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Here are the details of the product that I bought, and I have attached the invoice and receipts for this transaction.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I wish to ask for a replacement for the product I ordered, or if that is not possible, a refund.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I look forward to your response.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Sincerely,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[Senders Name]</a:t>
            </a:r>
            <a:br>
              <a:rPr lang="en-US" sz="2000" b="1" dirty="0"/>
            </a:br>
            <a:r>
              <a:rPr lang="en-US" sz="2000" b="1" dirty="0"/>
              <a:t>[Senders Title]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7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33400"/>
            <a:ext cx="6019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When would we use     this type of letter?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Image result for lett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64173"/>
            <a:ext cx="6096000" cy="4389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09601"/>
            <a:ext cx="533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When we are </a:t>
            </a:r>
            <a:r>
              <a:rPr lang="en-GB" sz="4000" b="1" i="1" dirty="0">
                <a:solidFill>
                  <a:srgbClr val="CC3300"/>
                </a:solidFill>
              </a:rPr>
              <a:t>unhappy </a:t>
            </a:r>
            <a:r>
              <a:rPr lang="en-GB" sz="4000" b="1" dirty="0"/>
              <a:t>with something: </a:t>
            </a:r>
          </a:p>
          <a:p>
            <a:r>
              <a:rPr lang="en-GB" sz="4000" b="1" dirty="0"/>
              <a:t>-a </a:t>
            </a:r>
            <a:r>
              <a:rPr lang="en-GB" sz="4000" b="1" dirty="0">
                <a:solidFill>
                  <a:srgbClr val="0000FF"/>
                </a:solidFill>
              </a:rPr>
              <a:t>product</a:t>
            </a:r>
            <a:r>
              <a:rPr lang="en-GB" sz="4000" b="1" dirty="0"/>
              <a:t> (something we </a:t>
            </a:r>
            <a:r>
              <a:rPr lang="en-GB" sz="4000" b="1" dirty="0">
                <a:solidFill>
                  <a:srgbClr val="FF0000"/>
                </a:solidFill>
              </a:rPr>
              <a:t>have</a:t>
            </a:r>
            <a:r>
              <a:rPr lang="en-GB" sz="4000" b="1" dirty="0"/>
              <a:t> bought</a:t>
            </a:r>
            <a:r>
              <a:rPr lang="en-GB" dirty="0"/>
              <a:t>)</a:t>
            </a:r>
          </a:p>
        </p:txBody>
      </p:sp>
      <p:pic>
        <p:nvPicPr>
          <p:cNvPr id="3" name="Picture 6" descr="MCj043478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Image result for unhappy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00400"/>
            <a:ext cx="2204720" cy="3224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a service (something we have experienced-) 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</a:rPr>
              <a:t>like a waitress being rude in a café).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7" descr="MPj04095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971800"/>
            <a:ext cx="5943600" cy="335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Image result for unhappy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219200"/>
            <a:ext cx="5257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</a:rPr>
              <a:t>What do we need to do in this type of letter?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3" name="Picture 4" descr="MCj042383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323" y="321320"/>
            <a:ext cx="1299877" cy="127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Image result for what do i want clipart"/>
          <p:cNvPicPr>
            <a:picLocks noChangeAspect="1" noChangeArrowheads="1"/>
          </p:cNvPicPr>
          <p:nvPr/>
        </p:nvPicPr>
        <p:blipFill>
          <a:blip r:embed="rId3" cstate="print"/>
          <a:srcRect b="9763"/>
          <a:stretch>
            <a:fillRect/>
          </a:stretch>
        </p:blipFill>
        <p:spPr bwMode="auto">
          <a:xfrm>
            <a:off x="5031958" y="2598075"/>
            <a:ext cx="3531018" cy="357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066800"/>
            <a:ext cx="5562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FF0000"/>
                </a:solidFill>
              </a:rPr>
              <a:t>Introduction</a:t>
            </a:r>
          </a:p>
          <a:p>
            <a:r>
              <a:rPr lang="en-GB" sz="5400" dirty="0">
                <a:solidFill>
                  <a:srgbClr val="7030A0"/>
                </a:solidFill>
              </a:rPr>
              <a:t> State the reason </a:t>
            </a:r>
            <a:r>
              <a:rPr lang="en-GB" sz="4800" dirty="0">
                <a:solidFill>
                  <a:srgbClr val="7030A0"/>
                </a:solidFill>
              </a:rPr>
              <a:t>why we are writing</a:t>
            </a:r>
            <a:r>
              <a:rPr lang="en-GB" sz="5400" b="1" dirty="0">
                <a:solidFill>
                  <a:schemeClr val="accent6"/>
                </a:solidFill>
              </a:rPr>
              <a:t>: I</a:t>
            </a:r>
            <a:r>
              <a:rPr lang="en-GB" sz="5400" b="1" i="1" dirty="0">
                <a:solidFill>
                  <a:schemeClr val="accent6"/>
                </a:solidFill>
              </a:rPr>
              <a:t> am writing to complain…..</a:t>
            </a:r>
          </a:p>
        </p:txBody>
      </p:sp>
      <p:pic>
        <p:nvPicPr>
          <p:cNvPr id="7170" name="Picture 2" descr="Image result for writing lett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429000"/>
            <a:ext cx="26670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941487"/>
            <a:ext cx="6019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Body</a:t>
            </a:r>
          </a:p>
          <a:p>
            <a:r>
              <a:rPr lang="en-GB" sz="3600" dirty="0">
                <a:solidFill>
                  <a:srgbClr val="FF0000"/>
                </a:solidFill>
              </a:rPr>
              <a:t>Give the reasons why we are complaining, supported by evidence:</a:t>
            </a:r>
          </a:p>
          <a:p>
            <a:r>
              <a:rPr lang="en-GB" sz="3600" b="1" i="1" dirty="0">
                <a:solidFill>
                  <a:srgbClr val="0070C0"/>
                </a:solidFill>
              </a:rPr>
              <a:t>I was shocked by the rudeness of your staff. The waitress ignored me in your café on Friday while I was waiting at the counter.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pic>
        <p:nvPicPr>
          <p:cNvPr id="3" name="Picture 7" descr="MCj04238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5157504"/>
            <a:ext cx="1906589" cy="154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990600"/>
            <a:ext cx="4953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200" b="1" dirty="0"/>
              <a:t>Conclusion</a:t>
            </a:r>
          </a:p>
          <a:p>
            <a:pPr>
              <a:lnSpc>
                <a:spcPct val="90000"/>
              </a:lnSpc>
            </a:pPr>
            <a:r>
              <a:rPr lang="en-GB" sz="3200" b="1" dirty="0"/>
              <a:t>State </a:t>
            </a:r>
            <a:r>
              <a:rPr lang="en-GB" sz="3200" b="1" dirty="0">
                <a:solidFill>
                  <a:srgbClr val="0000FF"/>
                </a:solidFill>
              </a:rPr>
              <a:t>what you would like to happen</a:t>
            </a:r>
            <a:r>
              <a:rPr lang="en-GB" sz="3200" b="1" dirty="0"/>
              <a:t>.</a:t>
            </a:r>
          </a:p>
          <a:p>
            <a:pPr>
              <a:lnSpc>
                <a:spcPct val="90000"/>
              </a:lnSpc>
            </a:pPr>
            <a:r>
              <a:rPr lang="en-GB" sz="3200" b="1" i="1" dirty="0">
                <a:solidFill>
                  <a:srgbClr val="CC3300"/>
                </a:solidFill>
              </a:rPr>
              <a:t>I would appreciate you speaking to the member of staff concerned about their attitude to customers.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4689344"/>
            <a:ext cx="4572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CC3300"/>
                </a:solidFill>
              </a:rPr>
              <a:t>I would hope that in future products are checked before being sold to make sure they work properly.</a:t>
            </a:r>
          </a:p>
        </p:txBody>
      </p:sp>
      <p:pic>
        <p:nvPicPr>
          <p:cNvPr id="5122" name="Picture 2" descr="Image result for what would like to happe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0" y="152400"/>
            <a:ext cx="2641600" cy="1981200"/>
          </a:xfrm>
          <a:prstGeom prst="rect">
            <a:avLst/>
          </a:prstGeom>
          <a:noFill/>
        </p:spPr>
      </p:pic>
      <p:pic>
        <p:nvPicPr>
          <p:cNvPr id="5124" name="Picture 4" descr="Image result for what would like to happen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84" y="4724400"/>
            <a:ext cx="2175654" cy="1905000"/>
          </a:xfrm>
          <a:prstGeom prst="rect">
            <a:avLst/>
          </a:prstGeom>
          <a:noFill/>
        </p:spPr>
      </p:pic>
      <p:pic>
        <p:nvPicPr>
          <p:cNvPr id="5126" name="Picture 6" descr="Image result for what would like to happen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19600"/>
            <a:ext cx="2045917" cy="2133600"/>
          </a:xfrm>
          <a:prstGeom prst="rect">
            <a:avLst/>
          </a:prstGeom>
          <a:noFill/>
        </p:spPr>
      </p:pic>
      <p:pic>
        <p:nvPicPr>
          <p:cNvPr id="5130" name="Picture 10" descr="Image result for what would like to happen clipart"/>
          <p:cNvPicPr>
            <a:picLocks noChangeAspect="1" noChangeArrowheads="1"/>
          </p:cNvPicPr>
          <p:nvPr/>
        </p:nvPicPr>
        <p:blipFill>
          <a:blip r:embed="rId5" cstate="print"/>
          <a:srcRect b="5882"/>
          <a:stretch>
            <a:fillRect/>
          </a:stretch>
        </p:blipFill>
        <p:spPr bwMode="auto">
          <a:xfrm>
            <a:off x="0" y="228601"/>
            <a:ext cx="2133600" cy="1219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981201"/>
            <a:ext cx="533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4000" b="1" dirty="0"/>
              <a:t> </a:t>
            </a:r>
            <a:r>
              <a:rPr lang="en-GB" sz="4000" b="1" dirty="0">
                <a:solidFill>
                  <a:srgbClr val="0000FF"/>
                </a:solidFill>
              </a:rPr>
              <a:t>Sum up your feelings</a:t>
            </a:r>
            <a:r>
              <a:rPr lang="en-GB" sz="4000" b="1" dirty="0"/>
              <a:t>, and sign off the letter appropriately:</a:t>
            </a:r>
          </a:p>
          <a:p>
            <a:pPr>
              <a:lnSpc>
                <a:spcPct val="90000"/>
              </a:lnSpc>
            </a:pPr>
            <a:r>
              <a:rPr lang="en-GB" sz="4000" b="1" i="1" dirty="0">
                <a:solidFill>
                  <a:srgbClr val="CC3300"/>
                </a:solidFill>
              </a:rPr>
              <a:t>Once again, let me say how disappointed I am and how I hope you will deal with this problem quickly. </a:t>
            </a:r>
          </a:p>
          <a:p>
            <a:pPr lvl="4">
              <a:lnSpc>
                <a:spcPct val="90000"/>
              </a:lnSpc>
            </a:pPr>
            <a:r>
              <a:rPr lang="en-GB" sz="4000" b="1" i="1" dirty="0">
                <a:solidFill>
                  <a:srgbClr val="CC3300"/>
                </a:solidFill>
              </a:rPr>
              <a:t>Yours Sincerely,</a:t>
            </a:r>
          </a:p>
        </p:txBody>
      </p:sp>
      <p:sp>
        <p:nvSpPr>
          <p:cNvPr id="4098" name="AutoShape 2" descr="Image result for feeling emotional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feeling emotional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Image result for feeling emotional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Image result for feeling emotional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1"/>
            <a:ext cx="5229225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600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Sound Recorder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pairs Read the letter and state the topic of each paragraph Successful writing book  page 48 </vt:lpstr>
      <vt:lpstr>PowerPoint Presentation</vt:lpstr>
      <vt:lpstr>PowerPoint Presentation</vt:lpstr>
      <vt:lpstr>PowerPoint Presentation</vt:lpstr>
      <vt:lpstr>Dear Sir/ Madam,  I am writing to you to make a complaint about the item that I had ordered last May 7, 2009.  The product that I received seemed to be what I ordered, but when taken out of the box to install it, I found that it was malfunctioning. There were also a lot of missing parts mentioned in the manual but which were not in the box with the item.  Here are the details of the product that I bought, and I have attached the invoice and receipts for this transaction.  I wish to ask for a replacement for the product I ordered, or if that is not possible, a refund.  I look forward to your response.   Sincerely,  [Senders Name] [Senders Title]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Lubna</dc:creator>
  <cp:lastModifiedBy>L.Mriesh</cp:lastModifiedBy>
  <cp:revision>40</cp:revision>
  <dcterms:created xsi:type="dcterms:W3CDTF">2016-11-03T17:27:46Z</dcterms:created>
  <dcterms:modified xsi:type="dcterms:W3CDTF">2023-10-09T08:26:01Z</dcterms:modified>
</cp:coreProperties>
</file>