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81" r:id="rId5"/>
    <p:sldId id="259" r:id="rId6"/>
    <p:sldId id="263" r:id="rId7"/>
    <p:sldId id="260" r:id="rId8"/>
    <p:sldId id="261" r:id="rId9"/>
    <p:sldId id="262" r:id="rId10"/>
    <p:sldId id="282" r:id="rId11"/>
    <p:sldId id="264" r:id="rId12"/>
    <p:sldId id="265" r:id="rId13"/>
    <p:sldId id="266" r:id="rId14"/>
    <p:sldId id="268" r:id="rId15"/>
    <p:sldId id="267" r:id="rId16"/>
    <p:sldId id="269" r:id="rId17"/>
    <p:sldId id="273" r:id="rId18"/>
    <p:sldId id="274" r:id="rId19"/>
    <p:sldId id="275" r:id="rId20"/>
    <p:sldId id="276" r:id="rId21"/>
    <p:sldId id="277" r:id="rId22"/>
    <p:sldId id="283" r:id="rId23"/>
    <p:sldId id="270" r:id="rId24"/>
    <p:sldId id="271" r:id="rId25"/>
    <p:sldId id="272" r:id="rId26"/>
    <p:sldId id="278" r:id="rId27"/>
    <p:sldId id="279" r:id="rId28"/>
    <p:sldId id="28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8" d="100"/>
          <a:sy n="68" d="100"/>
        </p:scale>
        <p:origin x="145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154ED46-893A-47D5-891F-DFCC340C2055}" type="datetimeFigureOut">
              <a:rPr lang="en-US" smtClean="0"/>
              <a:t>9/14/2022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3CF66C3-DDE1-43A9-977F-62B8DB45DD5E}"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54ED46-893A-47D5-891F-DFCC340C2055}" type="datetimeFigureOut">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54ED46-893A-47D5-891F-DFCC340C2055}" type="datetimeFigureOut">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4ED46-893A-47D5-891F-DFCC340C2055}" type="datetimeFigureOut">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54ED46-893A-47D5-891F-DFCC340C2055}" type="datetimeFigureOut">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0154ED46-893A-47D5-891F-DFCC340C2055}" type="datetimeFigureOut">
              <a:rPr lang="en-US" smtClean="0"/>
              <a:t>9/14/2022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CF66C3-DDE1-43A9-977F-62B8DB45DD5E}"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54ED46-893A-47D5-891F-DFCC340C2055}" type="datetimeFigureOut">
              <a:rPr lang="en-US" smtClean="0"/>
              <a:t>9/14/2022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154ED46-893A-47D5-891F-DFCC340C2055}" type="datetimeFigureOut">
              <a:rPr lang="en-US" smtClean="0"/>
              <a:t>9/14/2022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4ED46-893A-47D5-891F-DFCC340C2055}" type="datetimeFigureOut">
              <a:rPr lang="en-US" smtClean="0"/>
              <a:t>9/14/2022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54ED46-893A-47D5-891F-DFCC340C2055}" type="datetimeFigureOut">
              <a:rPr lang="en-US" smtClean="0"/>
              <a:t>9/14/2022</a:t>
            </a:fld>
            <a:endParaRPr lang="en-US"/>
          </a:p>
        </p:txBody>
      </p:sp>
      <p:sp>
        <p:nvSpPr>
          <p:cNvPr id="7" name="Slide Number Placeholder 6"/>
          <p:cNvSpPr>
            <a:spLocks noGrp="1"/>
          </p:cNvSpPr>
          <p:nvPr>
            <p:ph type="sldNum" sz="quarter" idx="12"/>
          </p:nvPr>
        </p:nvSpPr>
        <p:spPr/>
        <p:txBody>
          <a:bodyPr/>
          <a:lstStyle/>
          <a:p>
            <a:fld id="{A3CF66C3-DDE1-43A9-977F-62B8DB45DD5E}"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54ED46-893A-47D5-891F-DFCC340C2055}" type="datetimeFigureOut">
              <a:rPr lang="en-US" smtClean="0"/>
              <a:t>9/14/2022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A3CF66C3-DDE1-43A9-977F-62B8DB45DD5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154ED46-893A-47D5-891F-DFCC340C2055}" type="datetimeFigureOut">
              <a:rPr lang="en-US" smtClean="0"/>
              <a:t>9/14/2022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3CF66C3-DDE1-43A9-977F-62B8DB45DD5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dirty="0"/>
              <a:t>الميزانُ الصّرفيُّ</a:t>
            </a:r>
            <a:endParaRPr lang="en-US" dirty="0"/>
          </a:p>
        </p:txBody>
      </p:sp>
      <p:pic>
        <p:nvPicPr>
          <p:cNvPr id="6" name="Content Placeholder 5">
            <a:extLst>
              <a:ext uri="{FF2B5EF4-FFF2-40B4-BE49-F238E27FC236}">
                <a16:creationId xmlns:a16="http://schemas.microsoft.com/office/drawing/2014/main" id="{57C03AAB-3FA6-424D-8EC6-9152FB33469D}"/>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800885" y="2708920"/>
            <a:ext cx="3508892" cy="3098155"/>
          </a:xfrm>
        </p:spPr>
      </p:pic>
    </p:spTree>
    <p:extLst>
      <p:ext uri="{BB962C8B-B14F-4D97-AF65-F5344CB8AC3E}">
        <p14:creationId xmlns:p14="http://schemas.microsoft.com/office/powerpoint/2010/main" val="1397707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650684-D369-482D-8974-C667A51640BE}"/>
              </a:ext>
            </a:extLst>
          </p:cNvPr>
          <p:cNvSpPr>
            <a:spLocks noGrp="1"/>
          </p:cNvSpPr>
          <p:nvPr>
            <p:ph idx="1"/>
          </p:nvPr>
        </p:nvSpPr>
        <p:spPr>
          <a:xfrm>
            <a:off x="1043492" y="836712"/>
            <a:ext cx="7416940" cy="4995917"/>
          </a:xfrm>
        </p:spPr>
        <p:txBody>
          <a:bodyPr/>
          <a:lstStyle/>
          <a:p>
            <a:pPr algn="r" rtl="1"/>
            <a:r>
              <a:rPr lang="ar-JO" dirty="0"/>
              <a:t>دَرَسَ</a:t>
            </a:r>
          </a:p>
          <a:p>
            <a:pPr algn="r" rtl="1"/>
            <a:endParaRPr lang="ar-JO" dirty="0"/>
          </a:p>
          <a:p>
            <a:pPr algn="r" rtl="1"/>
            <a:endParaRPr lang="ar-JO" dirty="0"/>
          </a:p>
          <a:p>
            <a:pPr algn="r" rtl="1"/>
            <a:endParaRPr lang="ar-JO" dirty="0"/>
          </a:p>
          <a:p>
            <a:pPr algn="r" rtl="1"/>
            <a:endParaRPr lang="ar-JO" dirty="0"/>
          </a:p>
          <a:p>
            <a:pPr algn="r" rtl="1"/>
            <a:r>
              <a:rPr lang="ar-JO" dirty="0"/>
              <a:t>فَهِمَ                     </a:t>
            </a:r>
            <a:endParaRPr lang="en-US" dirty="0"/>
          </a:p>
        </p:txBody>
      </p:sp>
      <p:graphicFrame>
        <p:nvGraphicFramePr>
          <p:cNvPr id="5" name="Table 4">
            <a:extLst>
              <a:ext uri="{FF2B5EF4-FFF2-40B4-BE49-F238E27FC236}">
                <a16:creationId xmlns:a16="http://schemas.microsoft.com/office/drawing/2014/main" id="{639979BE-D656-4821-BBC9-27E8E44D1693}"/>
              </a:ext>
            </a:extLst>
          </p:cNvPr>
          <p:cNvGraphicFramePr>
            <a:graphicFrameLocks noGrp="1"/>
          </p:cNvGraphicFramePr>
          <p:nvPr>
            <p:extLst>
              <p:ext uri="{D42A27DB-BD31-4B8C-83A1-F6EECF244321}">
                <p14:modId xmlns:p14="http://schemas.microsoft.com/office/powerpoint/2010/main" val="3171185520"/>
              </p:ext>
            </p:extLst>
          </p:nvPr>
        </p:nvGraphicFramePr>
        <p:xfrm>
          <a:off x="2915815" y="828651"/>
          <a:ext cx="3312369" cy="944880"/>
        </p:xfrm>
        <a:graphic>
          <a:graphicData uri="http://schemas.openxmlformats.org/drawingml/2006/table">
            <a:tbl>
              <a:tblPr firstRow="1" bandRow="1">
                <a:tableStyleId>{5C22544A-7EE6-4342-B048-85BDC9FD1C3A}</a:tableStyleId>
              </a:tblPr>
              <a:tblGrid>
                <a:gridCol w="1104123">
                  <a:extLst>
                    <a:ext uri="{9D8B030D-6E8A-4147-A177-3AD203B41FA5}">
                      <a16:colId xmlns:a16="http://schemas.microsoft.com/office/drawing/2014/main" val="2111759758"/>
                    </a:ext>
                  </a:extLst>
                </a:gridCol>
                <a:gridCol w="1104123">
                  <a:extLst>
                    <a:ext uri="{9D8B030D-6E8A-4147-A177-3AD203B41FA5}">
                      <a16:colId xmlns:a16="http://schemas.microsoft.com/office/drawing/2014/main" val="241123186"/>
                    </a:ext>
                  </a:extLst>
                </a:gridCol>
                <a:gridCol w="1104123">
                  <a:extLst>
                    <a:ext uri="{9D8B030D-6E8A-4147-A177-3AD203B41FA5}">
                      <a16:colId xmlns:a16="http://schemas.microsoft.com/office/drawing/2014/main" val="1430095130"/>
                    </a:ext>
                  </a:extLst>
                </a:gridCol>
              </a:tblGrid>
              <a:tr h="370840">
                <a:tc>
                  <a:txBody>
                    <a:bodyPr/>
                    <a:lstStyle/>
                    <a:p>
                      <a:pPr algn="ctr" rtl="1"/>
                      <a:r>
                        <a:rPr lang="ar-JO" sz="2500" dirty="0"/>
                        <a:t>سَ</a:t>
                      </a:r>
                      <a:endParaRPr lang="en-US" sz="2500" dirty="0"/>
                    </a:p>
                  </a:txBody>
                  <a:tcPr/>
                </a:tc>
                <a:tc>
                  <a:txBody>
                    <a:bodyPr/>
                    <a:lstStyle/>
                    <a:p>
                      <a:pPr algn="ctr" rtl="1"/>
                      <a:r>
                        <a:rPr lang="ar-JO" sz="2500" dirty="0"/>
                        <a:t>رَ</a:t>
                      </a:r>
                      <a:endParaRPr lang="en-US" sz="2500" dirty="0"/>
                    </a:p>
                  </a:txBody>
                  <a:tcPr/>
                </a:tc>
                <a:tc>
                  <a:txBody>
                    <a:bodyPr/>
                    <a:lstStyle/>
                    <a:p>
                      <a:pPr algn="ctr" rtl="1"/>
                      <a:r>
                        <a:rPr lang="ar-JO" sz="2500" dirty="0"/>
                        <a:t>دَ</a:t>
                      </a:r>
                      <a:endParaRPr lang="en-US" sz="2500" dirty="0"/>
                    </a:p>
                  </a:txBody>
                  <a:tcPr/>
                </a:tc>
                <a:extLst>
                  <a:ext uri="{0D108BD9-81ED-4DB2-BD59-A6C34878D82A}">
                    <a16:rowId xmlns:a16="http://schemas.microsoft.com/office/drawing/2014/main" val="1622319495"/>
                  </a:ext>
                </a:extLst>
              </a:tr>
              <a:tr h="370840">
                <a:tc>
                  <a:txBody>
                    <a:bodyPr/>
                    <a:lstStyle/>
                    <a:p>
                      <a:pPr algn="ctr" rtl="1"/>
                      <a:r>
                        <a:rPr lang="ar-JO" sz="2500" dirty="0"/>
                        <a:t>لَ</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فَ</a:t>
                      </a:r>
                      <a:endParaRPr lang="en-US" sz="2500" dirty="0"/>
                    </a:p>
                  </a:txBody>
                  <a:tcPr/>
                </a:tc>
                <a:extLst>
                  <a:ext uri="{0D108BD9-81ED-4DB2-BD59-A6C34878D82A}">
                    <a16:rowId xmlns:a16="http://schemas.microsoft.com/office/drawing/2014/main" val="556619370"/>
                  </a:ext>
                </a:extLst>
              </a:tr>
            </a:tbl>
          </a:graphicData>
        </a:graphic>
      </p:graphicFrame>
      <p:graphicFrame>
        <p:nvGraphicFramePr>
          <p:cNvPr id="6" name="Table 5">
            <a:extLst>
              <a:ext uri="{FF2B5EF4-FFF2-40B4-BE49-F238E27FC236}">
                <a16:creationId xmlns:a16="http://schemas.microsoft.com/office/drawing/2014/main" id="{AEF1A572-A952-42AB-BDB5-C7FD38E1E2BC}"/>
              </a:ext>
            </a:extLst>
          </p:cNvPr>
          <p:cNvGraphicFramePr>
            <a:graphicFrameLocks noGrp="1"/>
          </p:cNvGraphicFramePr>
          <p:nvPr>
            <p:extLst>
              <p:ext uri="{D42A27DB-BD31-4B8C-83A1-F6EECF244321}">
                <p14:modId xmlns:p14="http://schemas.microsoft.com/office/powerpoint/2010/main" val="834721967"/>
              </p:ext>
            </p:extLst>
          </p:nvPr>
        </p:nvGraphicFramePr>
        <p:xfrm>
          <a:off x="2915815" y="2963830"/>
          <a:ext cx="3312369" cy="1257258"/>
        </p:xfrm>
        <a:graphic>
          <a:graphicData uri="http://schemas.openxmlformats.org/drawingml/2006/table">
            <a:tbl>
              <a:tblPr firstRow="1" bandRow="1">
                <a:tableStyleId>{5C22544A-7EE6-4342-B048-85BDC9FD1C3A}</a:tableStyleId>
              </a:tblPr>
              <a:tblGrid>
                <a:gridCol w="1104123">
                  <a:extLst>
                    <a:ext uri="{9D8B030D-6E8A-4147-A177-3AD203B41FA5}">
                      <a16:colId xmlns:a16="http://schemas.microsoft.com/office/drawing/2014/main" val="1393090380"/>
                    </a:ext>
                  </a:extLst>
                </a:gridCol>
                <a:gridCol w="1104123">
                  <a:extLst>
                    <a:ext uri="{9D8B030D-6E8A-4147-A177-3AD203B41FA5}">
                      <a16:colId xmlns:a16="http://schemas.microsoft.com/office/drawing/2014/main" val="2408201936"/>
                    </a:ext>
                  </a:extLst>
                </a:gridCol>
                <a:gridCol w="1104123">
                  <a:extLst>
                    <a:ext uri="{9D8B030D-6E8A-4147-A177-3AD203B41FA5}">
                      <a16:colId xmlns:a16="http://schemas.microsoft.com/office/drawing/2014/main" val="2459906479"/>
                    </a:ext>
                  </a:extLst>
                </a:gridCol>
              </a:tblGrid>
              <a:tr h="711536">
                <a:tc>
                  <a:txBody>
                    <a:bodyPr/>
                    <a:lstStyle/>
                    <a:p>
                      <a:pPr algn="ctr" rtl="1"/>
                      <a:r>
                        <a:rPr lang="ar-JO" sz="2500" dirty="0"/>
                        <a:t>مَ</a:t>
                      </a:r>
                      <a:endParaRPr lang="en-US" sz="2500" dirty="0"/>
                    </a:p>
                  </a:txBody>
                  <a:tcPr/>
                </a:tc>
                <a:tc>
                  <a:txBody>
                    <a:bodyPr/>
                    <a:lstStyle/>
                    <a:p>
                      <a:pPr algn="ctr" rtl="1"/>
                      <a:r>
                        <a:rPr lang="ar-JO" sz="2500" dirty="0"/>
                        <a:t>ـهِـ</a:t>
                      </a:r>
                      <a:endParaRPr lang="en-US" sz="2500" dirty="0"/>
                    </a:p>
                  </a:txBody>
                  <a:tcPr/>
                </a:tc>
                <a:tc>
                  <a:txBody>
                    <a:bodyPr/>
                    <a:lstStyle/>
                    <a:p>
                      <a:pPr algn="ctr" rtl="1"/>
                      <a:r>
                        <a:rPr lang="ar-JO" sz="2500" dirty="0"/>
                        <a:t>فَ</a:t>
                      </a:r>
                      <a:endParaRPr lang="en-US" sz="2500" dirty="0"/>
                    </a:p>
                  </a:txBody>
                  <a:tcPr/>
                </a:tc>
                <a:extLst>
                  <a:ext uri="{0D108BD9-81ED-4DB2-BD59-A6C34878D82A}">
                    <a16:rowId xmlns:a16="http://schemas.microsoft.com/office/drawing/2014/main" val="1471542327"/>
                  </a:ext>
                </a:extLst>
              </a:tr>
              <a:tr h="545722">
                <a:tc>
                  <a:txBody>
                    <a:bodyPr/>
                    <a:lstStyle/>
                    <a:p>
                      <a:pPr algn="ctr" rtl="1"/>
                      <a:r>
                        <a:rPr lang="ar-JO" sz="2500" dirty="0"/>
                        <a:t>لَ</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فَ</a:t>
                      </a:r>
                      <a:endParaRPr lang="en-US" sz="2500" dirty="0"/>
                    </a:p>
                  </a:txBody>
                  <a:tcPr/>
                </a:tc>
                <a:extLst>
                  <a:ext uri="{0D108BD9-81ED-4DB2-BD59-A6C34878D82A}">
                    <a16:rowId xmlns:a16="http://schemas.microsoft.com/office/drawing/2014/main" val="1564525232"/>
                  </a:ext>
                </a:extLst>
              </a:tr>
            </a:tbl>
          </a:graphicData>
        </a:graphic>
      </p:graphicFrame>
    </p:spTree>
    <p:extLst>
      <p:ext uri="{BB962C8B-B14F-4D97-AF65-F5344CB8AC3E}">
        <p14:creationId xmlns:p14="http://schemas.microsoft.com/office/powerpoint/2010/main" val="2976323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980728"/>
            <a:ext cx="7776864" cy="5184576"/>
          </a:xfrm>
        </p:spPr>
        <p:txBody>
          <a:bodyPr/>
          <a:lstStyle/>
          <a:p>
            <a:pPr algn="r" rtl="1"/>
            <a:endParaRPr lang="ar-JO" dirty="0"/>
          </a:p>
          <a:p>
            <a:pPr algn="r" rtl="1"/>
            <a:r>
              <a:rPr lang="ar-JO" dirty="0"/>
              <a:t>أمثلة:  اسْتَبَقَ           سَبَقَ              افْتَعَلَ</a:t>
            </a:r>
          </a:p>
          <a:p>
            <a:pPr algn="r" rtl="1"/>
            <a:endParaRPr lang="ar-JO" dirty="0"/>
          </a:p>
          <a:p>
            <a:pPr algn="r" rtl="1"/>
            <a:endParaRPr lang="ar-JO" dirty="0"/>
          </a:p>
          <a:p>
            <a:pPr algn="r" rtl="1"/>
            <a:endParaRPr lang="ar-JO" dirty="0"/>
          </a:p>
          <a:p>
            <a:pPr algn="r" rtl="1"/>
            <a:endParaRPr lang="ar-JO" dirty="0"/>
          </a:p>
          <a:p>
            <a:pPr algn="r" rtl="1"/>
            <a:r>
              <a:rPr lang="ar-JO" dirty="0"/>
              <a:t>مُكرمونَ              كرمَ                     مُفعلون</a:t>
            </a:r>
          </a:p>
          <a:p>
            <a:pPr algn="r" rtl="1"/>
            <a:endParaRPr lang="ar-JO" dirty="0"/>
          </a:p>
          <a:p>
            <a:pPr algn="r" rt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35255411"/>
              </p:ext>
            </p:extLst>
          </p:nvPr>
        </p:nvGraphicFramePr>
        <p:xfrm>
          <a:off x="1547664" y="2060848"/>
          <a:ext cx="4752530" cy="1468540"/>
        </p:xfrm>
        <a:graphic>
          <a:graphicData uri="http://schemas.openxmlformats.org/drawingml/2006/table">
            <a:tbl>
              <a:tblPr firstRow="1" bandRow="1">
                <a:tableStyleId>{5C22544A-7EE6-4342-B048-85BDC9FD1C3A}</a:tableStyleId>
              </a:tblPr>
              <a:tblGrid>
                <a:gridCol w="950506">
                  <a:extLst>
                    <a:ext uri="{9D8B030D-6E8A-4147-A177-3AD203B41FA5}">
                      <a16:colId xmlns:a16="http://schemas.microsoft.com/office/drawing/2014/main" val="20000"/>
                    </a:ext>
                  </a:extLst>
                </a:gridCol>
                <a:gridCol w="950506">
                  <a:extLst>
                    <a:ext uri="{9D8B030D-6E8A-4147-A177-3AD203B41FA5}">
                      <a16:colId xmlns:a16="http://schemas.microsoft.com/office/drawing/2014/main" val="20001"/>
                    </a:ext>
                  </a:extLst>
                </a:gridCol>
                <a:gridCol w="950506">
                  <a:extLst>
                    <a:ext uri="{9D8B030D-6E8A-4147-A177-3AD203B41FA5}">
                      <a16:colId xmlns:a16="http://schemas.microsoft.com/office/drawing/2014/main" val="20002"/>
                    </a:ext>
                  </a:extLst>
                </a:gridCol>
                <a:gridCol w="950506">
                  <a:extLst>
                    <a:ext uri="{9D8B030D-6E8A-4147-A177-3AD203B41FA5}">
                      <a16:colId xmlns:a16="http://schemas.microsoft.com/office/drawing/2014/main" val="20003"/>
                    </a:ext>
                  </a:extLst>
                </a:gridCol>
                <a:gridCol w="950506">
                  <a:extLst>
                    <a:ext uri="{9D8B030D-6E8A-4147-A177-3AD203B41FA5}">
                      <a16:colId xmlns:a16="http://schemas.microsoft.com/office/drawing/2014/main" val="20004"/>
                    </a:ext>
                  </a:extLst>
                </a:gridCol>
              </a:tblGrid>
              <a:tr h="350238">
                <a:tc>
                  <a:txBody>
                    <a:bodyPr/>
                    <a:lstStyle/>
                    <a:p>
                      <a:pPr algn="r" rtl="1"/>
                      <a:r>
                        <a:rPr lang="ar-JO" sz="2500" b="0" cap="all" baseline="0" dirty="0">
                          <a:solidFill>
                            <a:schemeClr val="tx1"/>
                          </a:solidFill>
                        </a:rPr>
                        <a:t>قَ</a:t>
                      </a:r>
                      <a:endParaRPr lang="en-US" sz="2500" b="0" cap="all" baseline="0" dirty="0">
                        <a:solidFill>
                          <a:schemeClr val="tx1"/>
                        </a:solidFill>
                      </a:endParaRPr>
                    </a:p>
                  </a:txBody>
                  <a:tcPr>
                    <a:solidFill>
                      <a:schemeClr val="accent1"/>
                    </a:solidFill>
                  </a:tcPr>
                </a:tc>
                <a:tc>
                  <a:txBody>
                    <a:bodyPr/>
                    <a:lstStyle/>
                    <a:p>
                      <a:pPr algn="r" rtl="1"/>
                      <a:r>
                        <a:rPr lang="ar-JO" sz="2500" b="0" cap="all" baseline="0" dirty="0">
                          <a:solidFill>
                            <a:schemeClr val="tx1"/>
                          </a:solidFill>
                        </a:rPr>
                        <a:t>بَ</a:t>
                      </a:r>
                      <a:endParaRPr lang="en-US" sz="2500" b="0" cap="all" baseline="0" dirty="0">
                        <a:solidFill>
                          <a:schemeClr val="tx1"/>
                        </a:solidFill>
                      </a:endParaRPr>
                    </a:p>
                  </a:txBody>
                  <a:tcPr>
                    <a:solidFill>
                      <a:schemeClr val="accent1"/>
                    </a:solidFill>
                  </a:tcPr>
                </a:tc>
                <a:tc>
                  <a:txBody>
                    <a:bodyPr/>
                    <a:lstStyle/>
                    <a:p>
                      <a:pPr algn="r" rtl="1"/>
                      <a:r>
                        <a:rPr lang="ar-JO" sz="2500" b="0" cap="all" baseline="0" dirty="0">
                          <a:solidFill>
                            <a:schemeClr val="tx1"/>
                          </a:solidFill>
                        </a:rPr>
                        <a:t>تَ</a:t>
                      </a:r>
                      <a:endParaRPr lang="en-US" sz="2500" b="0" cap="all" baseline="0" dirty="0">
                        <a:solidFill>
                          <a:schemeClr val="tx1"/>
                        </a:solidFill>
                      </a:endParaRPr>
                    </a:p>
                  </a:txBody>
                  <a:tcPr>
                    <a:solidFill>
                      <a:schemeClr val="accent1"/>
                    </a:solidFill>
                  </a:tcPr>
                </a:tc>
                <a:tc>
                  <a:txBody>
                    <a:bodyPr/>
                    <a:lstStyle/>
                    <a:p>
                      <a:pPr algn="r" rtl="1"/>
                      <a:r>
                        <a:rPr lang="ar-JO" sz="2500" b="0" cap="all" baseline="0" dirty="0">
                          <a:solidFill>
                            <a:schemeClr val="tx1"/>
                          </a:solidFill>
                        </a:rPr>
                        <a:t>سْ</a:t>
                      </a:r>
                      <a:endParaRPr lang="en-US" sz="2500" b="0" cap="all" baseline="0" dirty="0">
                        <a:solidFill>
                          <a:schemeClr val="tx1"/>
                        </a:solidFill>
                      </a:endParaRPr>
                    </a:p>
                  </a:txBody>
                  <a:tcPr>
                    <a:solidFill>
                      <a:schemeClr val="accent1"/>
                    </a:solidFill>
                  </a:tcPr>
                </a:tc>
                <a:tc>
                  <a:txBody>
                    <a:bodyPr/>
                    <a:lstStyle/>
                    <a:p>
                      <a:pPr algn="r" rtl="1"/>
                      <a:r>
                        <a:rPr lang="ar-JO" sz="2500" b="0" cap="all" baseline="0" dirty="0">
                          <a:solidFill>
                            <a:schemeClr val="tx1"/>
                          </a:solidFill>
                        </a:rPr>
                        <a:t>ا</a:t>
                      </a:r>
                      <a:endParaRPr lang="en-US" sz="2500" b="0" cap="all" baseline="0" dirty="0">
                        <a:solidFill>
                          <a:schemeClr val="tx1"/>
                        </a:solidFill>
                      </a:endParaRPr>
                    </a:p>
                  </a:txBody>
                  <a:tcPr>
                    <a:solidFill>
                      <a:schemeClr val="accent1"/>
                    </a:solidFill>
                  </a:tcPr>
                </a:tc>
                <a:extLst>
                  <a:ext uri="{0D108BD9-81ED-4DB2-BD59-A6C34878D82A}">
                    <a16:rowId xmlns:a16="http://schemas.microsoft.com/office/drawing/2014/main" val="10000"/>
                  </a:ext>
                </a:extLst>
              </a:tr>
              <a:tr h="350238">
                <a:tc>
                  <a:txBody>
                    <a:bodyPr/>
                    <a:lstStyle/>
                    <a:p>
                      <a:pPr algn="r" rtl="1"/>
                      <a:r>
                        <a:rPr lang="ar-JO" sz="2500" dirty="0"/>
                        <a:t>قَ</a:t>
                      </a:r>
                      <a:endParaRPr lang="en-US" sz="2500" dirty="0"/>
                    </a:p>
                  </a:txBody>
                  <a:tcPr>
                    <a:solidFill>
                      <a:schemeClr val="accent1"/>
                    </a:solidFill>
                  </a:tcPr>
                </a:tc>
                <a:tc>
                  <a:txBody>
                    <a:bodyPr/>
                    <a:lstStyle/>
                    <a:p>
                      <a:pPr algn="r" rtl="1"/>
                      <a:r>
                        <a:rPr lang="ar-JO" sz="2500" dirty="0"/>
                        <a:t>بَ</a:t>
                      </a:r>
                      <a:endParaRPr lang="en-US" sz="2500" dirty="0"/>
                    </a:p>
                  </a:txBody>
                  <a:tcPr>
                    <a:solidFill>
                      <a:schemeClr val="accent1"/>
                    </a:solidFill>
                  </a:tcPr>
                </a:tc>
                <a:tc>
                  <a:txBody>
                    <a:bodyPr/>
                    <a:lstStyle/>
                    <a:p>
                      <a:pPr algn="r" rtl="1"/>
                      <a:endParaRPr lang="en-US" sz="2500" dirty="0"/>
                    </a:p>
                  </a:txBody>
                  <a:tcPr>
                    <a:solidFill>
                      <a:schemeClr val="accent1"/>
                    </a:solidFill>
                  </a:tcPr>
                </a:tc>
                <a:tc>
                  <a:txBody>
                    <a:bodyPr/>
                    <a:lstStyle/>
                    <a:p>
                      <a:pPr algn="r" rtl="1"/>
                      <a:r>
                        <a:rPr lang="ar-JO" sz="2500" dirty="0"/>
                        <a:t>سَ</a:t>
                      </a:r>
                      <a:endParaRPr lang="en-US" sz="2500" dirty="0"/>
                    </a:p>
                  </a:txBody>
                  <a:tcPr>
                    <a:solidFill>
                      <a:schemeClr val="accent1"/>
                    </a:solidFill>
                  </a:tcPr>
                </a:tc>
                <a:tc>
                  <a:txBody>
                    <a:bodyPr/>
                    <a:lstStyle/>
                    <a:p>
                      <a:pPr algn="r" rtl="1"/>
                      <a:endParaRPr lang="en-US" sz="2500" dirty="0"/>
                    </a:p>
                  </a:txBody>
                  <a:tcPr>
                    <a:solidFill>
                      <a:schemeClr val="accent1"/>
                    </a:solidFill>
                  </a:tcPr>
                </a:tc>
                <a:extLst>
                  <a:ext uri="{0D108BD9-81ED-4DB2-BD59-A6C34878D82A}">
                    <a16:rowId xmlns:a16="http://schemas.microsoft.com/office/drawing/2014/main" val="10001"/>
                  </a:ext>
                </a:extLst>
              </a:tr>
              <a:tr h="523660">
                <a:tc>
                  <a:txBody>
                    <a:bodyPr/>
                    <a:lstStyle/>
                    <a:p>
                      <a:pPr algn="r" rtl="1"/>
                      <a:r>
                        <a:rPr lang="ar-JO" sz="2500" dirty="0"/>
                        <a:t>لَ</a:t>
                      </a:r>
                      <a:endParaRPr lang="en-US" sz="2500" dirty="0"/>
                    </a:p>
                  </a:txBody>
                  <a:tcPr>
                    <a:solidFill>
                      <a:schemeClr val="accent1"/>
                    </a:solidFill>
                  </a:tcPr>
                </a:tc>
                <a:tc>
                  <a:txBody>
                    <a:bodyPr/>
                    <a:lstStyle/>
                    <a:p>
                      <a:pPr algn="r" rtl="1"/>
                      <a:r>
                        <a:rPr lang="ar-JO" sz="2500" dirty="0"/>
                        <a:t>عَ</a:t>
                      </a:r>
                      <a:endParaRPr lang="en-US" sz="2500" dirty="0"/>
                    </a:p>
                  </a:txBody>
                  <a:tcPr>
                    <a:solidFill>
                      <a:schemeClr val="accent1"/>
                    </a:solidFill>
                  </a:tcPr>
                </a:tc>
                <a:tc>
                  <a:txBody>
                    <a:bodyPr/>
                    <a:lstStyle/>
                    <a:p>
                      <a:pPr algn="r" rtl="1"/>
                      <a:r>
                        <a:rPr lang="ar-JO" sz="2500" dirty="0"/>
                        <a:t>تَ</a:t>
                      </a:r>
                      <a:endParaRPr lang="en-US" sz="2500" dirty="0"/>
                    </a:p>
                  </a:txBody>
                  <a:tcPr>
                    <a:solidFill>
                      <a:schemeClr val="accent1"/>
                    </a:solidFill>
                  </a:tcPr>
                </a:tc>
                <a:tc>
                  <a:txBody>
                    <a:bodyPr/>
                    <a:lstStyle/>
                    <a:p>
                      <a:pPr algn="r" rtl="1"/>
                      <a:r>
                        <a:rPr lang="ar-JO" sz="2500" dirty="0"/>
                        <a:t>فْ</a:t>
                      </a:r>
                      <a:endParaRPr lang="en-US" sz="2500" dirty="0"/>
                    </a:p>
                  </a:txBody>
                  <a:tcPr>
                    <a:solidFill>
                      <a:schemeClr val="accent1"/>
                    </a:solidFill>
                  </a:tcPr>
                </a:tc>
                <a:tc>
                  <a:txBody>
                    <a:bodyPr/>
                    <a:lstStyle/>
                    <a:p>
                      <a:pPr algn="r" rtl="1"/>
                      <a:r>
                        <a:rPr lang="ar-JO" sz="2500" dirty="0"/>
                        <a:t>ا</a:t>
                      </a:r>
                      <a:endParaRPr lang="en-US" sz="2500" dirty="0"/>
                    </a:p>
                  </a:txBody>
                  <a:tcPr>
                    <a:solidFill>
                      <a:schemeClr val="accent1"/>
                    </a:solid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10108993"/>
              </p:ext>
            </p:extLst>
          </p:nvPr>
        </p:nvGraphicFramePr>
        <p:xfrm>
          <a:off x="1547664" y="4437112"/>
          <a:ext cx="4824540" cy="1417320"/>
        </p:xfrm>
        <a:graphic>
          <a:graphicData uri="http://schemas.openxmlformats.org/drawingml/2006/table">
            <a:tbl>
              <a:tblPr firstRow="1" bandRow="1">
                <a:tableStyleId>{5C22544A-7EE6-4342-B048-85BDC9FD1C3A}</a:tableStyleId>
              </a:tblPr>
              <a:tblGrid>
                <a:gridCol w="804090">
                  <a:extLst>
                    <a:ext uri="{9D8B030D-6E8A-4147-A177-3AD203B41FA5}">
                      <a16:colId xmlns:a16="http://schemas.microsoft.com/office/drawing/2014/main" val="20000"/>
                    </a:ext>
                  </a:extLst>
                </a:gridCol>
                <a:gridCol w="804090">
                  <a:extLst>
                    <a:ext uri="{9D8B030D-6E8A-4147-A177-3AD203B41FA5}">
                      <a16:colId xmlns:a16="http://schemas.microsoft.com/office/drawing/2014/main" val="20001"/>
                    </a:ext>
                  </a:extLst>
                </a:gridCol>
                <a:gridCol w="804090">
                  <a:extLst>
                    <a:ext uri="{9D8B030D-6E8A-4147-A177-3AD203B41FA5}">
                      <a16:colId xmlns:a16="http://schemas.microsoft.com/office/drawing/2014/main" val="20002"/>
                    </a:ext>
                  </a:extLst>
                </a:gridCol>
                <a:gridCol w="804090">
                  <a:extLst>
                    <a:ext uri="{9D8B030D-6E8A-4147-A177-3AD203B41FA5}">
                      <a16:colId xmlns:a16="http://schemas.microsoft.com/office/drawing/2014/main" val="20003"/>
                    </a:ext>
                  </a:extLst>
                </a:gridCol>
                <a:gridCol w="804090">
                  <a:extLst>
                    <a:ext uri="{9D8B030D-6E8A-4147-A177-3AD203B41FA5}">
                      <a16:colId xmlns:a16="http://schemas.microsoft.com/office/drawing/2014/main" val="20004"/>
                    </a:ext>
                  </a:extLst>
                </a:gridCol>
                <a:gridCol w="804090">
                  <a:extLst>
                    <a:ext uri="{9D8B030D-6E8A-4147-A177-3AD203B41FA5}">
                      <a16:colId xmlns:a16="http://schemas.microsoft.com/office/drawing/2014/main" val="20005"/>
                    </a:ext>
                  </a:extLst>
                </a:gridCol>
              </a:tblGrid>
              <a:tr h="418845">
                <a:tc>
                  <a:txBody>
                    <a:bodyPr/>
                    <a:lstStyle/>
                    <a:p>
                      <a:pPr algn="r"/>
                      <a:r>
                        <a:rPr lang="ar-JO" sz="2500" dirty="0"/>
                        <a:t>ن</a:t>
                      </a:r>
                      <a:endParaRPr lang="en-US" sz="2500" dirty="0"/>
                    </a:p>
                  </a:txBody>
                  <a:tcPr/>
                </a:tc>
                <a:tc>
                  <a:txBody>
                    <a:bodyPr/>
                    <a:lstStyle/>
                    <a:p>
                      <a:pPr algn="r"/>
                      <a:r>
                        <a:rPr lang="ar-JO" sz="2500" dirty="0"/>
                        <a:t>و</a:t>
                      </a:r>
                      <a:endParaRPr lang="en-US" sz="2500" dirty="0"/>
                    </a:p>
                  </a:txBody>
                  <a:tcPr/>
                </a:tc>
                <a:tc>
                  <a:txBody>
                    <a:bodyPr/>
                    <a:lstStyle/>
                    <a:p>
                      <a:pPr algn="r"/>
                      <a:r>
                        <a:rPr lang="ar-JO" sz="2500" dirty="0"/>
                        <a:t>م</a:t>
                      </a:r>
                      <a:endParaRPr lang="en-US" sz="2500" dirty="0"/>
                    </a:p>
                  </a:txBody>
                  <a:tcPr/>
                </a:tc>
                <a:tc>
                  <a:txBody>
                    <a:bodyPr/>
                    <a:lstStyle/>
                    <a:p>
                      <a:pPr algn="r"/>
                      <a:r>
                        <a:rPr lang="ar-JO" sz="2500" dirty="0"/>
                        <a:t>ر</a:t>
                      </a:r>
                      <a:endParaRPr lang="en-US" sz="2500" dirty="0"/>
                    </a:p>
                  </a:txBody>
                  <a:tcPr/>
                </a:tc>
                <a:tc>
                  <a:txBody>
                    <a:bodyPr/>
                    <a:lstStyle/>
                    <a:p>
                      <a:pPr algn="r"/>
                      <a:r>
                        <a:rPr lang="ar-JO" sz="2500" dirty="0"/>
                        <a:t>ك</a:t>
                      </a:r>
                      <a:endParaRPr lang="en-US" sz="2500" dirty="0"/>
                    </a:p>
                  </a:txBody>
                  <a:tcPr/>
                </a:tc>
                <a:tc>
                  <a:txBody>
                    <a:bodyPr/>
                    <a:lstStyle/>
                    <a:p>
                      <a:pPr algn="r"/>
                      <a:r>
                        <a:rPr lang="ar-JO" sz="2500" dirty="0"/>
                        <a:t>مُ</a:t>
                      </a:r>
                      <a:endParaRPr lang="en-US" sz="2500" dirty="0"/>
                    </a:p>
                  </a:txBody>
                  <a:tcPr/>
                </a:tc>
                <a:extLst>
                  <a:ext uri="{0D108BD9-81ED-4DB2-BD59-A6C34878D82A}">
                    <a16:rowId xmlns:a16="http://schemas.microsoft.com/office/drawing/2014/main" val="10000"/>
                  </a:ext>
                </a:extLst>
              </a:tr>
              <a:tr h="418845">
                <a:tc>
                  <a:txBody>
                    <a:bodyPr/>
                    <a:lstStyle/>
                    <a:p>
                      <a:pPr algn="r"/>
                      <a:endParaRPr lang="en-US" sz="2500"/>
                    </a:p>
                  </a:txBody>
                  <a:tcPr>
                    <a:solidFill>
                      <a:schemeClr val="accent1"/>
                    </a:solidFill>
                  </a:tcPr>
                </a:tc>
                <a:tc>
                  <a:txBody>
                    <a:bodyPr/>
                    <a:lstStyle/>
                    <a:p>
                      <a:pPr algn="r"/>
                      <a:endParaRPr lang="en-US" sz="2500"/>
                    </a:p>
                  </a:txBody>
                  <a:tcPr>
                    <a:solidFill>
                      <a:schemeClr val="accent1"/>
                    </a:solidFill>
                  </a:tcPr>
                </a:tc>
                <a:tc>
                  <a:txBody>
                    <a:bodyPr/>
                    <a:lstStyle/>
                    <a:p>
                      <a:pPr algn="r"/>
                      <a:r>
                        <a:rPr lang="ar-JO" sz="2500" dirty="0"/>
                        <a:t>م</a:t>
                      </a:r>
                      <a:endParaRPr lang="en-US" sz="2500" dirty="0"/>
                    </a:p>
                  </a:txBody>
                  <a:tcPr>
                    <a:solidFill>
                      <a:schemeClr val="accent1"/>
                    </a:solidFill>
                  </a:tcPr>
                </a:tc>
                <a:tc>
                  <a:txBody>
                    <a:bodyPr/>
                    <a:lstStyle/>
                    <a:p>
                      <a:pPr algn="r"/>
                      <a:r>
                        <a:rPr lang="ar-JO" sz="2500" dirty="0"/>
                        <a:t>ر</a:t>
                      </a:r>
                      <a:endParaRPr lang="en-US" sz="2500" dirty="0"/>
                    </a:p>
                  </a:txBody>
                  <a:tcPr>
                    <a:solidFill>
                      <a:schemeClr val="accent1"/>
                    </a:solidFill>
                  </a:tcPr>
                </a:tc>
                <a:tc>
                  <a:txBody>
                    <a:bodyPr/>
                    <a:lstStyle/>
                    <a:p>
                      <a:pPr algn="r"/>
                      <a:r>
                        <a:rPr lang="ar-JO" sz="2500" dirty="0"/>
                        <a:t>ك</a:t>
                      </a:r>
                      <a:endParaRPr lang="en-US" sz="2500" dirty="0"/>
                    </a:p>
                  </a:txBody>
                  <a:tcPr>
                    <a:solidFill>
                      <a:schemeClr val="accent1"/>
                    </a:solidFill>
                  </a:tcPr>
                </a:tc>
                <a:tc>
                  <a:txBody>
                    <a:bodyPr/>
                    <a:lstStyle/>
                    <a:p>
                      <a:pPr algn="r"/>
                      <a:endParaRPr lang="en-US" sz="2500"/>
                    </a:p>
                  </a:txBody>
                  <a:tcPr>
                    <a:solidFill>
                      <a:schemeClr val="accent1"/>
                    </a:solidFill>
                  </a:tcPr>
                </a:tc>
                <a:extLst>
                  <a:ext uri="{0D108BD9-81ED-4DB2-BD59-A6C34878D82A}">
                    <a16:rowId xmlns:a16="http://schemas.microsoft.com/office/drawing/2014/main" val="10001"/>
                  </a:ext>
                </a:extLst>
              </a:tr>
              <a:tr h="418845">
                <a:tc>
                  <a:txBody>
                    <a:bodyPr/>
                    <a:lstStyle/>
                    <a:p>
                      <a:pPr algn="r"/>
                      <a:r>
                        <a:rPr lang="ar-JO" sz="2500" dirty="0"/>
                        <a:t>ن</a:t>
                      </a:r>
                      <a:endParaRPr lang="en-US" sz="2500" dirty="0"/>
                    </a:p>
                  </a:txBody>
                  <a:tcPr>
                    <a:solidFill>
                      <a:schemeClr val="accent1"/>
                    </a:solidFill>
                  </a:tcPr>
                </a:tc>
                <a:tc>
                  <a:txBody>
                    <a:bodyPr/>
                    <a:lstStyle/>
                    <a:p>
                      <a:pPr algn="r"/>
                      <a:r>
                        <a:rPr lang="ar-JO" sz="2500" dirty="0"/>
                        <a:t>و</a:t>
                      </a:r>
                      <a:endParaRPr lang="en-US" sz="2500" dirty="0"/>
                    </a:p>
                  </a:txBody>
                  <a:tcPr>
                    <a:solidFill>
                      <a:schemeClr val="accent1"/>
                    </a:solidFill>
                  </a:tcPr>
                </a:tc>
                <a:tc>
                  <a:txBody>
                    <a:bodyPr/>
                    <a:lstStyle/>
                    <a:p>
                      <a:pPr algn="r"/>
                      <a:r>
                        <a:rPr lang="ar-JO" sz="2500" dirty="0"/>
                        <a:t>ل</a:t>
                      </a:r>
                      <a:endParaRPr lang="en-US" sz="2500" dirty="0"/>
                    </a:p>
                  </a:txBody>
                  <a:tcPr>
                    <a:solidFill>
                      <a:schemeClr val="accent1"/>
                    </a:solidFill>
                  </a:tcPr>
                </a:tc>
                <a:tc>
                  <a:txBody>
                    <a:bodyPr/>
                    <a:lstStyle/>
                    <a:p>
                      <a:pPr algn="r"/>
                      <a:r>
                        <a:rPr lang="ar-JO" sz="2500" dirty="0"/>
                        <a:t>ع</a:t>
                      </a:r>
                      <a:endParaRPr lang="en-US" sz="2500" dirty="0"/>
                    </a:p>
                  </a:txBody>
                  <a:tcPr>
                    <a:solidFill>
                      <a:schemeClr val="accent1"/>
                    </a:solidFill>
                  </a:tcPr>
                </a:tc>
                <a:tc>
                  <a:txBody>
                    <a:bodyPr/>
                    <a:lstStyle/>
                    <a:p>
                      <a:pPr algn="r"/>
                      <a:r>
                        <a:rPr lang="ar-JO" sz="2500" dirty="0"/>
                        <a:t>ف</a:t>
                      </a:r>
                      <a:endParaRPr lang="en-US" sz="2500" dirty="0"/>
                    </a:p>
                  </a:txBody>
                  <a:tcPr>
                    <a:solidFill>
                      <a:schemeClr val="accent1"/>
                    </a:solidFill>
                  </a:tcPr>
                </a:tc>
                <a:tc>
                  <a:txBody>
                    <a:bodyPr/>
                    <a:lstStyle/>
                    <a:p>
                      <a:pPr algn="r"/>
                      <a:r>
                        <a:rPr lang="ar-JO" sz="2500" dirty="0"/>
                        <a:t>مُ</a:t>
                      </a:r>
                      <a:endParaRPr lang="en-US" sz="2500" dirty="0"/>
                    </a:p>
                  </a:txBody>
                  <a:tcPr>
                    <a:solidFill>
                      <a:schemeClr val="accent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39961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764704"/>
            <a:ext cx="8064896" cy="5688632"/>
          </a:xfrm>
        </p:spPr>
        <p:txBody>
          <a:bodyPr>
            <a:normAutofit/>
          </a:bodyPr>
          <a:lstStyle/>
          <a:p>
            <a:pPr algn="r" rtl="1"/>
            <a:r>
              <a:rPr lang="ar-JO" dirty="0"/>
              <a:t>قُمْ    من الفعل   قامَ          فُلْ</a:t>
            </a:r>
            <a:endParaRPr lang="en-US" dirty="0"/>
          </a:p>
          <a:p>
            <a:pPr algn="r" rtl="1"/>
            <a:endParaRPr lang="ar-JO" dirty="0"/>
          </a:p>
          <a:p>
            <a:pPr algn="r" rtl="1"/>
            <a:endParaRPr lang="ar-JO" dirty="0"/>
          </a:p>
          <a:p>
            <a:pPr algn="r" rtl="1"/>
            <a:endParaRPr lang="ar-JO" dirty="0"/>
          </a:p>
          <a:p>
            <a:pPr algn="r" rtl="1"/>
            <a:endParaRPr lang="ar-JO" dirty="0"/>
          </a:p>
          <a:p>
            <a:pPr algn="r" rtl="1"/>
            <a:r>
              <a:rPr lang="ar-JO" dirty="0"/>
              <a:t>في هذا المثال نجدُ أنّ الحروف الأصلية الثلاثة هي(ق ا م)، ونلاحظ أنّ الحرف الأصلي الأول هو(قـ) وعوضنا مكانه بـِ (فـ) أمّا الحرف الأصلي الثّاني (ا) فقد حُذف فلا نكتب مكانه حرف (عـ)، أما الحرف الأصلي الثالث وهو (مـ)، فقد عوضنا مكانه بـِ (لـ).</a:t>
            </a:r>
          </a:p>
          <a:p>
            <a:pPr marL="68580" indent="0" algn="r" rtl="1">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6477201"/>
              </p:ext>
            </p:extLst>
          </p:nvPr>
        </p:nvGraphicFramePr>
        <p:xfrm>
          <a:off x="2987824" y="1556792"/>
          <a:ext cx="4032447" cy="1417320"/>
        </p:xfrm>
        <a:graphic>
          <a:graphicData uri="http://schemas.openxmlformats.org/drawingml/2006/table">
            <a:tbl>
              <a:tblPr firstRow="1" bandRow="1">
                <a:tableStyleId>{5C22544A-7EE6-4342-B048-85BDC9FD1C3A}</a:tableStyleId>
              </a:tblPr>
              <a:tblGrid>
                <a:gridCol w="1344149">
                  <a:extLst>
                    <a:ext uri="{9D8B030D-6E8A-4147-A177-3AD203B41FA5}">
                      <a16:colId xmlns:a16="http://schemas.microsoft.com/office/drawing/2014/main" val="20000"/>
                    </a:ext>
                  </a:extLst>
                </a:gridCol>
                <a:gridCol w="1344149">
                  <a:extLst>
                    <a:ext uri="{9D8B030D-6E8A-4147-A177-3AD203B41FA5}">
                      <a16:colId xmlns:a16="http://schemas.microsoft.com/office/drawing/2014/main" val="20001"/>
                    </a:ext>
                  </a:extLst>
                </a:gridCol>
                <a:gridCol w="1344149">
                  <a:extLst>
                    <a:ext uri="{9D8B030D-6E8A-4147-A177-3AD203B41FA5}">
                      <a16:colId xmlns:a16="http://schemas.microsoft.com/office/drawing/2014/main" val="20002"/>
                    </a:ext>
                  </a:extLst>
                </a:gridCol>
              </a:tblGrid>
              <a:tr h="264029">
                <a:tc>
                  <a:txBody>
                    <a:bodyPr/>
                    <a:lstStyle/>
                    <a:p>
                      <a:pPr algn="ctr"/>
                      <a:endParaRPr lang="en-US" sz="2500" dirty="0"/>
                    </a:p>
                  </a:txBody>
                  <a:tcPr/>
                </a:tc>
                <a:tc>
                  <a:txBody>
                    <a:bodyPr/>
                    <a:lstStyle/>
                    <a:p>
                      <a:pPr algn="ctr"/>
                      <a:r>
                        <a:rPr lang="ar-JO" sz="2500" dirty="0"/>
                        <a:t>مْ</a:t>
                      </a:r>
                      <a:endParaRPr lang="en-US" sz="2500" dirty="0"/>
                    </a:p>
                  </a:txBody>
                  <a:tcPr/>
                </a:tc>
                <a:tc>
                  <a:txBody>
                    <a:bodyPr/>
                    <a:lstStyle/>
                    <a:p>
                      <a:pPr algn="ctr"/>
                      <a:r>
                        <a:rPr lang="ar-JO" sz="2500" dirty="0"/>
                        <a:t>قُ</a:t>
                      </a:r>
                      <a:endParaRPr lang="en-US" sz="2500" dirty="0"/>
                    </a:p>
                  </a:txBody>
                  <a:tcPr/>
                </a:tc>
                <a:extLst>
                  <a:ext uri="{0D108BD9-81ED-4DB2-BD59-A6C34878D82A}">
                    <a16:rowId xmlns:a16="http://schemas.microsoft.com/office/drawing/2014/main" val="10000"/>
                  </a:ext>
                </a:extLst>
              </a:tr>
              <a:tr h="264029">
                <a:tc>
                  <a:txBody>
                    <a:bodyPr/>
                    <a:lstStyle/>
                    <a:p>
                      <a:pPr algn="ctr"/>
                      <a:r>
                        <a:rPr lang="ar-JO" sz="2500" dirty="0"/>
                        <a:t>م</a:t>
                      </a:r>
                      <a:endParaRPr lang="en-US" sz="2500" dirty="0"/>
                    </a:p>
                  </a:txBody>
                  <a:tcPr>
                    <a:solidFill>
                      <a:schemeClr val="accent1"/>
                    </a:solidFill>
                  </a:tcPr>
                </a:tc>
                <a:tc>
                  <a:txBody>
                    <a:bodyPr/>
                    <a:lstStyle/>
                    <a:p>
                      <a:pPr algn="ctr"/>
                      <a:r>
                        <a:rPr lang="ar-JO" sz="2500" dirty="0"/>
                        <a:t>ا</a:t>
                      </a:r>
                      <a:endParaRPr lang="en-US" sz="2500" dirty="0"/>
                    </a:p>
                  </a:txBody>
                  <a:tcPr>
                    <a:solidFill>
                      <a:schemeClr val="accent1"/>
                    </a:solidFill>
                  </a:tcPr>
                </a:tc>
                <a:tc>
                  <a:txBody>
                    <a:bodyPr/>
                    <a:lstStyle/>
                    <a:p>
                      <a:pPr algn="ctr"/>
                      <a:r>
                        <a:rPr lang="ar-JO" sz="2500" dirty="0"/>
                        <a:t>ق</a:t>
                      </a:r>
                      <a:endParaRPr lang="en-US" sz="2500" dirty="0"/>
                    </a:p>
                  </a:txBody>
                  <a:tcPr>
                    <a:solidFill>
                      <a:schemeClr val="accent1"/>
                    </a:solidFill>
                  </a:tcPr>
                </a:tc>
                <a:extLst>
                  <a:ext uri="{0D108BD9-81ED-4DB2-BD59-A6C34878D82A}">
                    <a16:rowId xmlns:a16="http://schemas.microsoft.com/office/drawing/2014/main" val="10001"/>
                  </a:ext>
                </a:extLst>
              </a:tr>
              <a:tr h="264029">
                <a:tc>
                  <a:txBody>
                    <a:bodyPr/>
                    <a:lstStyle/>
                    <a:p>
                      <a:pPr algn="ctr"/>
                      <a:r>
                        <a:rPr lang="ar-JO" sz="2500" dirty="0"/>
                        <a:t>لْ</a:t>
                      </a:r>
                      <a:endParaRPr lang="en-US" sz="2500" dirty="0"/>
                    </a:p>
                  </a:txBody>
                  <a:tcPr>
                    <a:solidFill>
                      <a:schemeClr val="accent1"/>
                    </a:solidFill>
                  </a:tcPr>
                </a:tc>
                <a:tc>
                  <a:txBody>
                    <a:bodyPr/>
                    <a:lstStyle/>
                    <a:p>
                      <a:pPr algn="ctr"/>
                      <a:endParaRPr lang="en-US" sz="2500" dirty="0"/>
                    </a:p>
                  </a:txBody>
                  <a:tcPr>
                    <a:solidFill>
                      <a:schemeClr val="accent1"/>
                    </a:solidFill>
                  </a:tcPr>
                </a:tc>
                <a:tc>
                  <a:txBody>
                    <a:bodyPr/>
                    <a:lstStyle/>
                    <a:p>
                      <a:pPr algn="ctr" rtl="1"/>
                      <a:r>
                        <a:rPr lang="ar-JO" sz="2500" dirty="0"/>
                        <a:t>فُ</a:t>
                      </a:r>
                      <a:endParaRPr lang="en-US" sz="2500" dirty="0"/>
                    </a:p>
                  </a:txBody>
                  <a:tcPr>
                    <a:solidFill>
                      <a:schemeClr val="accent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79829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836712"/>
            <a:ext cx="7992888" cy="5616624"/>
          </a:xfrm>
        </p:spPr>
        <p:txBody>
          <a:bodyPr/>
          <a:lstStyle/>
          <a:p>
            <a:pPr algn="r" rtl="1"/>
            <a:r>
              <a:rPr lang="ar-JO" dirty="0"/>
              <a:t>قِفْ: </a:t>
            </a:r>
          </a:p>
          <a:p>
            <a:pPr algn="r" rtl="1"/>
            <a:endParaRPr lang="ar-JO" dirty="0"/>
          </a:p>
          <a:p>
            <a:pPr algn="r" rtl="1"/>
            <a:endParaRPr lang="ar-JO" dirty="0"/>
          </a:p>
          <a:p>
            <a:pPr algn="r" rtl="1"/>
            <a:endParaRPr lang="ar-JO" dirty="0"/>
          </a:p>
          <a:p>
            <a:pPr algn="r" rtl="1"/>
            <a:r>
              <a:rPr lang="ar-JO" dirty="0"/>
              <a:t>قاضٍ:                   </a:t>
            </a:r>
          </a:p>
          <a:p>
            <a:pPr algn="r" rt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40742423"/>
              </p:ext>
            </p:extLst>
          </p:nvPr>
        </p:nvGraphicFramePr>
        <p:xfrm>
          <a:off x="1979712" y="836712"/>
          <a:ext cx="3096342" cy="1417320"/>
        </p:xfrm>
        <a:graphic>
          <a:graphicData uri="http://schemas.openxmlformats.org/drawingml/2006/table">
            <a:tbl>
              <a:tblPr firstRow="1" bandRow="1">
                <a:tableStyleId>{5C22544A-7EE6-4342-B048-85BDC9FD1C3A}</a:tableStyleId>
              </a:tblPr>
              <a:tblGrid>
                <a:gridCol w="1032114">
                  <a:extLst>
                    <a:ext uri="{9D8B030D-6E8A-4147-A177-3AD203B41FA5}">
                      <a16:colId xmlns:a16="http://schemas.microsoft.com/office/drawing/2014/main" val="20000"/>
                    </a:ext>
                  </a:extLst>
                </a:gridCol>
                <a:gridCol w="1032114">
                  <a:extLst>
                    <a:ext uri="{9D8B030D-6E8A-4147-A177-3AD203B41FA5}">
                      <a16:colId xmlns:a16="http://schemas.microsoft.com/office/drawing/2014/main" val="20001"/>
                    </a:ext>
                  </a:extLst>
                </a:gridCol>
                <a:gridCol w="1032114">
                  <a:extLst>
                    <a:ext uri="{9D8B030D-6E8A-4147-A177-3AD203B41FA5}">
                      <a16:colId xmlns:a16="http://schemas.microsoft.com/office/drawing/2014/main" val="20002"/>
                    </a:ext>
                  </a:extLst>
                </a:gridCol>
              </a:tblGrid>
              <a:tr h="370840">
                <a:tc>
                  <a:txBody>
                    <a:bodyPr/>
                    <a:lstStyle/>
                    <a:p>
                      <a:pPr algn="ctr" rtl="1"/>
                      <a:r>
                        <a:rPr lang="ar-JO" sz="2500" dirty="0"/>
                        <a:t>فْ</a:t>
                      </a:r>
                      <a:endParaRPr lang="en-US" sz="2500" dirty="0"/>
                    </a:p>
                  </a:txBody>
                  <a:tcPr/>
                </a:tc>
                <a:tc>
                  <a:txBody>
                    <a:bodyPr/>
                    <a:lstStyle/>
                    <a:p>
                      <a:pPr algn="ctr" rtl="1"/>
                      <a:r>
                        <a:rPr lang="ar-JO" sz="2500" dirty="0"/>
                        <a:t>قِ</a:t>
                      </a:r>
                      <a:endParaRPr lang="en-US" sz="2500" dirty="0"/>
                    </a:p>
                  </a:txBody>
                  <a:tcPr/>
                </a:tc>
                <a:tc>
                  <a:txBody>
                    <a:bodyPr/>
                    <a:lstStyle/>
                    <a:p>
                      <a:pPr algn="ctr" rtl="1"/>
                      <a:endParaRPr lang="en-US" sz="2500" dirty="0"/>
                    </a:p>
                  </a:txBody>
                  <a:tcPr/>
                </a:tc>
                <a:extLst>
                  <a:ext uri="{0D108BD9-81ED-4DB2-BD59-A6C34878D82A}">
                    <a16:rowId xmlns:a16="http://schemas.microsoft.com/office/drawing/2014/main" val="10000"/>
                  </a:ext>
                </a:extLst>
              </a:tr>
              <a:tr h="370840">
                <a:tc>
                  <a:txBody>
                    <a:bodyPr/>
                    <a:lstStyle/>
                    <a:p>
                      <a:pPr algn="ctr" rtl="1"/>
                      <a:r>
                        <a:rPr lang="ar-JO" sz="2500" dirty="0"/>
                        <a:t>ف</a:t>
                      </a:r>
                      <a:endParaRPr lang="en-US" sz="2500" dirty="0"/>
                    </a:p>
                  </a:txBody>
                  <a:tcPr>
                    <a:solidFill>
                      <a:schemeClr val="accent1"/>
                    </a:solidFill>
                  </a:tcPr>
                </a:tc>
                <a:tc>
                  <a:txBody>
                    <a:bodyPr/>
                    <a:lstStyle/>
                    <a:p>
                      <a:pPr algn="ctr" rtl="1"/>
                      <a:r>
                        <a:rPr lang="ar-JO" sz="2500" dirty="0"/>
                        <a:t>ق</a:t>
                      </a:r>
                      <a:endParaRPr lang="en-US" sz="2500" dirty="0"/>
                    </a:p>
                  </a:txBody>
                  <a:tcPr>
                    <a:solidFill>
                      <a:schemeClr val="accent1"/>
                    </a:solidFill>
                  </a:tcPr>
                </a:tc>
                <a:tc>
                  <a:txBody>
                    <a:bodyPr/>
                    <a:lstStyle/>
                    <a:p>
                      <a:pPr algn="ctr" rtl="1"/>
                      <a:r>
                        <a:rPr lang="ar-JO" sz="2500" dirty="0"/>
                        <a:t>و</a:t>
                      </a:r>
                      <a:endParaRPr lang="en-US" sz="2500" dirty="0"/>
                    </a:p>
                  </a:txBody>
                  <a:tcPr>
                    <a:solidFill>
                      <a:schemeClr val="accent1"/>
                    </a:solidFill>
                  </a:tcPr>
                </a:tc>
                <a:extLst>
                  <a:ext uri="{0D108BD9-81ED-4DB2-BD59-A6C34878D82A}">
                    <a16:rowId xmlns:a16="http://schemas.microsoft.com/office/drawing/2014/main" val="10001"/>
                  </a:ext>
                </a:extLst>
              </a:tr>
              <a:tr h="370840">
                <a:tc>
                  <a:txBody>
                    <a:bodyPr/>
                    <a:lstStyle/>
                    <a:p>
                      <a:pPr algn="ctr" rtl="1"/>
                      <a:r>
                        <a:rPr lang="ar-JO" sz="2500" dirty="0"/>
                        <a:t>لْ</a:t>
                      </a:r>
                      <a:endParaRPr lang="en-US" sz="2500" dirty="0"/>
                    </a:p>
                  </a:txBody>
                  <a:tcPr>
                    <a:solidFill>
                      <a:schemeClr val="accent1"/>
                    </a:solidFill>
                  </a:tcPr>
                </a:tc>
                <a:tc>
                  <a:txBody>
                    <a:bodyPr/>
                    <a:lstStyle/>
                    <a:p>
                      <a:pPr algn="ctr" rtl="1"/>
                      <a:r>
                        <a:rPr lang="ar-JO" sz="2500" dirty="0"/>
                        <a:t>عِ</a:t>
                      </a:r>
                      <a:endParaRPr lang="en-US" sz="2500" dirty="0"/>
                    </a:p>
                  </a:txBody>
                  <a:tcPr>
                    <a:solidFill>
                      <a:schemeClr val="accent1"/>
                    </a:solidFill>
                  </a:tcPr>
                </a:tc>
                <a:tc>
                  <a:txBody>
                    <a:bodyPr/>
                    <a:lstStyle/>
                    <a:p>
                      <a:pPr algn="ctr" rtl="1"/>
                      <a:endParaRPr lang="en-US" sz="2500" dirty="0"/>
                    </a:p>
                  </a:txBody>
                  <a:tcPr>
                    <a:solidFill>
                      <a:schemeClr val="accent1"/>
                    </a:solid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55870707"/>
              </p:ext>
            </p:extLst>
          </p:nvPr>
        </p:nvGraphicFramePr>
        <p:xfrm>
          <a:off x="2267745" y="2708920"/>
          <a:ext cx="2880320" cy="141732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tblGrid>
              <a:tr h="370840">
                <a:tc>
                  <a:txBody>
                    <a:bodyPr/>
                    <a:lstStyle/>
                    <a:p>
                      <a:pPr algn="ctr" rtl="1"/>
                      <a:endParaRPr lang="en-US" sz="2500" dirty="0">
                        <a:solidFill>
                          <a:schemeClr val="tx1"/>
                        </a:solidFill>
                      </a:endParaRPr>
                    </a:p>
                  </a:txBody>
                  <a:tcPr/>
                </a:tc>
                <a:tc>
                  <a:txBody>
                    <a:bodyPr/>
                    <a:lstStyle/>
                    <a:p>
                      <a:pPr algn="ctr" rtl="1"/>
                      <a:r>
                        <a:rPr lang="ar-JO" sz="2500" dirty="0">
                          <a:solidFill>
                            <a:schemeClr val="tx1"/>
                          </a:solidFill>
                        </a:rPr>
                        <a:t>ضٍ</a:t>
                      </a:r>
                      <a:endParaRPr lang="en-US" sz="2500" dirty="0">
                        <a:solidFill>
                          <a:schemeClr val="tx1"/>
                        </a:solidFill>
                      </a:endParaRPr>
                    </a:p>
                  </a:txBody>
                  <a:tcPr/>
                </a:tc>
                <a:tc>
                  <a:txBody>
                    <a:bodyPr/>
                    <a:lstStyle/>
                    <a:p>
                      <a:pPr algn="ctr" rtl="1"/>
                      <a:r>
                        <a:rPr lang="ar-JO" sz="2500" dirty="0">
                          <a:solidFill>
                            <a:schemeClr val="tx1"/>
                          </a:solidFill>
                        </a:rPr>
                        <a:t>ا</a:t>
                      </a:r>
                      <a:endParaRPr lang="en-US" sz="2500" dirty="0">
                        <a:solidFill>
                          <a:schemeClr val="tx1"/>
                        </a:solidFill>
                      </a:endParaRPr>
                    </a:p>
                  </a:txBody>
                  <a:tcPr/>
                </a:tc>
                <a:tc>
                  <a:txBody>
                    <a:bodyPr/>
                    <a:lstStyle/>
                    <a:p>
                      <a:pPr algn="ctr" rtl="1"/>
                      <a:r>
                        <a:rPr lang="ar-JO" sz="2500" dirty="0">
                          <a:solidFill>
                            <a:schemeClr val="tx1"/>
                          </a:solidFill>
                        </a:rPr>
                        <a:t>ق</a:t>
                      </a:r>
                      <a:endParaRPr lang="en-US" sz="2500" dirty="0">
                        <a:solidFill>
                          <a:schemeClr val="tx1"/>
                        </a:solidFill>
                      </a:endParaRPr>
                    </a:p>
                  </a:txBody>
                  <a:tcPr/>
                </a:tc>
                <a:extLst>
                  <a:ext uri="{0D108BD9-81ED-4DB2-BD59-A6C34878D82A}">
                    <a16:rowId xmlns:a16="http://schemas.microsoft.com/office/drawing/2014/main" val="10000"/>
                  </a:ext>
                </a:extLst>
              </a:tr>
              <a:tr h="370840">
                <a:tc>
                  <a:txBody>
                    <a:bodyPr/>
                    <a:lstStyle/>
                    <a:p>
                      <a:pPr algn="ctr" rtl="1"/>
                      <a:r>
                        <a:rPr lang="ar-JO" sz="2500" dirty="0">
                          <a:solidFill>
                            <a:schemeClr val="tx1"/>
                          </a:solidFill>
                        </a:rPr>
                        <a:t>ى</a:t>
                      </a:r>
                      <a:endParaRPr lang="en-US" sz="2500" dirty="0">
                        <a:solidFill>
                          <a:schemeClr val="tx1"/>
                        </a:solidFill>
                      </a:endParaRPr>
                    </a:p>
                  </a:txBody>
                  <a:tcPr>
                    <a:solidFill>
                      <a:schemeClr val="accent1"/>
                    </a:solidFill>
                  </a:tcPr>
                </a:tc>
                <a:tc>
                  <a:txBody>
                    <a:bodyPr/>
                    <a:lstStyle/>
                    <a:p>
                      <a:pPr algn="ctr" rtl="1"/>
                      <a:r>
                        <a:rPr lang="ar-JO" sz="2500" dirty="0">
                          <a:solidFill>
                            <a:schemeClr val="tx1"/>
                          </a:solidFill>
                        </a:rPr>
                        <a:t>ض</a:t>
                      </a:r>
                      <a:endParaRPr lang="en-US" sz="2500" dirty="0">
                        <a:solidFill>
                          <a:schemeClr val="tx1"/>
                        </a:solidFill>
                      </a:endParaRPr>
                    </a:p>
                  </a:txBody>
                  <a:tcPr>
                    <a:solidFill>
                      <a:schemeClr val="accent1"/>
                    </a:solidFill>
                  </a:tcPr>
                </a:tc>
                <a:tc>
                  <a:txBody>
                    <a:bodyPr/>
                    <a:lstStyle/>
                    <a:p>
                      <a:pPr algn="ctr" rtl="1"/>
                      <a:endParaRPr lang="en-US" sz="2500" dirty="0">
                        <a:solidFill>
                          <a:schemeClr val="tx1"/>
                        </a:solidFill>
                      </a:endParaRPr>
                    </a:p>
                  </a:txBody>
                  <a:tcPr>
                    <a:solidFill>
                      <a:schemeClr val="accent1"/>
                    </a:solidFill>
                  </a:tcPr>
                </a:tc>
                <a:tc>
                  <a:txBody>
                    <a:bodyPr/>
                    <a:lstStyle/>
                    <a:p>
                      <a:pPr algn="ctr" rtl="1"/>
                      <a:r>
                        <a:rPr lang="ar-JO" sz="2500" dirty="0">
                          <a:solidFill>
                            <a:schemeClr val="tx1"/>
                          </a:solidFill>
                        </a:rPr>
                        <a:t>ق</a:t>
                      </a:r>
                      <a:endParaRPr lang="en-US" sz="2500" dirty="0">
                        <a:solidFill>
                          <a:schemeClr val="tx1"/>
                        </a:solidFill>
                      </a:endParaRPr>
                    </a:p>
                  </a:txBody>
                  <a:tcPr>
                    <a:solidFill>
                      <a:schemeClr val="accent1"/>
                    </a:solidFill>
                  </a:tcPr>
                </a:tc>
                <a:extLst>
                  <a:ext uri="{0D108BD9-81ED-4DB2-BD59-A6C34878D82A}">
                    <a16:rowId xmlns:a16="http://schemas.microsoft.com/office/drawing/2014/main" val="10001"/>
                  </a:ext>
                </a:extLst>
              </a:tr>
              <a:tr h="370840">
                <a:tc>
                  <a:txBody>
                    <a:bodyPr/>
                    <a:lstStyle/>
                    <a:p>
                      <a:pPr algn="ctr" rtl="1"/>
                      <a:endParaRPr lang="en-US" sz="2500" dirty="0">
                        <a:solidFill>
                          <a:schemeClr val="tx1"/>
                        </a:solidFill>
                      </a:endParaRPr>
                    </a:p>
                  </a:txBody>
                  <a:tcPr>
                    <a:solidFill>
                      <a:schemeClr val="accent1"/>
                    </a:solidFill>
                  </a:tcPr>
                </a:tc>
                <a:tc>
                  <a:txBody>
                    <a:bodyPr/>
                    <a:lstStyle/>
                    <a:p>
                      <a:pPr algn="ctr" rtl="1"/>
                      <a:r>
                        <a:rPr lang="ar-JO" sz="2500" dirty="0">
                          <a:solidFill>
                            <a:schemeClr val="tx1"/>
                          </a:solidFill>
                        </a:rPr>
                        <a:t>عٍ</a:t>
                      </a:r>
                      <a:endParaRPr lang="en-US" sz="2500" dirty="0">
                        <a:solidFill>
                          <a:schemeClr val="tx1"/>
                        </a:solidFill>
                      </a:endParaRPr>
                    </a:p>
                  </a:txBody>
                  <a:tcPr>
                    <a:solidFill>
                      <a:schemeClr val="accent1"/>
                    </a:solidFill>
                  </a:tcPr>
                </a:tc>
                <a:tc>
                  <a:txBody>
                    <a:bodyPr/>
                    <a:lstStyle/>
                    <a:p>
                      <a:pPr algn="ctr" rtl="1"/>
                      <a:r>
                        <a:rPr lang="ar-JO" sz="2500" dirty="0">
                          <a:solidFill>
                            <a:schemeClr val="tx1"/>
                          </a:solidFill>
                        </a:rPr>
                        <a:t>ا</a:t>
                      </a:r>
                      <a:endParaRPr lang="en-US" sz="2500" dirty="0">
                        <a:solidFill>
                          <a:schemeClr val="tx1"/>
                        </a:solidFill>
                      </a:endParaRPr>
                    </a:p>
                  </a:txBody>
                  <a:tcPr>
                    <a:solidFill>
                      <a:schemeClr val="accent1"/>
                    </a:solidFill>
                  </a:tcPr>
                </a:tc>
                <a:tc>
                  <a:txBody>
                    <a:bodyPr/>
                    <a:lstStyle/>
                    <a:p>
                      <a:pPr algn="ctr" rtl="1"/>
                      <a:r>
                        <a:rPr lang="ar-JO" sz="2500" dirty="0">
                          <a:solidFill>
                            <a:schemeClr val="tx1"/>
                          </a:solidFill>
                        </a:rPr>
                        <a:t>ف</a:t>
                      </a:r>
                      <a:endParaRPr lang="en-US" sz="2500" dirty="0">
                        <a:solidFill>
                          <a:schemeClr val="tx1"/>
                        </a:solidFill>
                      </a:endParaRPr>
                    </a:p>
                  </a:txBody>
                  <a:tcPr>
                    <a:solidFill>
                      <a:schemeClr val="accent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0455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043492" y="764704"/>
            <a:ext cx="7488948" cy="5067925"/>
          </a:xfrm>
        </p:spPr>
        <p:txBody>
          <a:bodyPr/>
          <a:lstStyle/>
          <a:p>
            <a:pPr algn="r" rtl="1"/>
            <a:r>
              <a:rPr lang="ar-JO" dirty="0"/>
              <a:t>إذا كانَ الحرف المشدد في الكلمةِ موجودًا في الجذر مرتين فلا ننزل الشّدة، ونعوض مكانها بِـ(ع، ل).</a:t>
            </a:r>
          </a:p>
          <a:p>
            <a:pPr algn="r" rtl="1"/>
            <a:r>
              <a:rPr lang="ar-JO" dirty="0"/>
              <a:t>أمثلة:</a:t>
            </a:r>
          </a:p>
          <a:p>
            <a:pPr algn="r" rtl="1"/>
            <a:r>
              <a:rPr lang="ar-JO" dirty="0"/>
              <a:t>استمرَّ:   </a:t>
            </a:r>
          </a:p>
          <a:p>
            <a:pPr algn="r" rtl="1"/>
            <a:endParaRPr lang="ar-JO" dirty="0"/>
          </a:p>
          <a:p>
            <a:pPr algn="r" rtl="1"/>
            <a:endParaRPr lang="ar-JO" dirty="0"/>
          </a:p>
          <a:p>
            <a:pPr algn="r" rtl="1"/>
            <a:r>
              <a:rPr lang="ar-JO" dirty="0"/>
              <a:t>يَشُدُّ:    شدَّ        </a:t>
            </a:r>
            <a:endParaRPr lang="en-US"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1" y="1988840"/>
            <a:ext cx="4032447" cy="1237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 5"/>
          <p:cNvGraphicFramePr>
            <a:graphicFrameLocks noGrp="1"/>
          </p:cNvGraphicFramePr>
          <p:nvPr>
            <p:extLst>
              <p:ext uri="{D42A27DB-BD31-4B8C-83A1-F6EECF244321}">
                <p14:modId xmlns:p14="http://schemas.microsoft.com/office/powerpoint/2010/main" val="3729499809"/>
              </p:ext>
            </p:extLst>
          </p:nvPr>
        </p:nvGraphicFramePr>
        <p:xfrm>
          <a:off x="2051718" y="3645024"/>
          <a:ext cx="4029648" cy="1112520"/>
        </p:xfrm>
        <a:graphic>
          <a:graphicData uri="http://schemas.openxmlformats.org/drawingml/2006/table">
            <a:tbl>
              <a:tblPr firstRow="1" bandRow="1">
                <a:tableStyleId>{5C22544A-7EE6-4342-B048-85BDC9FD1C3A}</a:tableStyleId>
              </a:tblPr>
              <a:tblGrid>
                <a:gridCol w="1007412">
                  <a:extLst>
                    <a:ext uri="{9D8B030D-6E8A-4147-A177-3AD203B41FA5}">
                      <a16:colId xmlns:a16="http://schemas.microsoft.com/office/drawing/2014/main" val="20000"/>
                    </a:ext>
                  </a:extLst>
                </a:gridCol>
                <a:gridCol w="1007412">
                  <a:extLst>
                    <a:ext uri="{9D8B030D-6E8A-4147-A177-3AD203B41FA5}">
                      <a16:colId xmlns:a16="http://schemas.microsoft.com/office/drawing/2014/main" val="20001"/>
                    </a:ext>
                  </a:extLst>
                </a:gridCol>
                <a:gridCol w="1007412">
                  <a:extLst>
                    <a:ext uri="{9D8B030D-6E8A-4147-A177-3AD203B41FA5}">
                      <a16:colId xmlns:a16="http://schemas.microsoft.com/office/drawing/2014/main" val="20002"/>
                    </a:ext>
                  </a:extLst>
                </a:gridCol>
                <a:gridCol w="1007412">
                  <a:extLst>
                    <a:ext uri="{9D8B030D-6E8A-4147-A177-3AD203B41FA5}">
                      <a16:colId xmlns:a16="http://schemas.microsoft.com/office/drawing/2014/main" val="20003"/>
                    </a:ext>
                  </a:extLst>
                </a:gridCol>
              </a:tblGrid>
              <a:tr h="370840">
                <a:tc>
                  <a:txBody>
                    <a:bodyPr/>
                    <a:lstStyle/>
                    <a:p>
                      <a:pPr algn="ctr" rtl="1"/>
                      <a:endParaRPr lang="en-US" dirty="0"/>
                    </a:p>
                  </a:txBody>
                  <a:tcPr/>
                </a:tc>
                <a:tc>
                  <a:txBody>
                    <a:bodyPr/>
                    <a:lstStyle/>
                    <a:p>
                      <a:pPr algn="ctr" rtl="1"/>
                      <a:r>
                        <a:rPr lang="ar-JO" dirty="0"/>
                        <a:t>دُّ</a:t>
                      </a:r>
                      <a:endParaRPr lang="en-US" dirty="0"/>
                    </a:p>
                  </a:txBody>
                  <a:tcPr/>
                </a:tc>
                <a:tc>
                  <a:txBody>
                    <a:bodyPr/>
                    <a:lstStyle/>
                    <a:p>
                      <a:pPr algn="ctr" rtl="1"/>
                      <a:r>
                        <a:rPr lang="ar-JO" dirty="0"/>
                        <a:t>شُ</a:t>
                      </a:r>
                      <a:endParaRPr lang="en-US" dirty="0"/>
                    </a:p>
                  </a:txBody>
                  <a:tcPr/>
                </a:tc>
                <a:tc>
                  <a:txBody>
                    <a:bodyPr/>
                    <a:lstStyle/>
                    <a:p>
                      <a:pPr algn="ctr" rtl="1"/>
                      <a:r>
                        <a:rPr lang="ar-JO" dirty="0"/>
                        <a:t>ي</a:t>
                      </a:r>
                      <a:endParaRPr lang="en-US" dirty="0"/>
                    </a:p>
                  </a:txBody>
                  <a:tcPr/>
                </a:tc>
                <a:extLst>
                  <a:ext uri="{0D108BD9-81ED-4DB2-BD59-A6C34878D82A}">
                    <a16:rowId xmlns:a16="http://schemas.microsoft.com/office/drawing/2014/main" val="10000"/>
                  </a:ext>
                </a:extLst>
              </a:tr>
              <a:tr h="370840">
                <a:tc>
                  <a:txBody>
                    <a:bodyPr/>
                    <a:lstStyle/>
                    <a:p>
                      <a:pPr algn="ctr" rtl="1"/>
                      <a:r>
                        <a:rPr lang="ar-JO" dirty="0"/>
                        <a:t>د</a:t>
                      </a:r>
                      <a:endParaRPr lang="en-US" dirty="0"/>
                    </a:p>
                  </a:txBody>
                  <a:tcPr/>
                </a:tc>
                <a:tc>
                  <a:txBody>
                    <a:bodyPr/>
                    <a:lstStyle/>
                    <a:p>
                      <a:pPr algn="ctr" rtl="1"/>
                      <a:r>
                        <a:rPr lang="ar-JO" dirty="0"/>
                        <a:t>د</a:t>
                      </a:r>
                      <a:endParaRPr lang="en-US" dirty="0"/>
                    </a:p>
                  </a:txBody>
                  <a:tcPr/>
                </a:tc>
                <a:tc>
                  <a:txBody>
                    <a:bodyPr/>
                    <a:lstStyle/>
                    <a:p>
                      <a:pPr algn="ctr" rtl="1"/>
                      <a:r>
                        <a:rPr lang="ar-JO" dirty="0"/>
                        <a:t>ش</a:t>
                      </a:r>
                      <a:endParaRPr lang="en-US" dirty="0"/>
                    </a:p>
                  </a:txBody>
                  <a:tcPr/>
                </a:tc>
                <a:tc>
                  <a:txBody>
                    <a:bodyPr/>
                    <a:lstStyle/>
                    <a:p>
                      <a:pPr algn="ctr" rtl="1"/>
                      <a:endParaRPr lang="en-US" dirty="0"/>
                    </a:p>
                  </a:txBody>
                  <a:tcPr/>
                </a:tc>
                <a:extLst>
                  <a:ext uri="{0D108BD9-81ED-4DB2-BD59-A6C34878D82A}">
                    <a16:rowId xmlns:a16="http://schemas.microsoft.com/office/drawing/2014/main" val="10001"/>
                  </a:ext>
                </a:extLst>
              </a:tr>
              <a:tr h="370840">
                <a:tc>
                  <a:txBody>
                    <a:bodyPr/>
                    <a:lstStyle/>
                    <a:p>
                      <a:pPr algn="ctr" rtl="1"/>
                      <a:r>
                        <a:rPr lang="ar-JO" dirty="0"/>
                        <a:t>ل</a:t>
                      </a:r>
                      <a:endParaRPr lang="en-US" dirty="0"/>
                    </a:p>
                  </a:txBody>
                  <a:tcPr/>
                </a:tc>
                <a:tc>
                  <a:txBody>
                    <a:bodyPr/>
                    <a:lstStyle/>
                    <a:p>
                      <a:pPr algn="ctr" rtl="1"/>
                      <a:r>
                        <a:rPr lang="ar-JO" dirty="0"/>
                        <a:t>ع</a:t>
                      </a:r>
                      <a:endParaRPr lang="en-US" dirty="0"/>
                    </a:p>
                  </a:txBody>
                  <a:tcPr/>
                </a:tc>
                <a:tc>
                  <a:txBody>
                    <a:bodyPr/>
                    <a:lstStyle/>
                    <a:p>
                      <a:pPr algn="ctr" rtl="1"/>
                      <a:r>
                        <a:rPr lang="ar-JO" dirty="0"/>
                        <a:t>ف</a:t>
                      </a:r>
                      <a:endParaRPr lang="en-US" dirty="0"/>
                    </a:p>
                  </a:txBody>
                  <a:tcPr/>
                </a:tc>
                <a:tc>
                  <a:txBody>
                    <a:bodyPr/>
                    <a:lstStyle/>
                    <a:p>
                      <a:pPr algn="ctr" rtl="1"/>
                      <a:r>
                        <a:rPr lang="ar-JO" dirty="0"/>
                        <a:t>ي</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89935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836712"/>
            <a:ext cx="7992888" cy="5472608"/>
          </a:xfrm>
        </p:spPr>
        <p:txBody>
          <a:bodyPr/>
          <a:lstStyle/>
          <a:p>
            <a:pPr algn="r" rtl="1"/>
            <a:r>
              <a:rPr lang="ar-JO" dirty="0"/>
              <a:t>عند إيجاد وزن كلمة فيها تضعيف، نأخذ الجذر اللّغوي الثّلاثيّ، فإذا كان الحرف المشدد في الكلمة موجودًا في الجذرِ مرةً واحدةً ننزل الشّدة كما هي في الميزان.</a:t>
            </a:r>
          </a:p>
          <a:p>
            <a:pPr algn="r" rtl="1"/>
            <a:endParaRPr lang="ar-JO" dirty="0"/>
          </a:p>
          <a:p>
            <a:pPr algn="r" rtl="1"/>
            <a:r>
              <a:rPr lang="ar-JO" dirty="0"/>
              <a:t>أمثلة: حرّكَ:  فعّلَ</a:t>
            </a:r>
          </a:p>
          <a:p>
            <a:pPr algn="r" rtl="1"/>
            <a:r>
              <a:rPr lang="ar-JO" dirty="0"/>
              <a:t> </a:t>
            </a:r>
          </a:p>
          <a:p>
            <a:pPr algn="r" rtl="1"/>
            <a:endParaRPr lang="ar-JO" dirty="0"/>
          </a:p>
          <a:p>
            <a:pPr algn="r" rtl="1"/>
            <a:r>
              <a:rPr lang="ar-JO" dirty="0"/>
              <a:t>درّسَ: فعّلَ             </a:t>
            </a:r>
          </a:p>
        </p:txBody>
      </p:sp>
      <p:graphicFrame>
        <p:nvGraphicFramePr>
          <p:cNvPr id="5" name="Table 4">
            <a:extLst>
              <a:ext uri="{FF2B5EF4-FFF2-40B4-BE49-F238E27FC236}">
                <a16:creationId xmlns:a16="http://schemas.microsoft.com/office/drawing/2014/main" id="{A7E45320-A6C5-49A2-923B-1295881C1D7C}"/>
              </a:ext>
            </a:extLst>
          </p:cNvPr>
          <p:cNvGraphicFramePr>
            <a:graphicFrameLocks noGrp="1"/>
          </p:cNvGraphicFramePr>
          <p:nvPr>
            <p:extLst>
              <p:ext uri="{D42A27DB-BD31-4B8C-83A1-F6EECF244321}">
                <p14:modId xmlns:p14="http://schemas.microsoft.com/office/powerpoint/2010/main" val="3275246151"/>
              </p:ext>
            </p:extLst>
          </p:nvPr>
        </p:nvGraphicFramePr>
        <p:xfrm>
          <a:off x="1835696" y="2060848"/>
          <a:ext cx="3744416" cy="1417320"/>
        </p:xfrm>
        <a:graphic>
          <a:graphicData uri="http://schemas.openxmlformats.org/drawingml/2006/table">
            <a:tbl>
              <a:tblPr firstRow="1" bandRow="1">
                <a:tableStyleId>{5C22544A-7EE6-4342-B048-85BDC9FD1C3A}</a:tableStyleId>
              </a:tblPr>
              <a:tblGrid>
                <a:gridCol w="936104">
                  <a:extLst>
                    <a:ext uri="{9D8B030D-6E8A-4147-A177-3AD203B41FA5}">
                      <a16:colId xmlns:a16="http://schemas.microsoft.com/office/drawing/2014/main" val="740236450"/>
                    </a:ext>
                  </a:extLst>
                </a:gridCol>
                <a:gridCol w="936104">
                  <a:extLst>
                    <a:ext uri="{9D8B030D-6E8A-4147-A177-3AD203B41FA5}">
                      <a16:colId xmlns:a16="http://schemas.microsoft.com/office/drawing/2014/main" val="3114289987"/>
                    </a:ext>
                  </a:extLst>
                </a:gridCol>
                <a:gridCol w="936104">
                  <a:extLst>
                    <a:ext uri="{9D8B030D-6E8A-4147-A177-3AD203B41FA5}">
                      <a16:colId xmlns:a16="http://schemas.microsoft.com/office/drawing/2014/main" val="2628418896"/>
                    </a:ext>
                  </a:extLst>
                </a:gridCol>
                <a:gridCol w="936104">
                  <a:extLst>
                    <a:ext uri="{9D8B030D-6E8A-4147-A177-3AD203B41FA5}">
                      <a16:colId xmlns:a16="http://schemas.microsoft.com/office/drawing/2014/main" val="3286994916"/>
                    </a:ext>
                  </a:extLst>
                </a:gridCol>
              </a:tblGrid>
              <a:tr h="370840">
                <a:tc>
                  <a:txBody>
                    <a:bodyPr/>
                    <a:lstStyle/>
                    <a:p>
                      <a:pPr algn="ctr" rtl="1"/>
                      <a:r>
                        <a:rPr lang="ar-JO" sz="2500" dirty="0"/>
                        <a:t>كَ</a:t>
                      </a:r>
                      <a:endParaRPr lang="en-US" sz="2500" dirty="0"/>
                    </a:p>
                  </a:txBody>
                  <a:tcPr/>
                </a:tc>
                <a:tc>
                  <a:txBody>
                    <a:bodyPr/>
                    <a:lstStyle/>
                    <a:p>
                      <a:pPr algn="ctr" rtl="1"/>
                      <a:r>
                        <a:rPr lang="ar-JO" sz="2500" dirty="0"/>
                        <a:t>رَ</a:t>
                      </a:r>
                      <a:endParaRPr lang="en-US" sz="2500" dirty="0"/>
                    </a:p>
                  </a:txBody>
                  <a:tcPr/>
                </a:tc>
                <a:tc>
                  <a:txBody>
                    <a:bodyPr/>
                    <a:lstStyle/>
                    <a:p>
                      <a:pPr algn="ctr" rtl="1"/>
                      <a:r>
                        <a:rPr lang="ar-JO" sz="2500" dirty="0"/>
                        <a:t>رْ</a:t>
                      </a:r>
                      <a:endParaRPr lang="en-US" sz="2500" dirty="0"/>
                    </a:p>
                  </a:txBody>
                  <a:tcPr/>
                </a:tc>
                <a:tc>
                  <a:txBody>
                    <a:bodyPr/>
                    <a:lstStyle/>
                    <a:p>
                      <a:pPr algn="ctr" rtl="1"/>
                      <a:r>
                        <a:rPr lang="ar-JO" sz="2500" dirty="0"/>
                        <a:t>حَ</a:t>
                      </a:r>
                      <a:endParaRPr lang="en-US" sz="2500" dirty="0"/>
                    </a:p>
                  </a:txBody>
                  <a:tcPr/>
                </a:tc>
                <a:extLst>
                  <a:ext uri="{0D108BD9-81ED-4DB2-BD59-A6C34878D82A}">
                    <a16:rowId xmlns:a16="http://schemas.microsoft.com/office/drawing/2014/main" val="1836809013"/>
                  </a:ext>
                </a:extLst>
              </a:tr>
              <a:tr h="370840">
                <a:tc>
                  <a:txBody>
                    <a:bodyPr/>
                    <a:lstStyle/>
                    <a:p>
                      <a:pPr algn="ctr" rtl="1"/>
                      <a:r>
                        <a:rPr lang="ar-JO" sz="2500" dirty="0"/>
                        <a:t>ك</a:t>
                      </a:r>
                      <a:endParaRPr lang="en-US" sz="2500" dirty="0"/>
                    </a:p>
                  </a:txBody>
                  <a:tcPr/>
                </a:tc>
                <a:tc>
                  <a:txBody>
                    <a:bodyPr/>
                    <a:lstStyle/>
                    <a:p>
                      <a:pPr algn="ctr" rtl="1"/>
                      <a:endParaRPr lang="en-US" sz="2500"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JO" sz="2500" dirty="0"/>
                        <a:t>ر</a:t>
                      </a:r>
                      <a:endParaRPr lang="en-US" sz="2500" dirty="0"/>
                    </a:p>
                  </a:txBody>
                  <a:tcPr/>
                </a:tc>
                <a:tc>
                  <a:txBody>
                    <a:bodyPr/>
                    <a:lstStyle/>
                    <a:p>
                      <a:pPr algn="ctr" rtl="1"/>
                      <a:r>
                        <a:rPr lang="ar-JO" sz="2500" dirty="0"/>
                        <a:t>ح</a:t>
                      </a:r>
                      <a:endParaRPr lang="en-US" sz="2500" dirty="0"/>
                    </a:p>
                  </a:txBody>
                  <a:tcPr/>
                </a:tc>
                <a:extLst>
                  <a:ext uri="{0D108BD9-81ED-4DB2-BD59-A6C34878D82A}">
                    <a16:rowId xmlns:a16="http://schemas.microsoft.com/office/drawing/2014/main" val="4085676510"/>
                  </a:ext>
                </a:extLst>
              </a:tr>
              <a:tr h="370840">
                <a:tc>
                  <a:txBody>
                    <a:bodyPr/>
                    <a:lstStyle/>
                    <a:p>
                      <a:pPr algn="ctr" rtl="1"/>
                      <a:r>
                        <a:rPr lang="ar-JO" sz="2500" dirty="0"/>
                        <a:t>ل</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ف</a:t>
                      </a:r>
                      <a:endParaRPr lang="en-US" sz="2500" dirty="0"/>
                    </a:p>
                  </a:txBody>
                  <a:tcPr/>
                </a:tc>
                <a:extLst>
                  <a:ext uri="{0D108BD9-81ED-4DB2-BD59-A6C34878D82A}">
                    <a16:rowId xmlns:a16="http://schemas.microsoft.com/office/drawing/2014/main" val="2583810014"/>
                  </a:ext>
                </a:extLst>
              </a:tr>
            </a:tbl>
          </a:graphicData>
        </a:graphic>
      </p:graphicFrame>
      <p:graphicFrame>
        <p:nvGraphicFramePr>
          <p:cNvPr id="8" name="Table 7">
            <a:extLst>
              <a:ext uri="{FF2B5EF4-FFF2-40B4-BE49-F238E27FC236}">
                <a16:creationId xmlns:a16="http://schemas.microsoft.com/office/drawing/2014/main" id="{10BB3D1A-3790-4110-8E00-4308130D38F7}"/>
              </a:ext>
            </a:extLst>
          </p:cNvPr>
          <p:cNvGraphicFramePr>
            <a:graphicFrameLocks noGrp="1"/>
          </p:cNvGraphicFramePr>
          <p:nvPr>
            <p:extLst>
              <p:ext uri="{D42A27DB-BD31-4B8C-83A1-F6EECF244321}">
                <p14:modId xmlns:p14="http://schemas.microsoft.com/office/powerpoint/2010/main" val="2221610078"/>
              </p:ext>
            </p:extLst>
          </p:nvPr>
        </p:nvGraphicFramePr>
        <p:xfrm>
          <a:off x="1835696" y="4340024"/>
          <a:ext cx="3744416" cy="1417320"/>
        </p:xfrm>
        <a:graphic>
          <a:graphicData uri="http://schemas.openxmlformats.org/drawingml/2006/table">
            <a:tbl>
              <a:tblPr firstRow="1" bandRow="1">
                <a:tableStyleId>{5C22544A-7EE6-4342-B048-85BDC9FD1C3A}</a:tableStyleId>
              </a:tblPr>
              <a:tblGrid>
                <a:gridCol w="936104">
                  <a:extLst>
                    <a:ext uri="{9D8B030D-6E8A-4147-A177-3AD203B41FA5}">
                      <a16:colId xmlns:a16="http://schemas.microsoft.com/office/drawing/2014/main" val="3198711938"/>
                    </a:ext>
                  </a:extLst>
                </a:gridCol>
                <a:gridCol w="936104">
                  <a:extLst>
                    <a:ext uri="{9D8B030D-6E8A-4147-A177-3AD203B41FA5}">
                      <a16:colId xmlns:a16="http://schemas.microsoft.com/office/drawing/2014/main" val="1432300698"/>
                    </a:ext>
                  </a:extLst>
                </a:gridCol>
                <a:gridCol w="936104">
                  <a:extLst>
                    <a:ext uri="{9D8B030D-6E8A-4147-A177-3AD203B41FA5}">
                      <a16:colId xmlns:a16="http://schemas.microsoft.com/office/drawing/2014/main" val="1028883010"/>
                    </a:ext>
                  </a:extLst>
                </a:gridCol>
                <a:gridCol w="936104">
                  <a:extLst>
                    <a:ext uri="{9D8B030D-6E8A-4147-A177-3AD203B41FA5}">
                      <a16:colId xmlns:a16="http://schemas.microsoft.com/office/drawing/2014/main" val="695659495"/>
                    </a:ext>
                  </a:extLst>
                </a:gridCol>
              </a:tblGrid>
              <a:tr h="139040">
                <a:tc>
                  <a:txBody>
                    <a:bodyPr/>
                    <a:lstStyle/>
                    <a:p>
                      <a:pPr algn="ctr" rtl="1"/>
                      <a:r>
                        <a:rPr lang="ar-JO" sz="2500" dirty="0"/>
                        <a:t>سَ</a:t>
                      </a:r>
                      <a:endParaRPr lang="en-US" sz="2500" dirty="0"/>
                    </a:p>
                  </a:txBody>
                  <a:tcPr/>
                </a:tc>
                <a:tc>
                  <a:txBody>
                    <a:bodyPr/>
                    <a:lstStyle/>
                    <a:p>
                      <a:pPr algn="ctr" rtl="1"/>
                      <a:r>
                        <a:rPr lang="ar-JO" sz="2500" dirty="0"/>
                        <a:t>رَ</a:t>
                      </a:r>
                      <a:endParaRPr lang="en-US" sz="2500" dirty="0"/>
                    </a:p>
                  </a:txBody>
                  <a:tcPr/>
                </a:tc>
                <a:tc>
                  <a:txBody>
                    <a:bodyPr/>
                    <a:lstStyle/>
                    <a:p>
                      <a:pPr algn="ctr" rtl="1"/>
                      <a:r>
                        <a:rPr lang="ar-JO" sz="2500" dirty="0"/>
                        <a:t>رْ</a:t>
                      </a:r>
                      <a:endParaRPr lang="en-US" sz="2500" dirty="0"/>
                    </a:p>
                  </a:txBody>
                  <a:tcPr/>
                </a:tc>
                <a:tc>
                  <a:txBody>
                    <a:bodyPr/>
                    <a:lstStyle/>
                    <a:p>
                      <a:pPr algn="ctr" rtl="1"/>
                      <a:r>
                        <a:rPr lang="ar-JO" sz="2500" dirty="0"/>
                        <a:t>د</a:t>
                      </a:r>
                      <a:endParaRPr lang="en-US" sz="2500" dirty="0"/>
                    </a:p>
                  </a:txBody>
                  <a:tcPr/>
                </a:tc>
                <a:extLst>
                  <a:ext uri="{0D108BD9-81ED-4DB2-BD59-A6C34878D82A}">
                    <a16:rowId xmlns:a16="http://schemas.microsoft.com/office/drawing/2014/main" val="799708786"/>
                  </a:ext>
                </a:extLst>
              </a:tr>
              <a:tr h="370840">
                <a:tc>
                  <a:txBody>
                    <a:bodyPr/>
                    <a:lstStyle/>
                    <a:p>
                      <a:pPr algn="ctr" rtl="1"/>
                      <a:r>
                        <a:rPr lang="ar-JO" sz="2500" dirty="0"/>
                        <a:t>س</a:t>
                      </a:r>
                      <a:endParaRPr lang="en-US" sz="2500"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2500" dirty="0"/>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JO" sz="2500" dirty="0"/>
                        <a:t>ر</a:t>
                      </a:r>
                      <a:endParaRPr lang="en-US" sz="2500" dirty="0"/>
                    </a:p>
                  </a:txBody>
                  <a:tcPr/>
                </a:tc>
                <a:tc>
                  <a:txBody>
                    <a:bodyPr/>
                    <a:lstStyle/>
                    <a:p>
                      <a:pPr algn="ctr" rtl="1"/>
                      <a:r>
                        <a:rPr lang="ar-JO" sz="2500" dirty="0"/>
                        <a:t>د</a:t>
                      </a:r>
                      <a:endParaRPr lang="en-US" sz="2500" dirty="0"/>
                    </a:p>
                  </a:txBody>
                  <a:tcPr/>
                </a:tc>
                <a:extLst>
                  <a:ext uri="{0D108BD9-81ED-4DB2-BD59-A6C34878D82A}">
                    <a16:rowId xmlns:a16="http://schemas.microsoft.com/office/drawing/2014/main" val="137580414"/>
                  </a:ext>
                </a:extLst>
              </a:tr>
              <a:tr h="370840">
                <a:tc>
                  <a:txBody>
                    <a:bodyPr/>
                    <a:lstStyle/>
                    <a:p>
                      <a:pPr algn="ctr" rtl="1"/>
                      <a:r>
                        <a:rPr lang="ar-JO" sz="2500" dirty="0"/>
                        <a:t>ل</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ع</a:t>
                      </a:r>
                      <a:endParaRPr lang="en-US" sz="2500" dirty="0"/>
                    </a:p>
                  </a:txBody>
                  <a:tcPr/>
                </a:tc>
                <a:tc>
                  <a:txBody>
                    <a:bodyPr/>
                    <a:lstStyle/>
                    <a:p>
                      <a:pPr algn="ctr" rtl="1"/>
                      <a:r>
                        <a:rPr lang="ar-JO" sz="2500" dirty="0"/>
                        <a:t>ف</a:t>
                      </a:r>
                      <a:endParaRPr lang="en-US" sz="2500" dirty="0"/>
                    </a:p>
                  </a:txBody>
                  <a:tcPr/>
                </a:tc>
                <a:extLst>
                  <a:ext uri="{0D108BD9-81ED-4DB2-BD59-A6C34878D82A}">
                    <a16:rowId xmlns:a16="http://schemas.microsoft.com/office/drawing/2014/main" val="3838641277"/>
                  </a:ext>
                </a:extLst>
              </a:tr>
            </a:tbl>
          </a:graphicData>
        </a:graphic>
      </p:graphicFrame>
    </p:spTree>
    <p:extLst>
      <p:ext uri="{BB962C8B-B14F-4D97-AF65-F5344CB8AC3E}">
        <p14:creationId xmlns:p14="http://schemas.microsoft.com/office/powerpoint/2010/main" val="3111883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908720"/>
            <a:ext cx="7632848" cy="5328592"/>
          </a:xfrm>
        </p:spPr>
        <p:txBody>
          <a:bodyPr/>
          <a:lstStyle/>
          <a:p>
            <a:pPr algn="r" rtl="1"/>
            <a:r>
              <a:rPr lang="ar-JO" dirty="0"/>
              <a:t>كرّرَ:</a:t>
            </a:r>
          </a:p>
          <a:p>
            <a:pPr algn="r" rtl="1"/>
            <a:endParaRPr lang="ar-JO" dirty="0"/>
          </a:p>
          <a:p>
            <a:pPr algn="r" rtl="1"/>
            <a:endParaRPr lang="ar-JO" dirty="0"/>
          </a:p>
          <a:p>
            <a:pPr algn="r" rtl="1"/>
            <a:r>
              <a:rPr lang="ar-JO" dirty="0"/>
              <a:t>إذا كان الفعل مزيد بتكرار حرف من الحروف الاصلية للكلمة فإنّنا نكرِّرُ ما يقابلُهُ في الميزان، ثمّ ندغمُ الثاني بالثّالث.</a:t>
            </a:r>
          </a:p>
          <a:p>
            <a:pPr algn="r" rtl="1"/>
            <a:endParaRPr lang="ar-JO" dirty="0"/>
          </a:p>
          <a:p>
            <a:pPr marL="68580" indent="0" algn="r" rtl="1">
              <a:buNone/>
            </a:pPr>
            <a:r>
              <a:rPr lang="ar-JO" dirty="0"/>
              <a:t>             يتشدَّدُ :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71065509"/>
              </p:ext>
            </p:extLst>
          </p:nvPr>
        </p:nvGraphicFramePr>
        <p:xfrm>
          <a:off x="1838542" y="908720"/>
          <a:ext cx="3741573" cy="1162929"/>
        </p:xfrm>
        <a:graphic>
          <a:graphicData uri="http://schemas.openxmlformats.org/drawingml/2006/table">
            <a:tbl>
              <a:tblPr firstRow="1" bandRow="1">
                <a:tableStyleId>{5C22544A-7EE6-4342-B048-85BDC9FD1C3A}</a:tableStyleId>
              </a:tblPr>
              <a:tblGrid>
                <a:gridCol w="1247191">
                  <a:extLst>
                    <a:ext uri="{9D8B030D-6E8A-4147-A177-3AD203B41FA5}">
                      <a16:colId xmlns:a16="http://schemas.microsoft.com/office/drawing/2014/main" val="20000"/>
                    </a:ext>
                  </a:extLst>
                </a:gridCol>
                <a:gridCol w="1247191">
                  <a:extLst>
                    <a:ext uri="{9D8B030D-6E8A-4147-A177-3AD203B41FA5}">
                      <a16:colId xmlns:a16="http://schemas.microsoft.com/office/drawing/2014/main" val="20001"/>
                    </a:ext>
                  </a:extLst>
                </a:gridCol>
                <a:gridCol w="1247191">
                  <a:extLst>
                    <a:ext uri="{9D8B030D-6E8A-4147-A177-3AD203B41FA5}">
                      <a16:colId xmlns:a16="http://schemas.microsoft.com/office/drawing/2014/main" val="20002"/>
                    </a:ext>
                  </a:extLst>
                </a:gridCol>
              </a:tblGrid>
              <a:tr h="387643">
                <a:tc>
                  <a:txBody>
                    <a:bodyPr/>
                    <a:lstStyle/>
                    <a:p>
                      <a:pPr algn="r" rtl="1"/>
                      <a:r>
                        <a:rPr lang="ar-JO" dirty="0"/>
                        <a:t>رَ</a:t>
                      </a:r>
                      <a:endParaRPr lang="en-US" dirty="0"/>
                    </a:p>
                  </a:txBody>
                  <a:tcPr/>
                </a:tc>
                <a:tc>
                  <a:txBody>
                    <a:bodyPr/>
                    <a:lstStyle/>
                    <a:p>
                      <a:pPr algn="r" rtl="1"/>
                      <a:r>
                        <a:rPr lang="ar-JO" dirty="0"/>
                        <a:t>رّ</a:t>
                      </a:r>
                      <a:endParaRPr lang="en-US" dirty="0"/>
                    </a:p>
                  </a:txBody>
                  <a:tcPr/>
                </a:tc>
                <a:tc>
                  <a:txBody>
                    <a:bodyPr/>
                    <a:lstStyle/>
                    <a:p>
                      <a:pPr algn="r" rtl="1"/>
                      <a:r>
                        <a:rPr lang="ar-JO" dirty="0"/>
                        <a:t>ك</a:t>
                      </a:r>
                      <a:endParaRPr lang="en-US" dirty="0"/>
                    </a:p>
                  </a:txBody>
                  <a:tcPr/>
                </a:tc>
                <a:extLst>
                  <a:ext uri="{0D108BD9-81ED-4DB2-BD59-A6C34878D82A}">
                    <a16:rowId xmlns:a16="http://schemas.microsoft.com/office/drawing/2014/main" val="10000"/>
                  </a:ext>
                </a:extLst>
              </a:tr>
              <a:tr h="387643">
                <a:tc>
                  <a:txBody>
                    <a:bodyPr/>
                    <a:lstStyle/>
                    <a:p>
                      <a:pPr algn="r" rtl="1"/>
                      <a:r>
                        <a:rPr lang="ar-JO" dirty="0"/>
                        <a:t>ر</a:t>
                      </a:r>
                      <a:endParaRPr lang="en-US" dirty="0"/>
                    </a:p>
                  </a:txBody>
                  <a:tcPr/>
                </a:tc>
                <a:tc>
                  <a:txBody>
                    <a:bodyPr/>
                    <a:lstStyle/>
                    <a:p>
                      <a:pPr algn="r" rtl="1"/>
                      <a:r>
                        <a:rPr lang="ar-JO" dirty="0"/>
                        <a:t>ر</a:t>
                      </a:r>
                      <a:endParaRPr lang="en-US" dirty="0"/>
                    </a:p>
                  </a:txBody>
                  <a:tcPr/>
                </a:tc>
                <a:tc>
                  <a:txBody>
                    <a:bodyPr/>
                    <a:lstStyle/>
                    <a:p>
                      <a:pPr algn="r" rtl="1"/>
                      <a:r>
                        <a:rPr lang="ar-JO" dirty="0"/>
                        <a:t>ك</a:t>
                      </a:r>
                      <a:endParaRPr lang="en-US" dirty="0"/>
                    </a:p>
                  </a:txBody>
                  <a:tcPr/>
                </a:tc>
                <a:extLst>
                  <a:ext uri="{0D108BD9-81ED-4DB2-BD59-A6C34878D82A}">
                    <a16:rowId xmlns:a16="http://schemas.microsoft.com/office/drawing/2014/main" val="10001"/>
                  </a:ext>
                </a:extLst>
              </a:tr>
              <a:tr h="387643">
                <a:tc>
                  <a:txBody>
                    <a:bodyPr/>
                    <a:lstStyle/>
                    <a:p>
                      <a:pPr algn="r" rtl="1"/>
                      <a:r>
                        <a:rPr lang="ar-JO" dirty="0"/>
                        <a:t>لَ</a:t>
                      </a:r>
                      <a:endParaRPr lang="en-US" dirty="0"/>
                    </a:p>
                  </a:txBody>
                  <a:tcPr/>
                </a:tc>
                <a:tc>
                  <a:txBody>
                    <a:bodyPr/>
                    <a:lstStyle/>
                    <a:p>
                      <a:pPr algn="r" rtl="1"/>
                      <a:r>
                        <a:rPr lang="ar-JO" dirty="0"/>
                        <a:t>عّ</a:t>
                      </a:r>
                      <a:endParaRPr lang="en-US" dirty="0"/>
                    </a:p>
                  </a:txBody>
                  <a:tcPr/>
                </a:tc>
                <a:tc>
                  <a:txBody>
                    <a:bodyPr/>
                    <a:lstStyle/>
                    <a:p>
                      <a:pPr algn="r" rtl="1"/>
                      <a:r>
                        <a:rPr lang="ar-JO" dirty="0"/>
                        <a:t>ف</a:t>
                      </a:r>
                      <a:endParaRPr lang="en-US" dirty="0"/>
                    </a:p>
                  </a:txBody>
                  <a:tcP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48254104"/>
              </p:ext>
            </p:extLst>
          </p:nvPr>
        </p:nvGraphicFramePr>
        <p:xfrm>
          <a:off x="1835696" y="3501008"/>
          <a:ext cx="3744420" cy="1162928"/>
        </p:xfrm>
        <a:graphic>
          <a:graphicData uri="http://schemas.openxmlformats.org/drawingml/2006/table">
            <a:tbl>
              <a:tblPr firstRow="1" bandRow="1">
                <a:tableStyleId>{5C22544A-7EE6-4342-B048-85BDC9FD1C3A}</a:tableStyleId>
              </a:tblPr>
              <a:tblGrid>
                <a:gridCol w="748884">
                  <a:extLst>
                    <a:ext uri="{9D8B030D-6E8A-4147-A177-3AD203B41FA5}">
                      <a16:colId xmlns:a16="http://schemas.microsoft.com/office/drawing/2014/main" val="20000"/>
                    </a:ext>
                  </a:extLst>
                </a:gridCol>
                <a:gridCol w="748884">
                  <a:extLst>
                    <a:ext uri="{9D8B030D-6E8A-4147-A177-3AD203B41FA5}">
                      <a16:colId xmlns:a16="http://schemas.microsoft.com/office/drawing/2014/main" val="20001"/>
                    </a:ext>
                  </a:extLst>
                </a:gridCol>
                <a:gridCol w="748884">
                  <a:extLst>
                    <a:ext uri="{9D8B030D-6E8A-4147-A177-3AD203B41FA5}">
                      <a16:colId xmlns:a16="http://schemas.microsoft.com/office/drawing/2014/main" val="20002"/>
                    </a:ext>
                  </a:extLst>
                </a:gridCol>
                <a:gridCol w="748884">
                  <a:extLst>
                    <a:ext uri="{9D8B030D-6E8A-4147-A177-3AD203B41FA5}">
                      <a16:colId xmlns:a16="http://schemas.microsoft.com/office/drawing/2014/main" val="20003"/>
                    </a:ext>
                  </a:extLst>
                </a:gridCol>
                <a:gridCol w="748884">
                  <a:extLst>
                    <a:ext uri="{9D8B030D-6E8A-4147-A177-3AD203B41FA5}">
                      <a16:colId xmlns:a16="http://schemas.microsoft.com/office/drawing/2014/main" val="20004"/>
                    </a:ext>
                  </a:extLst>
                </a:gridCol>
              </a:tblGrid>
              <a:tr h="370840">
                <a:tc>
                  <a:txBody>
                    <a:bodyPr/>
                    <a:lstStyle/>
                    <a:p>
                      <a:pPr algn="r" rtl="1"/>
                      <a:r>
                        <a:rPr lang="ar-JO" dirty="0"/>
                        <a:t>د</a:t>
                      </a:r>
                      <a:endParaRPr lang="en-US" dirty="0"/>
                    </a:p>
                  </a:txBody>
                  <a:tcPr/>
                </a:tc>
                <a:tc>
                  <a:txBody>
                    <a:bodyPr/>
                    <a:lstStyle/>
                    <a:p>
                      <a:pPr algn="r" rtl="1"/>
                      <a:r>
                        <a:rPr lang="ar-JO" dirty="0"/>
                        <a:t>دّ</a:t>
                      </a:r>
                      <a:endParaRPr lang="en-US" dirty="0"/>
                    </a:p>
                  </a:txBody>
                  <a:tcPr/>
                </a:tc>
                <a:tc>
                  <a:txBody>
                    <a:bodyPr/>
                    <a:lstStyle/>
                    <a:p>
                      <a:pPr algn="r" rtl="1"/>
                      <a:r>
                        <a:rPr lang="ar-JO" dirty="0"/>
                        <a:t>ش</a:t>
                      </a:r>
                      <a:endParaRPr lang="en-US" dirty="0"/>
                    </a:p>
                  </a:txBody>
                  <a:tcPr/>
                </a:tc>
                <a:tc>
                  <a:txBody>
                    <a:bodyPr/>
                    <a:lstStyle/>
                    <a:p>
                      <a:pPr algn="r" rtl="1"/>
                      <a:r>
                        <a:rPr lang="ar-JO" dirty="0"/>
                        <a:t>ت</a:t>
                      </a:r>
                      <a:endParaRPr lang="en-US" dirty="0"/>
                    </a:p>
                  </a:txBody>
                  <a:tcPr/>
                </a:tc>
                <a:tc>
                  <a:txBody>
                    <a:bodyPr/>
                    <a:lstStyle/>
                    <a:p>
                      <a:pPr algn="r" rtl="1"/>
                      <a:r>
                        <a:rPr lang="ar-JO" dirty="0"/>
                        <a:t>ي</a:t>
                      </a:r>
                      <a:endParaRPr lang="en-US" dirty="0"/>
                    </a:p>
                  </a:txBody>
                  <a:tcPr/>
                </a:tc>
                <a:extLst>
                  <a:ext uri="{0D108BD9-81ED-4DB2-BD59-A6C34878D82A}">
                    <a16:rowId xmlns:a16="http://schemas.microsoft.com/office/drawing/2014/main" val="10000"/>
                  </a:ext>
                </a:extLst>
              </a:tr>
              <a:tr h="421248">
                <a:tc>
                  <a:txBody>
                    <a:bodyPr/>
                    <a:lstStyle/>
                    <a:p>
                      <a:pPr algn="r" rtl="1"/>
                      <a:r>
                        <a:rPr lang="ar-JO" dirty="0"/>
                        <a:t>د</a:t>
                      </a:r>
                      <a:endParaRPr lang="en-US" dirty="0"/>
                    </a:p>
                  </a:txBody>
                  <a:tcPr/>
                </a:tc>
                <a:tc>
                  <a:txBody>
                    <a:bodyPr/>
                    <a:lstStyle/>
                    <a:p>
                      <a:pPr algn="r" rtl="1"/>
                      <a:r>
                        <a:rPr lang="ar-JO" dirty="0"/>
                        <a:t>دّ</a:t>
                      </a:r>
                      <a:endParaRPr lang="en-US" dirty="0"/>
                    </a:p>
                  </a:txBody>
                  <a:tcPr/>
                </a:tc>
                <a:tc>
                  <a:txBody>
                    <a:bodyPr/>
                    <a:lstStyle/>
                    <a:p>
                      <a:pPr algn="r" rtl="1"/>
                      <a:r>
                        <a:rPr lang="ar-JO" dirty="0"/>
                        <a:t>ش</a:t>
                      </a:r>
                      <a:endParaRPr lang="en-US" dirty="0"/>
                    </a:p>
                  </a:txBody>
                  <a:tcPr/>
                </a:tc>
                <a:tc>
                  <a:txBody>
                    <a:bodyPr/>
                    <a:lstStyle/>
                    <a:p>
                      <a:pPr algn="r" rtl="1"/>
                      <a:endParaRPr lang="en-US" dirty="0"/>
                    </a:p>
                  </a:txBody>
                  <a:tcPr/>
                </a:tc>
                <a:tc>
                  <a:txBody>
                    <a:bodyPr/>
                    <a:lstStyle/>
                    <a:p>
                      <a:pPr algn="r" rtl="1"/>
                      <a:endParaRPr lang="en-US" dirty="0"/>
                    </a:p>
                  </a:txBody>
                  <a:tcPr/>
                </a:tc>
                <a:extLst>
                  <a:ext uri="{0D108BD9-81ED-4DB2-BD59-A6C34878D82A}">
                    <a16:rowId xmlns:a16="http://schemas.microsoft.com/office/drawing/2014/main" val="10001"/>
                  </a:ext>
                </a:extLst>
              </a:tr>
              <a:tr h="370840">
                <a:tc>
                  <a:txBody>
                    <a:bodyPr/>
                    <a:lstStyle/>
                    <a:p>
                      <a:pPr algn="r" rtl="1"/>
                      <a:r>
                        <a:rPr lang="ar-JO" dirty="0"/>
                        <a:t>ل</a:t>
                      </a:r>
                      <a:endParaRPr lang="en-US" dirty="0"/>
                    </a:p>
                  </a:txBody>
                  <a:tcPr/>
                </a:tc>
                <a:tc>
                  <a:txBody>
                    <a:bodyPr/>
                    <a:lstStyle/>
                    <a:p>
                      <a:pPr algn="r" rtl="1"/>
                      <a:r>
                        <a:rPr lang="ar-JO" dirty="0"/>
                        <a:t>عّ</a:t>
                      </a:r>
                      <a:endParaRPr lang="en-US" dirty="0"/>
                    </a:p>
                  </a:txBody>
                  <a:tcPr/>
                </a:tc>
                <a:tc>
                  <a:txBody>
                    <a:bodyPr/>
                    <a:lstStyle/>
                    <a:p>
                      <a:pPr algn="r" rtl="1"/>
                      <a:r>
                        <a:rPr lang="ar-JO" dirty="0"/>
                        <a:t>ف</a:t>
                      </a:r>
                      <a:endParaRPr lang="en-US" dirty="0"/>
                    </a:p>
                  </a:txBody>
                  <a:tcPr/>
                </a:tc>
                <a:tc>
                  <a:txBody>
                    <a:bodyPr/>
                    <a:lstStyle/>
                    <a:p>
                      <a:pPr algn="r" rtl="1"/>
                      <a:r>
                        <a:rPr lang="ar-JO" dirty="0"/>
                        <a:t>ت</a:t>
                      </a:r>
                      <a:endParaRPr lang="en-US" dirty="0"/>
                    </a:p>
                  </a:txBody>
                  <a:tcPr/>
                </a:tc>
                <a:tc>
                  <a:txBody>
                    <a:bodyPr/>
                    <a:lstStyle/>
                    <a:p>
                      <a:pPr algn="r" rtl="1"/>
                      <a:r>
                        <a:rPr lang="ar-JO" dirty="0"/>
                        <a:t>ي</a:t>
                      </a:r>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51832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6712"/>
            <a:ext cx="6777317" cy="4995917"/>
          </a:xfrm>
        </p:spPr>
        <p:txBody>
          <a:bodyPr/>
          <a:lstStyle/>
          <a:p>
            <a:pPr algn="r" rtl="1"/>
            <a:r>
              <a:rPr lang="ar-SA" dirty="0"/>
              <a:t>إذا أردنا إيجاد وزن كلمة فيها ياء مسبوقة بكسرة فقد تكون هذه الياء حرفًا أصليًا منقلبًا عن الواو، ونكشفُ ذلك من الجذر، فإذا كان الجذر يبدأ بالواو تكون الياء أصلها واو، فنعوض مكانها بالفاء.</a:t>
            </a:r>
          </a:p>
          <a:p>
            <a:pPr algn="r" rtl="1"/>
            <a:endParaRPr lang="ar-SA" dirty="0"/>
          </a:p>
          <a:p>
            <a:pPr algn="r" rtl="1"/>
            <a:endParaRPr lang="ar-SA" dirty="0"/>
          </a:p>
          <a:p>
            <a:pPr algn="r" rtl="1"/>
            <a:r>
              <a:rPr lang="ar-SA" dirty="0"/>
              <a:t>إيجاد: </a:t>
            </a:r>
          </a:p>
          <a:p>
            <a:pPr algn="r" rtl="1"/>
            <a:endParaRPr lang="ar-SA" dirty="0"/>
          </a:p>
          <a:p>
            <a:pPr algn="r" rtl="1"/>
            <a:endParaRPr lang="ar-SA" dirty="0"/>
          </a:p>
          <a:p>
            <a:pPr algn="r" rtl="1"/>
            <a:r>
              <a:rPr lang="ar-SA" dirty="0"/>
              <a:t>إيقاف: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60967180"/>
              </p:ext>
            </p:extLst>
          </p:nvPr>
        </p:nvGraphicFramePr>
        <p:xfrm>
          <a:off x="3563888" y="2852936"/>
          <a:ext cx="2736305" cy="1112520"/>
        </p:xfrm>
        <a:graphic>
          <a:graphicData uri="http://schemas.openxmlformats.org/drawingml/2006/table">
            <a:tbl>
              <a:tblPr firstRow="1" bandRow="1">
                <a:tableStyleId>{5C22544A-7EE6-4342-B048-85BDC9FD1C3A}</a:tableStyleId>
              </a:tblPr>
              <a:tblGrid>
                <a:gridCol w="547261">
                  <a:extLst>
                    <a:ext uri="{9D8B030D-6E8A-4147-A177-3AD203B41FA5}">
                      <a16:colId xmlns:a16="http://schemas.microsoft.com/office/drawing/2014/main" val="20000"/>
                    </a:ext>
                  </a:extLst>
                </a:gridCol>
                <a:gridCol w="547261">
                  <a:extLst>
                    <a:ext uri="{9D8B030D-6E8A-4147-A177-3AD203B41FA5}">
                      <a16:colId xmlns:a16="http://schemas.microsoft.com/office/drawing/2014/main" val="20001"/>
                    </a:ext>
                  </a:extLst>
                </a:gridCol>
                <a:gridCol w="547261">
                  <a:extLst>
                    <a:ext uri="{9D8B030D-6E8A-4147-A177-3AD203B41FA5}">
                      <a16:colId xmlns:a16="http://schemas.microsoft.com/office/drawing/2014/main" val="20002"/>
                    </a:ext>
                  </a:extLst>
                </a:gridCol>
                <a:gridCol w="547261">
                  <a:extLst>
                    <a:ext uri="{9D8B030D-6E8A-4147-A177-3AD203B41FA5}">
                      <a16:colId xmlns:a16="http://schemas.microsoft.com/office/drawing/2014/main" val="20003"/>
                    </a:ext>
                  </a:extLst>
                </a:gridCol>
                <a:gridCol w="547261">
                  <a:extLst>
                    <a:ext uri="{9D8B030D-6E8A-4147-A177-3AD203B41FA5}">
                      <a16:colId xmlns:a16="http://schemas.microsoft.com/office/drawing/2014/main" val="20004"/>
                    </a:ext>
                  </a:extLst>
                </a:gridCol>
              </a:tblGrid>
              <a:tr h="370840">
                <a:tc>
                  <a:txBody>
                    <a:bodyPr/>
                    <a:lstStyle/>
                    <a:p>
                      <a:pPr algn="ctr" rtl="1"/>
                      <a:r>
                        <a:rPr lang="ar-SA" dirty="0"/>
                        <a:t>د</a:t>
                      </a:r>
                      <a:endParaRPr lang="en-US" dirty="0"/>
                    </a:p>
                  </a:txBody>
                  <a:tcPr>
                    <a:solidFill>
                      <a:schemeClr val="accent1"/>
                    </a:solidFill>
                  </a:tcPr>
                </a:tc>
                <a:tc>
                  <a:txBody>
                    <a:bodyPr/>
                    <a:lstStyle/>
                    <a:p>
                      <a:pPr algn="ctr" rtl="1"/>
                      <a:r>
                        <a:rPr lang="ar-SA" dirty="0"/>
                        <a:t>ا</a:t>
                      </a:r>
                      <a:endParaRPr lang="en-US" dirty="0"/>
                    </a:p>
                  </a:txBody>
                  <a:tcPr>
                    <a:solidFill>
                      <a:schemeClr val="accent1"/>
                    </a:solidFill>
                  </a:tcPr>
                </a:tc>
                <a:tc>
                  <a:txBody>
                    <a:bodyPr/>
                    <a:lstStyle/>
                    <a:p>
                      <a:pPr algn="ctr" rtl="1"/>
                      <a:r>
                        <a:rPr lang="ar-SA" dirty="0"/>
                        <a:t>ج</a:t>
                      </a:r>
                      <a:endParaRPr lang="en-US" dirty="0"/>
                    </a:p>
                  </a:txBody>
                  <a:tcPr>
                    <a:solidFill>
                      <a:schemeClr val="accent1"/>
                    </a:solidFill>
                  </a:tcPr>
                </a:tc>
                <a:tc>
                  <a:txBody>
                    <a:bodyPr/>
                    <a:lstStyle/>
                    <a:p>
                      <a:pPr algn="ctr" rtl="1"/>
                      <a:r>
                        <a:rPr lang="ar-SA" dirty="0"/>
                        <a:t>ي</a:t>
                      </a:r>
                      <a:endParaRPr lang="en-US" dirty="0"/>
                    </a:p>
                  </a:txBody>
                  <a:tcPr>
                    <a:solidFill>
                      <a:schemeClr val="accent1"/>
                    </a:solidFill>
                  </a:tcPr>
                </a:tc>
                <a:tc>
                  <a:txBody>
                    <a:bodyPr/>
                    <a:lstStyle/>
                    <a:p>
                      <a:pPr algn="ctr" rtl="1"/>
                      <a:r>
                        <a:rPr lang="ar-SA" dirty="0"/>
                        <a:t>إ</a:t>
                      </a:r>
                      <a:endParaRPr lang="en-US" dirty="0"/>
                    </a:p>
                  </a:txBody>
                  <a:tcPr>
                    <a:solidFill>
                      <a:schemeClr val="accent1"/>
                    </a:solidFill>
                  </a:tcPr>
                </a:tc>
                <a:extLst>
                  <a:ext uri="{0D108BD9-81ED-4DB2-BD59-A6C34878D82A}">
                    <a16:rowId xmlns:a16="http://schemas.microsoft.com/office/drawing/2014/main" val="10000"/>
                  </a:ext>
                </a:extLst>
              </a:tr>
              <a:tr h="370840">
                <a:tc>
                  <a:txBody>
                    <a:bodyPr/>
                    <a:lstStyle/>
                    <a:p>
                      <a:pPr algn="ctr" rtl="1"/>
                      <a:r>
                        <a:rPr lang="ar-SA" dirty="0"/>
                        <a:t>د</a:t>
                      </a:r>
                      <a:endParaRPr lang="en-US" dirty="0"/>
                    </a:p>
                  </a:txBody>
                  <a:tcPr>
                    <a:solidFill>
                      <a:schemeClr val="accent1"/>
                    </a:solidFill>
                  </a:tcPr>
                </a:tc>
                <a:tc>
                  <a:txBody>
                    <a:bodyPr/>
                    <a:lstStyle/>
                    <a:p>
                      <a:pPr algn="ctr" rtl="1"/>
                      <a:endParaRPr lang="en-US"/>
                    </a:p>
                  </a:txBody>
                  <a:tcPr>
                    <a:solidFill>
                      <a:schemeClr val="accent1"/>
                    </a:solidFill>
                  </a:tcPr>
                </a:tc>
                <a:tc>
                  <a:txBody>
                    <a:bodyPr/>
                    <a:lstStyle/>
                    <a:p>
                      <a:pPr algn="ctr" rtl="1"/>
                      <a:r>
                        <a:rPr lang="ar-SA" dirty="0"/>
                        <a:t>ج</a:t>
                      </a:r>
                      <a:endParaRPr lang="en-US" dirty="0"/>
                    </a:p>
                  </a:txBody>
                  <a:tcPr>
                    <a:solidFill>
                      <a:schemeClr val="accent1"/>
                    </a:solidFill>
                  </a:tcPr>
                </a:tc>
                <a:tc>
                  <a:txBody>
                    <a:bodyPr/>
                    <a:lstStyle/>
                    <a:p>
                      <a:pPr algn="ctr" rtl="1"/>
                      <a:r>
                        <a:rPr lang="ar-SA" dirty="0"/>
                        <a:t>و</a:t>
                      </a:r>
                      <a:endParaRPr lang="en-US" dirty="0"/>
                    </a:p>
                  </a:txBody>
                  <a:tcPr>
                    <a:solidFill>
                      <a:schemeClr val="accent1"/>
                    </a:solidFill>
                  </a:tcPr>
                </a:tc>
                <a:tc>
                  <a:txBody>
                    <a:bodyPr/>
                    <a:lstStyle/>
                    <a:p>
                      <a:pPr algn="ctr" rtl="1"/>
                      <a:endParaRPr lang="en-US" dirty="0"/>
                    </a:p>
                  </a:txBody>
                  <a:tcPr>
                    <a:solidFill>
                      <a:schemeClr val="accent1"/>
                    </a:solidFill>
                  </a:tcPr>
                </a:tc>
                <a:extLst>
                  <a:ext uri="{0D108BD9-81ED-4DB2-BD59-A6C34878D82A}">
                    <a16:rowId xmlns:a16="http://schemas.microsoft.com/office/drawing/2014/main" val="10001"/>
                  </a:ext>
                </a:extLst>
              </a:tr>
              <a:tr h="370840">
                <a:tc>
                  <a:txBody>
                    <a:bodyPr/>
                    <a:lstStyle/>
                    <a:p>
                      <a:pPr algn="ctr" rtl="1"/>
                      <a:r>
                        <a:rPr lang="ar-SA" dirty="0"/>
                        <a:t>ل</a:t>
                      </a:r>
                      <a:endParaRPr lang="en-US" dirty="0"/>
                    </a:p>
                  </a:txBody>
                  <a:tcPr>
                    <a:solidFill>
                      <a:schemeClr val="accent1"/>
                    </a:solidFill>
                  </a:tcPr>
                </a:tc>
                <a:tc>
                  <a:txBody>
                    <a:bodyPr/>
                    <a:lstStyle/>
                    <a:p>
                      <a:pPr algn="ctr" rtl="1"/>
                      <a:r>
                        <a:rPr lang="ar-SA" dirty="0"/>
                        <a:t>ا</a:t>
                      </a:r>
                      <a:endParaRPr lang="en-US" dirty="0"/>
                    </a:p>
                  </a:txBody>
                  <a:tcPr>
                    <a:solidFill>
                      <a:schemeClr val="accent1"/>
                    </a:solidFill>
                  </a:tcPr>
                </a:tc>
                <a:tc>
                  <a:txBody>
                    <a:bodyPr/>
                    <a:lstStyle/>
                    <a:p>
                      <a:pPr algn="ctr" rtl="1"/>
                      <a:r>
                        <a:rPr lang="ar-SA" dirty="0"/>
                        <a:t>ع</a:t>
                      </a:r>
                      <a:endParaRPr lang="en-US" dirty="0"/>
                    </a:p>
                  </a:txBody>
                  <a:tcPr>
                    <a:solidFill>
                      <a:schemeClr val="accent1"/>
                    </a:solidFill>
                  </a:tcPr>
                </a:tc>
                <a:tc>
                  <a:txBody>
                    <a:bodyPr/>
                    <a:lstStyle/>
                    <a:p>
                      <a:pPr algn="ctr" rtl="1"/>
                      <a:r>
                        <a:rPr lang="ar-SA" dirty="0"/>
                        <a:t>ف</a:t>
                      </a:r>
                      <a:endParaRPr lang="en-US" dirty="0"/>
                    </a:p>
                  </a:txBody>
                  <a:tcPr>
                    <a:solidFill>
                      <a:schemeClr val="accent1"/>
                    </a:solidFill>
                  </a:tcPr>
                </a:tc>
                <a:tc>
                  <a:txBody>
                    <a:bodyPr/>
                    <a:lstStyle/>
                    <a:p>
                      <a:pPr algn="ctr" rtl="1"/>
                      <a:r>
                        <a:rPr lang="ar-SA" dirty="0"/>
                        <a:t>إ</a:t>
                      </a:r>
                      <a:endParaRPr lang="en-US" dirty="0"/>
                    </a:p>
                  </a:txBody>
                  <a:tcPr>
                    <a:solidFill>
                      <a:schemeClr val="accent1"/>
                    </a:solid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76595041"/>
              </p:ext>
            </p:extLst>
          </p:nvPr>
        </p:nvGraphicFramePr>
        <p:xfrm>
          <a:off x="3563889" y="4581128"/>
          <a:ext cx="2808310" cy="1107440"/>
        </p:xfrm>
        <a:graphic>
          <a:graphicData uri="http://schemas.openxmlformats.org/drawingml/2006/table">
            <a:tbl>
              <a:tblPr firstRow="1" bandRow="1">
                <a:tableStyleId>{5C22544A-7EE6-4342-B048-85BDC9FD1C3A}</a:tableStyleId>
              </a:tblPr>
              <a:tblGrid>
                <a:gridCol w="561662">
                  <a:extLst>
                    <a:ext uri="{9D8B030D-6E8A-4147-A177-3AD203B41FA5}">
                      <a16:colId xmlns:a16="http://schemas.microsoft.com/office/drawing/2014/main" val="20000"/>
                    </a:ext>
                  </a:extLst>
                </a:gridCol>
                <a:gridCol w="561662">
                  <a:extLst>
                    <a:ext uri="{9D8B030D-6E8A-4147-A177-3AD203B41FA5}">
                      <a16:colId xmlns:a16="http://schemas.microsoft.com/office/drawing/2014/main" val="20001"/>
                    </a:ext>
                  </a:extLst>
                </a:gridCol>
                <a:gridCol w="561662">
                  <a:extLst>
                    <a:ext uri="{9D8B030D-6E8A-4147-A177-3AD203B41FA5}">
                      <a16:colId xmlns:a16="http://schemas.microsoft.com/office/drawing/2014/main" val="20002"/>
                    </a:ext>
                  </a:extLst>
                </a:gridCol>
                <a:gridCol w="561662">
                  <a:extLst>
                    <a:ext uri="{9D8B030D-6E8A-4147-A177-3AD203B41FA5}">
                      <a16:colId xmlns:a16="http://schemas.microsoft.com/office/drawing/2014/main" val="20003"/>
                    </a:ext>
                  </a:extLst>
                </a:gridCol>
                <a:gridCol w="561662">
                  <a:extLst>
                    <a:ext uri="{9D8B030D-6E8A-4147-A177-3AD203B41FA5}">
                      <a16:colId xmlns:a16="http://schemas.microsoft.com/office/drawing/2014/main" val="20004"/>
                    </a:ext>
                  </a:extLst>
                </a:gridCol>
              </a:tblGrid>
              <a:tr h="370840">
                <a:tc>
                  <a:txBody>
                    <a:bodyPr/>
                    <a:lstStyle/>
                    <a:p>
                      <a:pPr algn="ctr" rtl="1"/>
                      <a:r>
                        <a:rPr lang="ar-SA" dirty="0"/>
                        <a:t>ف</a:t>
                      </a:r>
                      <a:endParaRPr lang="en-US" dirty="0"/>
                    </a:p>
                  </a:txBody>
                  <a:tcPr/>
                </a:tc>
                <a:tc>
                  <a:txBody>
                    <a:bodyPr/>
                    <a:lstStyle/>
                    <a:p>
                      <a:pPr algn="ctr" rtl="1"/>
                      <a:r>
                        <a:rPr lang="ar-SA" dirty="0"/>
                        <a:t>ا</a:t>
                      </a:r>
                      <a:endParaRPr lang="en-US" dirty="0"/>
                    </a:p>
                  </a:txBody>
                  <a:tcPr/>
                </a:tc>
                <a:tc>
                  <a:txBody>
                    <a:bodyPr/>
                    <a:lstStyle/>
                    <a:p>
                      <a:pPr algn="ctr" rtl="1"/>
                      <a:r>
                        <a:rPr lang="ar-SA" dirty="0"/>
                        <a:t>ق</a:t>
                      </a:r>
                      <a:endParaRPr lang="en-US" dirty="0"/>
                    </a:p>
                  </a:txBody>
                  <a:tcPr/>
                </a:tc>
                <a:tc>
                  <a:txBody>
                    <a:bodyPr/>
                    <a:lstStyle/>
                    <a:p>
                      <a:pPr algn="ctr" rtl="1"/>
                      <a:r>
                        <a:rPr lang="ar-SA" dirty="0"/>
                        <a:t>ي</a:t>
                      </a:r>
                      <a:endParaRPr lang="en-US" dirty="0"/>
                    </a:p>
                  </a:txBody>
                  <a:tcPr/>
                </a:tc>
                <a:tc>
                  <a:txBody>
                    <a:bodyPr/>
                    <a:lstStyle/>
                    <a:p>
                      <a:pPr algn="ctr" rtl="1"/>
                      <a:r>
                        <a:rPr lang="ar-SA" dirty="0"/>
                        <a:t>إ</a:t>
                      </a:r>
                      <a:endParaRPr lang="en-US" dirty="0"/>
                    </a:p>
                  </a:txBody>
                  <a:tcPr/>
                </a:tc>
                <a:extLst>
                  <a:ext uri="{0D108BD9-81ED-4DB2-BD59-A6C34878D82A}">
                    <a16:rowId xmlns:a16="http://schemas.microsoft.com/office/drawing/2014/main" val="10000"/>
                  </a:ext>
                </a:extLst>
              </a:tr>
              <a:tr h="133216">
                <a:tc>
                  <a:txBody>
                    <a:bodyPr/>
                    <a:lstStyle/>
                    <a:p>
                      <a:pPr algn="ctr" rtl="1"/>
                      <a:r>
                        <a:rPr lang="ar-SA" dirty="0"/>
                        <a:t>ف</a:t>
                      </a:r>
                      <a:endParaRPr lang="en-US" dirty="0"/>
                    </a:p>
                  </a:txBody>
                  <a:tcPr>
                    <a:solidFill>
                      <a:schemeClr val="accent1"/>
                    </a:solidFill>
                  </a:tcPr>
                </a:tc>
                <a:tc>
                  <a:txBody>
                    <a:bodyPr/>
                    <a:lstStyle/>
                    <a:p>
                      <a:pPr algn="ctr" rtl="1"/>
                      <a:endParaRPr lang="en-US" dirty="0"/>
                    </a:p>
                  </a:txBody>
                  <a:tcPr>
                    <a:solidFill>
                      <a:schemeClr val="accent1"/>
                    </a:solidFill>
                  </a:tcPr>
                </a:tc>
                <a:tc>
                  <a:txBody>
                    <a:bodyPr/>
                    <a:lstStyle/>
                    <a:p>
                      <a:pPr algn="ctr" rtl="1"/>
                      <a:r>
                        <a:rPr lang="ar-SA" dirty="0"/>
                        <a:t>ق</a:t>
                      </a:r>
                      <a:endParaRPr lang="en-US" dirty="0"/>
                    </a:p>
                  </a:txBody>
                  <a:tcPr>
                    <a:solidFill>
                      <a:schemeClr val="accent1"/>
                    </a:solidFill>
                  </a:tcPr>
                </a:tc>
                <a:tc>
                  <a:txBody>
                    <a:bodyPr/>
                    <a:lstStyle/>
                    <a:p>
                      <a:pPr algn="ctr" rtl="1"/>
                      <a:r>
                        <a:rPr lang="ar-SA" dirty="0"/>
                        <a:t>و</a:t>
                      </a:r>
                      <a:endParaRPr lang="en-US" dirty="0"/>
                    </a:p>
                  </a:txBody>
                  <a:tcPr>
                    <a:solidFill>
                      <a:schemeClr val="accent1"/>
                    </a:solidFill>
                  </a:tcPr>
                </a:tc>
                <a:tc>
                  <a:txBody>
                    <a:bodyPr/>
                    <a:lstStyle/>
                    <a:p>
                      <a:pPr algn="ctr" rtl="1"/>
                      <a:endParaRPr lang="en-US" dirty="0"/>
                    </a:p>
                  </a:txBody>
                  <a:tcPr>
                    <a:solidFill>
                      <a:schemeClr val="accent1"/>
                    </a:solidFill>
                  </a:tcPr>
                </a:tc>
                <a:extLst>
                  <a:ext uri="{0D108BD9-81ED-4DB2-BD59-A6C34878D82A}">
                    <a16:rowId xmlns:a16="http://schemas.microsoft.com/office/drawing/2014/main" val="10001"/>
                  </a:ext>
                </a:extLst>
              </a:tr>
              <a:tr h="370840">
                <a:tc>
                  <a:txBody>
                    <a:bodyPr/>
                    <a:lstStyle/>
                    <a:p>
                      <a:pPr algn="ctr" rtl="1"/>
                      <a:r>
                        <a:rPr lang="ar-SA" dirty="0"/>
                        <a:t>ل</a:t>
                      </a:r>
                      <a:endParaRPr lang="en-US" dirty="0"/>
                    </a:p>
                  </a:txBody>
                  <a:tcPr>
                    <a:solidFill>
                      <a:schemeClr val="accent1"/>
                    </a:solidFill>
                  </a:tcPr>
                </a:tc>
                <a:tc>
                  <a:txBody>
                    <a:bodyPr/>
                    <a:lstStyle/>
                    <a:p>
                      <a:pPr algn="ctr" rtl="1"/>
                      <a:r>
                        <a:rPr lang="ar-SA" dirty="0"/>
                        <a:t>ا</a:t>
                      </a:r>
                      <a:endParaRPr lang="en-US" dirty="0"/>
                    </a:p>
                  </a:txBody>
                  <a:tcPr>
                    <a:solidFill>
                      <a:schemeClr val="accent1"/>
                    </a:solidFill>
                  </a:tcPr>
                </a:tc>
                <a:tc>
                  <a:txBody>
                    <a:bodyPr/>
                    <a:lstStyle/>
                    <a:p>
                      <a:pPr algn="ctr" rtl="1"/>
                      <a:r>
                        <a:rPr lang="ar-SA" dirty="0"/>
                        <a:t>ع</a:t>
                      </a:r>
                      <a:endParaRPr lang="en-US" dirty="0"/>
                    </a:p>
                  </a:txBody>
                  <a:tcPr>
                    <a:solidFill>
                      <a:schemeClr val="accent1"/>
                    </a:solidFill>
                  </a:tcPr>
                </a:tc>
                <a:tc>
                  <a:txBody>
                    <a:bodyPr/>
                    <a:lstStyle/>
                    <a:p>
                      <a:pPr algn="ctr" rtl="1"/>
                      <a:r>
                        <a:rPr lang="ar-SA" dirty="0"/>
                        <a:t>ف</a:t>
                      </a:r>
                      <a:endParaRPr lang="en-US" dirty="0"/>
                    </a:p>
                  </a:txBody>
                  <a:tcPr>
                    <a:solidFill>
                      <a:schemeClr val="accent1"/>
                    </a:solidFill>
                  </a:tcPr>
                </a:tc>
                <a:tc>
                  <a:txBody>
                    <a:bodyPr/>
                    <a:lstStyle/>
                    <a:p>
                      <a:pPr algn="ctr" rtl="1"/>
                      <a:r>
                        <a:rPr lang="ar-SA" dirty="0"/>
                        <a:t>إ</a:t>
                      </a:r>
                      <a:endParaRPr lang="en-US" dirty="0"/>
                    </a:p>
                  </a:txBody>
                  <a:tcPr>
                    <a:solidFill>
                      <a:schemeClr val="accent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36167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908720"/>
            <a:ext cx="6777317" cy="4923909"/>
          </a:xfrm>
        </p:spPr>
        <p:txBody>
          <a:bodyPr/>
          <a:lstStyle/>
          <a:p>
            <a:pPr algn="r" rtl="1"/>
            <a:r>
              <a:rPr lang="ar-SA" dirty="0"/>
              <a:t>مِيزان:</a:t>
            </a:r>
          </a:p>
          <a:p>
            <a:pPr algn="r" rtl="1"/>
            <a:endParaRPr lang="ar-SA" dirty="0"/>
          </a:p>
          <a:p>
            <a:pPr algn="r" rtl="1"/>
            <a:endParaRPr lang="ar-SA" dirty="0"/>
          </a:p>
          <a:p>
            <a:pPr algn="r" rtl="1"/>
            <a:endParaRPr lang="ar-SA" dirty="0"/>
          </a:p>
          <a:p>
            <a:pPr algn="r" rtl="1"/>
            <a:r>
              <a:rPr lang="ar-SA" dirty="0"/>
              <a:t>إيخاذ: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84687879"/>
              </p:ext>
            </p:extLst>
          </p:nvPr>
        </p:nvGraphicFramePr>
        <p:xfrm>
          <a:off x="3131840" y="908720"/>
          <a:ext cx="2736305" cy="1112520"/>
        </p:xfrm>
        <a:graphic>
          <a:graphicData uri="http://schemas.openxmlformats.org/drawingml/2006/table">
            <a:tbl>
              <a:tblPr firstRow="1" bandRow="1">
                <a:tableStyleId>{5C22544A-7EE6-4342-B048-85BDC9FD1C3A}</a:tableStyleId>
              </a:tblPr>
              <a:tblGrid>
                <a:gridCol w="547261">
                  <a:extLst>
                    <a:ext uri="{9D8B030D-6E8A-4147-A177-3AD203B41FA5}">
                      <a16:colId xmlns:a16="http://schemas.microsoft.com/office/drawing/2014/main" val="20000"/>
                    </a:ext>
                  </a:extLst>
                </a:gridCol>
                <a:gridCol w="547261">
                  <a:extLst>
                    <a:ext uri="{9D8B030D-6E8A-4147-A177-3AD203B41FA5}">
                      <a16:colId xmlns:a16="http://schemas.microsoft.com/office/drawing/2014/main" val="20001"/>
                    </a:ext>
                  </a:extLst>
                </a:gridCol>
                <a:gridCol w="547261">
                  <a:extLst>
                    <a:ext uri="{9D8B030D-6E8A-4147-A177-3AD203B41FA5}">
                      <a16:colId xmlns:a16="http://schemas.microsoft.com/office/drawing/2014/main" val="20002"/>
                    </a:ext>
                  </a:extLst>
                </a:gridCol>
                <a:gridCol w="547261">
                  <a:extLst>
                    <a:ext uri="{9D8B030D-6E8A-4147-A177-3AD203B41FA5}">
                      <a16:colId xmlns:a16="http://schemas.microsoft.com/office/drawing/2014/main" val="20003"/>
                    </a:ext>
                  </a:extLst>
                </a:gridCol>
                <a:gridCol w="547261">
                  <a:extLst>
                    <a:ext uri="{9D8B030D-6E8A-4147-A177-3AD203B41FA5}">
                      <a16:colId xmlns:a16="http://schemas.microsoft.com/office/drawing/2014/main" val="20004"/>
                    </a:ext>
                  </a:extLst>
                </a:gridCol>
              </a:tblGrid>
              <a:tr h="370840">
                <a:tc>
                  <a:txBody>
                    <a:bodyPr/>
                    <a:lstStyle/>
                    <a:p>
                      <a:pPr algn="ctr" rtl="1"/>
                      <a:r>
                        <a:rPr lang="ar-SA" dirty="0">
                          <a:solidFill>
                            <a:schemeClr val="tx1"/>
                          </a:solidFill>
                        </a:rPr>
                        <a:t>ن</a:t>
                      </a:r>
                      <a:endParaRPr lang="en-US" dirty="0">
                        <a:solidFill>
                          <a:schemeClr val="tx1"/>
                        </a:solidFill>
                      </a:endParaRPr>
                    </a:p>
                  </a:txBody>
                  <a:tcPr/>
                </a:tc>
                <a:tc>
                  <a:txBody>
                    <a:bodyPr/>
                    <a:lstStyle/>
                    <a:p>
                      <a:pPr algn="ctr" rtl="1"/>
                      <a:r>
                        <a:rPr lang="ar-SA" dirty="0">
                          <a:solidFill>
                            <a:schemeClr val="tx1"/>
                          </a:solidFill>
                        </a:rPr>
                        <a:t>ا</a:t>
                      </a:r>
                      <a:endParaRPr lang="en-US" dirty="0">
                        <a:solidFill>
                          <a:schemeClr val="tx1"/>
                        </a:solidFill>
                      </a:endParaRPr>
                    </a:p>
                  </a:txBody>
                  <a:tcPr/>
                </a:tc>
                <a:tc>
                  <a:txBody>
                    <a:bodyPr/>
                    <a:lstStyle/>
                    <a:p>
                      <a:pPr algn="ctr" rtl="1"/>
                      <a:r>
                        <a:rPr lang="ar-SA" dirty="0">
                          <a:solidFill>
                            <a:schemeClr val="tx1"/>
                          </a:solidFill>
                        </a:rPr>
                        <a:t>ز</a:t>
                      </a:r>
                      <a:endParaRPr lang="en-US" dirty="0">
                        <a:solidFill>
                          <a:schemeClr val="tx1"/>
                        </a:solidFill>
                      </a:endParaRPr>
                    </a:p>
                  </a:txBody>
                  <a:tcPr/>
                </a:tc>
                <a:tc>
                  <a:txBody>
                    <a:bodyPr/>
                    <a:lstStyle/>
                    <a:p>
                      <a:pPr algn="ctr" rtl="1"/>
                      <a:r>
                        <a:rPr lang="ar-SA" dirty="0">
                          <a:solidFill>
                            <a:schemeClr val="tx1"/>
                          </a:solidFill>
                        </a:rPr>
                        <a:t>ي</a:t>
                      </a:r>
                      <a:endParaRPr lang="en-US" dirty="0">
                        <a:solidFill>
                          <a:schemeClr val="tx1"/>
                        </a:solidFill>
                      </a:endParaRPr>
                    </a:p>
                  </a:txBody>
                  <a:tcPr/>
                </a:tc>
                <a:tc>
                  <a:txBody>
                    <a:bodyPr/>
                    <a:lstStyle/>
                    <a:p>
                      <a:pPr algn="ctr" rtl="1"/>
                      <a:r>
                        <a:rPr lang="ar-SA" dirty="0">
                          <a:solidFill>
                            <a:schemeClr val="tx1"/>
                          </a:solidFill>
                        </a:rPr>
                        <a:t>م</a:t>
                      </a:r>
                      <a:endParaRPr lang="en-US" dirty="0">
                        <a:solidFill>
                          <a:schemeClr val="tx1"/>
                        </a:solidFill>
                      </a:endParaRPr>
                    </a:p>
                  </a:txBody>
                  <a:tcPr/>
                </a:tc>
                <a:extLst>
                  <a:ext uri="{0D108BD9-81ED-4DB2-BD59-A6C34878D82A}">
                    <a16:rowId xmlns:a16="http://schemas.microsoft.com/office/drawing/2014/main" val="10000"/>
                  </a:ext>
                </a:extLst>
              </a:tr>
              <a:tr h="370840">
                <a:tc>
                  <a:txBody>
                    <a:bodyPr/>
                    <a:lstStyle/>
                    <a:p>
                      <a:pPr algn="ctr" rtl="1"/>
                      <a:r>
                        <a:rPr lang="ar-SA" dirty="0">
                          <a:solidFill>
                            <a:schemeClr val="tx1"/>
                          </a:solidFill>
                        </a:rPr>
                        <a:t>ن</a:t>
                      </a:r>
                      <a:endParaRPr lang="en-US" dirty="0">
                        <a:solidFill>
                          <a:schemeClr val="tx1"/>
                        </a:solidFill>
                      </a:endParaRPr>
                    </a:p>
                  </a:txBody>
                  <a:tcPr>
                    <a:solidFill>
                      <a:schemeClr val="accent1"/>
                    </a:solidFill>
                  </a:tcPr>
                </a:tc>
                <a:tc>
                  <a:txBody>
                    <a:bodyPr/>
                    <a:lstStyle/>
                    <a:p>
                      <a:pPr algn="ctr" rtl="1"/>
                      <a:endParaRPr lang="en-US" dirty="0">
                        <a:solidFill>
                          <a:schemeClr val="tx1"/>
                        </a:solidFill>
                      </a:endParaRPr>
                    </a:p>
                  </a:txBody>
                  <a:tcPr>
                    <a:solidFill>
                      <a:schemeClr val="accent1"/>
                    </a:solidFill>
                  </a:tcPr>
                </a:tc>
                <a:tc>
                  <a:txBody>
                    <a:bodyPr/>
                    <a:lstStyle/>
                    <a:p>
                      <a:pPr algn="ctr" rtl="1"/>
                      <a:r>
                        <a:rPr lang="ar-SA" dirty="0">
                          <a:solidFill>
                            <a:schemeClr val="tx1"/>
                          </a:solidFill>
                        </a:rPr>
                        <a:t>ز</a:t>
                      </a:r>
                      <a:endParaRPr lang="en-US" dirty="0">
                        <a:solidFill>
                          <a:schemeClr val="tx1"/>
                        </a:solidFill>
                      </a:endParaRPr>
                    </a:p>
                  </a:txBody>
                  <a:tcPr>
                    <a:solidFill>
                      <a:schemeClr val="accent1"/>
                    </a:solidFill>
                  </a:tcPr>
                </a:tc>
                <a:tc>
                  <a:txBody>
                    <a:bodyPr/>
                    <a:lstStyle/>
                    <a:p>
                      <a:pPr algn="ctr" rtl="1"/>
                      <a:r>
                        <a:rPr lang="ar-SA" dirty="0">
                          <a:solidFill>
                            <a:schemeClr val="tx1"/>
                          </a:solidFill>
                        </a:rPr>
                        <a:t>و</a:t>
                      </a:r>
                      <a:endParaRPr lang="en-US" dirty="0">
                        <a:solidFill>
                          <a:schemeClr val="tx1"/>
                        </a:solidFill>
                      </a:endParaRPr>
                    </a:p>
                  </a:txBody>
                  <a:tcPr>
                    <a:solidFill>
                      <a:schemeClr val="accent1"/>
                    </a:solidFill>
                  </a:tcPr>
                </a:tc>
                <a:tc>
                  <a:txBody>
                    <a:bodyPr/>
                    <a:lstStyle/>
                    <a:p>
                      <a:pPr algn="ctr" rtl="1"/>
                      <a:endParaRPr lang="en-US" dirty="0">
                        <a:solidFill>
                          <a:schemeClr val="tx1"/>
                        </a:solidFill>
                      </a:endParaRPr>
                    </a:p>
                  </a:txBody>
                  <a:tcPr>
                    <a:solidFill>
                      <a:schemeClr val="accent1"/>
                    </a:solidFill>
                  </a:tcPr>
                </a:tc>
                <a:extLst>
                  <a:ext uri="{0D108BD9-81ED-4DB2-BD59-A6C34878D82A}">
                    <a16:rowId xmlns:a16="http://schemas.microsoft.com/office/drawing/2014/main" val="10001"/>
                  </a:ext>
                </a:extLst>
              </a:tr>
              <a:tr h="370840">
                <a:tc>
                  <a:txBody>
                    <a:bodyPr/>
                    <a:lstStyle/>
                    <a:p>
                      <a:pPr algn="ctr" rtl="1"/>
                      <a:r>
                        <a:rPr lang="ar-SA" dirty="0">
                          <a:solidFill>
                            <a:schemeClr val="tx1"/>
                          </a:solidFill>
                        </a:rPr>
                        <a:t>ل</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ا</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ع</a:t>
                      </a:r>
                      <a:endParaRPr lang="en-US" dirty="0">
                        <a:solidFill>
                          <a:schemeClr val="tx1"/>
                        </a:solidFill>
                      </a:endParaRPr>
                    </a:p>
                  </a:txBody>
                  <a:tcPr>
                    <a:solidFill>
                      <a:schemeClr val="accent1"/>
                    </a:solidFill>
                  </a:tcPr>
                </a:tc>
                <a:tc>
                  <a:txBody>
                    <a:bodyPr/>
                    <a:lstStyle/>
                    <a:p>
                      <a:pPr algn="ctr" rtl="1"/>
                      <a:r>
                        <a:rPr lang="ar-SA" dirty="0">
                          <a:solidFill>
                            <a:schemeClr val="tx1"/>
                          </a:solidFill>
                        </a:rPr>
                        <a:t>ف</a:t>
                      </a:r>
                      <a:endParaRPr lang="en-US" dirty="0">
                        <a:solidFill>
                          <a:schemeClr val="tx1"/>
                        </a:solidFill>
                      </a:endParaRPr>
                    </a:p>
                  </a:txBody>
                  <a:tcPr>
                    <a:solidFill>
                      <a:schemeClr val="accent1"/>
                    </a:solidFill>
                  </a:tcPr>
                </a:tc>
                <a:tc>
                  <a:txBody>
                    <a:bodyPr/>
                    <a:lstStyle/>
                    <a:p>
                      <a:pPr algn="ctr" rtl="1"/>
                      <a:r>
                        <a:rPr lang="ar-SA" dirty="0">
                          <a:solidFill>
                            <a:schemeClr val="tx1"/>
                          </a:solidFill>
                        </a:rPr>
                        <a:t>مِ</a:t>
                      </a:r>
                      <a:endParaRPr lang="en-US" dirty="0">
                        <a:solidFill>
                          <a:schemeClr val="tx1"/>
                        </a:solidFill>
                      </a:endParaRPr>
                    </a:p>
                  </a:txBody>
                  <a:tcPr>
                    <a:solidFill>
                      <a:schemeClr val="accent1"/>
                    </a:solid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192251769"/>
              </p:ext>
            </p:extLst>
          </p:nvPr>
        </p:nvGraphicFramePr>
        <p:xfrm>
          <a:off x="3203848" y="2780928"/>
          <a:ext cx="2736300" cy="1112520"/>
        </p:xfrm>
        <a:graphic>
          <a:graphicData uri="http://schemas.openxmlformats.org/drawingml/2006/table">
            <a:tbl>
              <a:tblPr firstRow="1" bandRow="1">
                <a:tableStyleId>{5C22544A-7EE6-4342-B048-85BDC9FD1C3A}</a:tableStyleId>
              </a:tblPr>
              <a:tblGrid>
                <a:gridCol w="547260">
                  <a:extLst>
                    <a:ext uri="{9D8B030D-6E8A-4147-A177-3AD203B41FA5}">
                      <a16:colId xmlns:a16="http://schemas.microsoft.com/office/drawing/2014/main" val="20000"/>
                    </a:ext>
                  </a:extLst>
                </a:gridCol>
                <a:gridCol w="547260">
                  <a:extLst>
                    <a:ext uri="{9D8B030D-6E8A-4147-A177-3AD203B41FA5}">
                      <a16:colId xmlns:a16="http://schemas.microsoft.com/office/drawing/2014/main" val="20001"/>
                    </a:ext>
                  </a:extLst>
                </a:gridCol>
                <a:gridCol w="547260">
                  <a:extLst>
                    <a:ext uri="{9D8B030D-6E8A-4147-A177-3AD203B41FA5}">
                      <a16:colId xmlns:a16="http://schemas.microsoft.com/office/drawing/2014/main" val="20002"/>
                    </a:ext>
                  </a:extLst>
                </a:gridCol>
                <a:gridCol w="547260">
                  <a:extLst>
                    <a:ext uri="{9D8B030D-6E8A-4147-A177-3AD203B41FA5}">
                      <a16:colId xmlns:a16="http://schemas.microsoft.com/office/drawing/2014/main" val="20003"/>
                    </a:ext>
                  </a:extLst>
                </a:gridCol>
                <a:gridCol w="547260">
                  <a:extLst>
                    <a:ext uri="{9D8B030D-6E8A-4147-A177-3AD203B41FA5}">
                      <a16:colId xmlns:a16="http://schemas.microsoft.com/office/drawing/2014/main" val="20004"/>
                    </a:ext>
                  </a:extLst>
                </a:gridCol>
              </a:tblGrid>
              <a:tr h="370840">
                <a:tc>
                  <a:txBody>
                    <a:bodyPr/>
                    <a:lstStyle/>
                    <a:p>
                      <a:pPr algn="ctr" rtl="1"/>
                      <a:r>
                        <a:rPr lang="ar-SA" dirty="0">
                          <a:solidFill>
                            <a:schemeClr val="tx1"/>
                          </a:solidFill>
                        </a:rPr>
                        <a:t>ذ</a:t>
                      </a:r>
                      <a:endParaRPr lang="en-US" dirty="0">
                        <a:solidFill>
                          <a:schemeClr val="tx1"/>
                        </a:solidFill>
                      </a:endParaRPr>
                    </a:p>
                  </a:txBody>
                  <a:tcPr/>
                </a:tc>
                <a:tc>
                  <a:txBody>
                    <a:bodyPr/>
                    <a:lstStyle/>
                    <a:p>
                      <a:pPr algn="ctr" rtl="1"/>
                      <a:r>
                        <a:rPr lang="ar-SA" dirty="0">
                          <a:solidFill>
                            <a:schemeClr val="tx1"/>
                          </a:solidFill>
                        </a:rPr>
                        <a:t>ا</a:t>
                      </a:r>
                      <a:endParaRPr lang="en-US" dirty="0">
                        <a:solidFill>
                          <a:schemeClr val="tx1"/>
                        </a:solidFill>
                      </a:endParaRPr>
                    </a:p>
                  </a:txBody>
                  <a:tcPr/>
                </a:tc>
                <a:tc>
                  <a:txBody>
                    <a:bodyPr/>
                    <a:lstStyle/>
                    <a:p>
                      <a:pPr algn="ctr" rtl="1"/>
                      <a:r>
                        <a:rPr lang="ar-SA" dirty="0">
                          <a:solidFill>
                            <a:schemeClr val="tx1"/>
                          </a:solidFill>
                        </a:rPr>
                        <a:t>خ</a:t>
                      </a:r>
                      <a:endParaRPr lang="en-US" dirty="0">
                        <a:solidFill>
                          <a:schemeClr val="tx1"/>
                        </a:solidFill>
                      </a:endParaRPr>
                    </a:p>
                  </a:txBody>
                  <a:tcPr/>
                </a:tc>
                <a:tc>
                  <a:txBody>
                    <a:bodyPr/>
                    <a:lstStyle/>
                    <a:p>
                      <a:pPr algn="ctr" rtl="1"/>
                      <a:r>
                        <a:rPr lang="ar-SA" dirty="0">
                          <a:solidFill>
                            <a:schemeClr val="tx1"/>
                          </a:solidFill>
                        </a:rPr>
                        <a:t>ي</a:t>
                      </a:r>
                      <a:endParaRPr lang="en-US" dirty="0">
                        <a:solidFill>
                          <a:schemeClr val="tx1"/>
                        </a:solidFill>
                      </a:endParaRPr>
                    </a:p>
                  </a:txBody>
                  <a:tcPr/>
                </a:tc>
                <a:tc>
                  <a:txBody>
                    <a:bodyPr/>
                    <a:lstStyle/>
                    <a:p>
                      <a:pPr algn="ctr" rtl="1"/>
                      <a:r>
                        <a:rPr lang="ar-SA" dirty="0">
                          <a:solidFill>
                            <a:schemeClr val="tx1"/>
                          </a:solidFill>
                        </a:rPr>
                        <a:t>إ</a:t>
                      </a:r>
                      <a:endParaRPr lang="en-US" dirty="0">
                        <a:solidFill>
                          <a:schemeClr val="tx1"/>
                        </a:solidFill>
                      </a:endParaRPr>
                    </a:p>
                  </a:txBody>
                  <a:tcPr/>
                </a:tc>
                <a:extLst>
                  <a:ext uri="{0D108BD9-81ED-4DB2-BD59-A6C34878D82A}">
                    <a16:rowId xmlns:a16="http://schemas.microsoft.com/office/drawing/2014/main" val="10000"/>
                  </a:ext>
                </a:extLst>
              </a:tr>
              <a:tr h="370840">
                <a:tc>
                  <a:txBody>
                    <a:bodyPr/>
                    <a:lstStyle/>
                    <a:p>
                      <a:pPr algn="ctr" rtl="1"/>
                      <a:r>
                        <a:rPr lang="ar-SA" dirty="0">
                          <a:solidFill>
                            <a:schemeClr val="tx1"/>
                          </a:solidFill>
                        </a:rPr>
                        <a:t>ذ</a:t>
                      </a:r>
                      <a:endParaRPr lang="en-US" dirty="0">
                        <a:solidFill>
                          <a:schemeClr val="tx1"/>
                        </a:solidFill>
                      </a:endParaRPr>
                    </a:p>
                  </a:txBody>
                  <a:tcPr>
                    <a:solidFill>
                      <a:schemeClr val="accent1"/>
                    </a:solidFill>
                  </a:tcPr>
                </a:tc>
                <a:tc>
                  <a:txBody>
                    <a:bodyPr/>
                    <a:lstStyle/>
                    <a:p>
                      <a:pPr algn="ctr" rtl="1"/>
                      <a:endParaRPr lang="en-US" dirty="0">
                        <a:solidFill>
                          <a:schemeClr val="tx1"/>
                        </a:solidFill>
                      </a:endParaRPr>
                    </a:p>
                  </a:txBody>
                  <a:tcPr>
                    <a:solidFill>
                      <a:schemeClr val="accent1"/>
                    </a:solidFill>
                  </a:tcPr>
                </a:tc>
                <a:tc>
                  <a:txBody>
                    <a:bodyPr/>
                    <a:lstStyle/>
                    <a:p>
                      <a:pPr algn="ctr" rtl="1"/>
                      <a:r>
                        <a:rPr lang="ar-SA" dirty="0">
                          <a:solidFill>
                            <a:schemeClr val="tx1"/>
                          </a:solidFill>
                        </a:rPr>
                        <a:t>خ</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أ</a:t>
                      </a:r>
                      <a:endParaRPr lang="en-US" dirty="0">
                        <a:solidFill>
                          <a:schemeClr val="tx1"/>
                        </a:solidFill>
                      </a:endParaRPr>
                    </a:p>
                  </a:txBody>
                  <a:tcPr>
                    <a:solidFill>
                      <a:schemeClr val="accent1"/>
                    </a:solidFill>
                  </a:tcPr>
                </a:tc>
                <a:tc>
                  <a:txBody>
                    <a:bodyPr/>
                    <a:lstStyle/>
                    <a:p>
                      <a:pPr algn="ctr" rtl="1"/>
                      <a:endParaRPr lang="en-US" dirty="0">
                        <a:solidFill>
                          <a:schemeClr val="tx1"/>
                        </a:solidFill>
                      </a:endParaRPr>
                    </a:p>
                  </a:txBody>
                  <a:tcPr>
                    <a:solidFill>
                      <a:schemeClr val="accent1"/>
                    </a:solidFill>
                  </a:tcPr>
                </a:tc>
                <a:extLst>
                  <a:ext uri="{0D108BD9-81ED-4DB2-BD59-A6C34878D82A}">
                    <a16:rowId xmlns:a16="http://schemas.microsoft.com/office/drawing/2014/main" val="10001"/>
                  </a:ext>
                </a:extLst>
              </a:tr>
              <a:tr h="370840">
                <a:tc>
                  <a:txBody>
                    <a:bodyPr/>
                    <a:lstStyle/>
                    <a:p>
                      <a:pPr algn="ctr" rtl="1"/>
                      <a:r>
                        <a:rPr lang="ar-SA" dirty="0">
                          <a:solidFill>
                            <a:schemeClr val="tx1"/>
                          </a:solidFill>
                        </a:rPr>
                        <a:t>ل</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ا</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ع</a:t>
                      </a:r>
                      <a:endParaRPr lang="en-US" dirty="0">
                        <a:solidFill>
                          <a:schemeClr val="tx1"/>
                        </a:solidFill>
                      </a:endParaRPr>
                    </a:p>
                  </a:txBody>
                  <a:tcPr>
                    <a:solidFill>
                      <a:schemeClr val="accent1"/>
                    </a:solidFill>
                  </a:tcPr>
                </a:tc>
                <a:tc>
                  <a:txBody>
                    <a:bodyPr/>
                    <a:lstStyle/>
                    <a:p>
                      <a:pPr algn="ctr" rtl="1"/>
                      <a:r>
                        <a:rPr lang="ar-SA" dirty="0">
                          <a:solidFill>
                            <a:schemeClr val="tx1"/>
                          </a:solidFill>
                        </a:rPr>
                        <a:t>ف</a:t>
                      </a:r>
                      <a:endParaRPr lang="en-US" dirty="0">
                        <a:solidFill>
                          <a:schemeClr val="tx1"/>
                        </a:solidFill>
                      </a:endParaRPr>
                    </a:p>
                  </a:txBody>
                  <a:tcPr>
                    <a:solidFill>
                      <a:schemeClr val="accent1"/>
                    </a:solidFill>
                  </a:tcPr>
                </a:tc>
                <a:tc>
                  <a:txBody>
                    <a:bodyPr/>
                    <a:lstStyle/>
                    <a:p>
                      <a:pPr algn="ctr" rtl="1"/>
                      <a:r>
                        <a:rPr lang="ar-SA" dirty="0">
                          <a:solidFill>
                            <a:schemeClr val="tx1"/>
                          </a:solidFill>
                        </a:rPr>
                        <a:t>إ</a:t>
                      </a:r>
                      <a:endParaRPr lang="en-US" dirty="0">
                        <a:solidFill>
                          <a:schemeClr val="tx1"/>
                        </a:solidFill>
                      </a:endParaRPr>
                    </a:p>
                  </a:txBody>
                  <a:tcPr>
                    <a:solidFill>
                      <a:schemeClr val="accent1"/>
                    </a:solidFill>
                  </a:tcPr>
                </a:tc>
                <a:extLst>
                  <a:ext uri="{0D108BD9-81ED-4DB2-BD59-A6C34878D82A}">
                    <a16:rowId xmlns:a16="http://schemas.microsoft.com/office/drawing/2014/main" val="10002"/>
                  </a:ext>
                </a:extLst>
              </a:tr>
            </a:tbl>
          </a:graphicData>
        </a:graphic>
      </p:graphicFrame>
      <p:cxnSp>
        <p:nvCxnSpPr>
          <p:cNvPr id="7" name="Straight Arrow Connector 6"/>
          <p:cNvCxnSpPr/>
          <p:nvPr/>
        </p:nvCxnSpPr>
        <p:spPr>
          <a:xfrm>
            <a:off x="5747586" y="3861048"/>
            <a:ext cx="93610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2291396855"/>
              </p:ext>
            </p:extLst>
          </p:nvPr>
        </p:nvGraphicFramePr>
        <p:xfrm>
          <a:off x="1403648" y="5013176"/>
          <a:ext cx="6096000" cy="64008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tblGrid>
              <a:tr h="370840">
                <a:tc>
                  <a:txBody>
                    <a:bodyPr/>
                    <a:lstStyle/>
                    <a:p>
                      <a:pPr algn="r" rtl="1"/>
                      <a:r>
                        <a:rPr lang="ar-SA" dirty="0">
                          <a:solidFill>
                            <a:schemeClr val="tx1"/>
                          </a:solidFill>
                        </a:rPr>
                        <a:t>(قلبت الهمزة في الجذر (أخذ) ياءً في كلمة (إيخاذ) لمناسبة كسر ما قبلها)</a:t>
                      </a:r>
                      <a:endParaRPr lang="en-US" dirty="0">
                        <a:solidFill>
                          <a:schemeClr val="tx1"/>
                        </a:solidFill>
                      </a:endParaRPr>
                    </a:p>
                  </a:txBody>
                  <a:tcP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14060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6712"/>
            <a:ext cx="7200916" cy="5472608"/>
          </a:xfrm>
        </p:spPr>
        <p:txBody>
          <a:bodyPr/>
          <a:lstStyle/>
          <a:p>
            <a:pPr algn="r" rtl="1"/>
            <a:r>
              <a:rPr lang="ar-SA" dirty="0"/>
              <a:t>إذا أردنا وزن كلمة فيها حرف (ض، ص، ط) يتبعها (ط)، فإنّ هذه (ط) أصلها (ت)</a:t>
            </a:r>
          </a:p>
          <a:p>
            <a:pPr algn="r" rtl="1"/>
            <a:endParaRPr lang="ar-SA" dirty="0"/>
          </a:p>
          <a:p>
            <a:pPr algn="r" rtl="1"/>
            <a:r>
              <a:rPr lang="ar-SA" dirty="0"/>
              <a:t>اضطربَ    ضرب    افتعل</a:t>
            </a:r>
          </a:p>
          <a:p>
            <a:pPr algn="r" rtl="1"/>
            <a:r>
              <a:rPr lang="ar-SA" dirty="0"/>
              <a:t>اصطحب  صحب   افتعل</a:t>
            </a:r>
          </a:p>
          <a:p>
            <a:pPr algn="r" rtl="1"/>
            <a:r>
              <a:rPr lang="ar-SA" dirty="0"/>
              <a:t>اطّلع      طلع       افتعل</a:t>
            </a:r>
            <a:endParaRPr lang="en-US" dirty="0"/>
          </a:p>
        </p:txBody>
      </p:sp>
    </p:spTree>
    <p:extLst>
      <p:ext uri="{BB962C8B-B14F-4D97-AF65-F5344CB8AC3E}">
        <p14:creationId xmlns:p14="http://schemas.microsoft.com/office/powerpoint/2010/main" val="1419097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t>علوم اللّغة العربيّة</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JO" sz="4000" dirty="0"/>
              <a:t>علم النّحو: العلم الّذي يهتم بقواعد تركيب الجملة. </a:t>
            </a:r>
          </a:p>
          <a:p>
            <a:pPr algn="r" rtl="1"/>
            <a:endParaRPr lang="ar-JO" sz="4000" dirty="0"/>
          </a:p>
          <a:p>
            <a:pPr algn="r" rtl="1"/>
            <a:r>
              <a:rPr lang="ar-JO" sz="4000" dirty="0"/>
              <a:t>علم الصّرف: العلم الّذي يهتمُ بقواعد بنية الكلمة وضبطها الدّاخلي.</a:t>
            </a:r>
            <a:endParaRPr lang="en-US" sz="4000" dirty="0"/>
          </a:p>
        </p:txBody>
      </p:sp>
    </p:spTree>
    <p:extLst>
      <p:ext uri="{BB962C8B-B14F-4D97-AF65-F5344CB8AC3E}">
        <p14:creationId xmlns:p14="http://schemas.microsoft.com/office/powerpoint/2010/main" val="354232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764704"/>
            <a:ext cx="7344932" cy="5400600"/>
          </a:xfrm>
        </p:spPr>
        <p:txBody>
          <a:bodyPr/>
          <a:lstStyle/>
          <a:p>
            <a:pPr algn="r" rtl="1"/>
            <a:r>
              <a:rPr lang="ar-SA" dirty="0"/>
              <a:t>إذا أردنا وزن كلمة فيها حرف (ز)(د) يتبعها (د)،فإنّ هذه (د) أصلها (ت).</a:t>
            </a:r>
          </a:p>
          <a:p>
            <a:pPr algn="r" rtl="1"/>
            <a:endParaRPr lang="ar-SA" dirty="0"/>
          </a:p>
          <a:p>
            <a:pPr algn="r" rtl="1"/>
            <a:endParaRPr lang="ar-SA" dirty="0"/>
          </a:p>
          <a:p>
            <a:pPr algn="r" rtl="1"/>
            <a:r>
              <a:rPr lang="ar-SA" dirty="0"/>
              <a:t>ازدهر      زهر       افتعل</a:t>
            </a:r>
          </a:p>
          <a:p>
            <a:pPr algn="r" rtl="1"/>
            <a:r>
              <a:rPr lang="ar-SA" dirty="0"/>
              <a:t>ازدان       زان       افتعل</a:t>
            </a:r>
          </a:p>
          <a:p>
            <a:pPr algn="r" rtl="1"/>
            <a:r>
              <a:rPr lang="ar-SA" dirty="0"/>
              <a:t>ادّعى      دعا       افتعل</a:t>
            </a:r>
            <a:endParaRPr lang="en-US" dirty="0"/>
          </a:p>
        </p:txBody>
      </p:sp>
    </p:spTree>
    <p:extLst>
      <p:ext uri="{BB962C8B-B14F-4D97-AF65-F5344CB8AC3E}">
        <p14:creationId xmlns:p14="http://schemas.microsoft.com/office/powerpoint/2010/main" val="2805822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836712"/>
            <a:ext cx="7704856" cy="5328592"/>
          </a:xfrm>
        </p:spPr>
        <p:txBody>
          <a:bodyPr/>
          <a:lstStyle/>
          <a:p>
            <a:pPr algn="r" rtl="1"/>
            <a:r>
              <a:rPr lang="ar-SA" dirty="0"/>
              <a:t>إذا أردنا وزن كلمة مبدوءة(ا ت) وكان الجذر مبدوءًا بـ(و)، تكونُ التاء الأولى واوًا مكانها (ف)، والتاء الثانية زائدة.</a:t>
            </a:r>
          </a:p>
          <a:p>
            <a:pPr algn="r" rtl="1"/>
            <a:endParaRPr lang="ar-SA" dirty="0"/>
          </a:p>
          <a:p>
            <a:pPr algn="r" rtl="1"/>
            <a:r>
              <a:rPr lang="ar-SA" dirty="0"/>
              <a:t>اتّصلَ         وصل     افتعل</a:t>
            </a:r>
          </a:p>
          <a:p>
            <a:pPr algn="r" rtl="1"/>
            <a:r>
              <a:rPr lang="ar-SA"/>
              <a:t>اتّضح         وضح     افتعل</a:t>
            </a:r>
            <a:endParaRPr lang="en-US" dirty="0"/>
          </a:p>
        </p:txBody>
      </p:sp>
    </p:spTree>
    <p:extLst>
      <p:ext uri="{BB962C8B-B14F-4D97-AF65-F5344CB8AC3E}">
        <p14:creationId xmlns:p14="http://schemas.microsoft.com/office/powerpoint/2010/main" val="1035045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DC144-6223-4C37-B3D1-DBA4EF3E4A35}"/>
              </a:ext>
            </a:extLst>
          </p:cNvPr>
          <p:cNvSpPr>
            <a:spLocks noGrp="1"/>
          </p:cNvSpPr>
          <p:nvPr>
            <p:ph type="title"/>
          </p:nvPr>
        </p:nvSpPr>
        <p:spPr/>
        <p:txBody>
          <a:bodyPr>
            <a:noAutofit/>
          </a:bodyPr>
          <a:lstStyle/>
          <a:p>
            <a:pPr algn="r" rtl="1"/>
            <a:r>
              <a:rPr lang="ar-JO" sz="2500" dirty="0">
                <a:solidFill>
                  <a:schemeClr val="tx1"/>
                </a:solidFill>
              </a:rPr>
              <a:t>إذا أردنا وزن كلمة تنتهي بألف وهمزة، وكان الجذر منتهيًا بالهمزة او بحرف علة، تكون الهمزة أصلية ونعوض مكانها (ل)</a:t>
            </a:r>
            <a:endParaRPr lang="en-US" sz="2500" dirty="0">
              <a:solidFill>
                <a:schemeClr val="tx1"/>
              </a:solidFill>
            </a:endParaRPr>
          </a:p>
        </p:txBody>
      </p:sp>
      <p:sp>
        <p:nvSpPr>
          <p:cNvPr id="3" name="Content Placeholder 2">
            <a:extLst>
              <a:ext uri="{FF2B5EF4-FFF2-40B4-BE49-F238E27FC236}">
                <a16:creationId xmlns:a16="http://schemas.microsoft.com/office/drawing/2014/main" id="{2E99C99D-97C1-47BD-B1FD-FB0C16162B48}"/>
              </a:ext>
            </a:extLst>
          </p:cNvPr>
          <p:cNvSpPr>
            <a:spLocks noGrp="1"/>
          </p:cNvSpPr>
          <p:nvPr>
            <p:ph idx="1"/>
          </p:nvPr>
        </p:nvSpPr>
        <p:spPr/>
        <p:txBody>
          <a:bodyPr/>
          <a:lstStyle/>
          <a:p>
            <a:pPr algn="r" rtl="1"/>
            <a:r>
              <a:rPr lang="ar-JO" dirty="0"/>
              <a:t>أشياء            شيأ         أفعال</a:t>
            </a:r>
          </a:p>
          <a:p>
            <a:pPr algn="r" rtl="1"/>
            <a:endParaRPr lang="ar-JO" dirty="0"/>
          </a:p>
          <a:p>
            <a:pPr algn="r" rtl="1"/>
            <a:r>
              <a:rPr lang="ar-JO" dirty="0"/>
              <a:t>أجزاء             جَزَأَ         أفعال</a:t>
            </a:r>
          </a:p>
          <a:p>
            <a:pPr algn="r" rtl="1"/>
            <a:endParaRPr lang="ar-JO" dirty="0"/>
          </a:p>
          <a:p>
            <a:pPr algn="r" rtl="1"/>
            <a:r>
              <a:rPr lang="ar-JO" dirty="0"/>
              <a:t>إحياء             حيا          إفعال</a:t>
            </a:r>
          </a:p>
          <a:p>
            <a:pPr algn="r" rtl="1"/>
            <a:endParaRPr lang="ar-JO" dirty="0"/>
          </a:p>
          <a:p>
            <a:pPr algn="r" rtl="1"/>
            <a:r>
              <a:rPr lang="ar-JO"/>
              <a:t>إخفاء            خفى       إفعال</a:t>
            </a:r>
            <a:endParaRPr lang="en-US" dirty="0"/>
          </a:p>
        </p:txBody>
      </p:sp>
    </p:spTree>
    <p:extLst>
      <p:ext uri="{BB962C8B-B14F-4D97-AF65-F5344CB8AC3E}">
        <p14:creationId xmlns:p14="http://schemas.microsoft.com/office/powerpoint/2010/main" val="2009497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6712"/>
            <a:ext cx="6777317" cy="4995917"/>
          </a:xfrm>
        </p:spPr>
        <p:txBody>
          <a:bodyPr/>
          <a:lstStyle/>
          <a:p>
            <a:pPr algn="r" rtl="1"/>
            <a:endParaRPr lang="ar-JO" dirty="0"/>
          </a:p>
          <a:p>
            <a:pPr algn="r" rtl="1"/>
            <a:r>
              <a:rPr lang="ar-JO" dirty="0"/>
              <a:t>ذكرنا  سابقًا أنّ ميزان اللغة العربية أكثره يرجع إلى أصل ثلاثيّ، وهناك القليل من كلامنا في اللغة العربية أصله رباعيُّ، أي بعض الكلام في لغتنا يرجع إلى جذرٍ رباعيّ، والجذر الرّباعيّ يتكون من أربعة حروف أصلية إذا حذف منها حرف أختل المعنى.</a:t>
            </a:r>
            <a:endParaRPr lang="en-US" dirty="0"/>
          </a:p>
        </p:txBody>
      </p:sp>
    </p:spTree>
    <p:extLst>
      <p:ext uri="{BB962C8B-B14F-4D97-AF65-F5344CB8AC3E}">
        <p14:creationId xmlns:p14="http://schemas.microsoft.com/office/powerpoint/2010/main" val="912751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836712"/>
            <a:ext cx="7992888" cy="5400600"/>
          </a:xfrm>
        </p:spPr>
        <p:txBody>
          <a:bodyPr/>
          <a:lstStyle/>
          <a:p>
            <a:pPr algn="r" rtl="1"/>
            <a:r>
              <a:rPr lang="ar-JO" dirty="0"/>
              <a:t>الجذر الرّباعيّ وزنه (فَعْلَلَ)، أي الحرف الأصلي الأول هو (فـ) والحرف الأصلي الثّاني هو(عـ)، والحرف الأصلي الثالث هو (لـ)، أمّا الحرف الأصلي الرّابع هو (لـ). </a:t>
            </a:r>
          </a:p>
          <a:p>
            <a:pPr algn="r" rtl="1"/>
            <a:endParaRPr lang="ar-JO" dirty="0"/>
          </a:p>
          <a:p>
            <a:pPr algn="r" rtl="1"/>
            <a:r>
              <a:rPr lang="ar-JO" dirty="0"/>
              <a:t>أمثلة: دحرجَ، وسوسَ، زلزل، ترجمَ كمكم، كفكفَ، طمأنَ، بسملَ، حوقلَ، هلّلَ.</a:t>
            </a:r>
          </a:p>
          <a:p>
            <a:pPr marL="68580" indent="0" algn="r" rtl="1">
              <a:buNone/>
            </a:pPr>
            <a:endParaRPr lang="ar-JO" dirty="0"/>
          </a:p>
          <a:p>
            <a:pPr algn="r" rtl="1"/>
            <a:r>
              <a:rPr lang="ar-JO" dirty="0"/>
              <a:t>اطمأن     طمأنَ   افعلل</a:t>
            </a:r>
          </a:p>
          <a:p>
            <a:pPr algn="r" rtl="1"/>
            <a:r>
              <a:rPr lang="ar-JO" dirty="0"/>
              <a:t>تزلزل       زلزل   تفعلل</a:t>
            </a:r>
            <a:endParaRPr lang="en-US" dirty="0"/>
          </a:p>
        </p:txBody>
      </p:sp>
    </p:spTree>
    <p:extLst>
      <p:ext uri="{BB962C8B-B14F-4D97-AF65-F5344CB8AC3E}">
        <p14:creationId xmlns:p14="http://schemas.microsoft.com/office/powerpoint/2010/main" val="2610403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764704"/>
            <a:ext cx="7776864" cy="5328592"/>
          </a:xfrm>
        </p:spPr>
        <p:txBody>
          <a:bodyPr/>
          <a:lstStyle/>
          <a:p>
            <a:pPr algn="r" rtl="1"/>
            <a:r>
              <a:rPr lang="ar-JO" dirty="0"/>
              <a:t>إذا كان الحرف الرّابع في الجذر الرّباعي، مكرر مرتين وفي الوسط ألف، نعوض بدل الحرف الرابع (لـ).</a:t>
            </a:r>
          </a:p>
          <a:p>
            <a:pPr algn="r" rtl="1"/>
            <a:r>
              <a:rPr lang="ar-JO" dirty="0"/>
              <a:t>اطمئنان         طمأن          افعللال       افعلّال</a:t>
            </a:r>
          </a:p>
          <a:p>
            <a:pPr algn="r" rtl="1"/>
            <a:r>
              <a:rPr lang="ar-JO"/>
              <a:t>اقشعرار         قشعرَ          افعللال      افعلّال</a:t>
            </a:r>
            <a:endParaRPr lang="en-US" dirty="0"/>
          </a:p>
        </p:txBody>
      </p:sp>
    </p:spTree>
    <p:extLst>
      <p:ext uri="{BB962C8B-B14F-4D97-AF65-F5344CB8AC3E}">
        <p14:creationId xmlns:p14="http://schemas.microsoft.com/office/powerpoint/2010/main" val="794157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44CE5-FB75-4042-BE09-9AFFB5121EB3}"/>
              </a:ext>
            </a:extLst>
          </p:cNvPr>
          <p:cNvSpPr>
            <a:spLocks noGrp="1"/>
          </p:cNvSpPr>
          <p:nvPr>
            <p:ph type="title"/>
          </p:nvPr>
        </p:nvSpPr>
        <p:spPr/>
        <p:txBody>
          <a:bodyPr/>
          <a:lstStyle/>
          <a:p>
            <a:pPr algn="ctr"/>
            <a:r>
              <a:rPr lang="ar-JO" dirty="0"/>
              <a:t>جذور لّغوية مُهمّة</a:t>
            </a:r>
            <a:endParaRPr lang="en-US" dirty="0"/>
          </a:p>
        </p:txBody>
      </p:sp>
      <p:sp>
        <p:nvSpPr>
          <p:cNvPr id="3" name="Content Placeholder 2">
            <a:extLst>
              <a:ext uri="{FF2B5EF4-FFF2-40B4-BE49-F238E27FC236}">
                <a16:creationId xmlns:a16="http://schemas.microsoft.com/office/drawing/2014/main" id="{3B4800A6-91D2-40C1-AEA3-62B9361D7E9F}"/>
              </a:ext>
            </a:extLst>
          </p:cNvPr>
          <p:cNvSpPr>
            <a:spLocks noGrp="1"/>
          </p:cNvSpPr>
          <p:nvPr>
            <p:ph idx="1"/>
          </p:nvPr>
        </p:nvSpPr>
        <p:spPr/>
        <p:txBody>
          <a:bodyPr/>
          <a:lstStyle/>
          <a:p>
            <a:pPr algn="r" rtl="1"/>
            <a:r>
              <a:rPr lang="ar-JO" dirty="0"/>
              <a:t>ازْدانَ: زَيَنَ</a:t>
            </a:r>
          </a:p>
          <a:p>
            <a:pPr algn="r" rtl="1"/>
            <a:r>
              <a:rPr lang="ar-JO" dirty="0"/>
              <a:t>اضْطَرَبَ: ضَرَبَ</a:t>
            </a:r>
          </a:p>
          <a:p>
            <a:pPr algn="r" rtl="1"/>
            <a:r>
              <a:rPr lang="ar-JO" dirty="0"/>
              <a:t>اضْطَّرَ: ضَرَرَ</a:t>
            </a:r>
          </a:p>
          <a:p>
            <a:pPr algn="r" rtl="1"/>
            <a:r>
              <a:rPr lang="ar-JO" dirty="0"/>
              <a:t>ازدَهى:زهَوَ</a:t>
            </a:r>
          </a:p>
          <a:p>
            <a:pPr algn="r" rtl="1"/>
            <a:r>
              <a:rPr lang="ar-JO" dirty="0"/>
              <a:t>ازدياد: زيدَ</a:t>
            </a:r>
          </a:p>
          <a:p>
            <a:pPr algn="r" rtl="1"/>
            <a:r>
              <a:rPr lang="ar-JO" dirty="0"/>
              <a:t>تدَفُّقَ:دَفِقَ</a:t>
            </a:r>
          </a:p>
          <a:p>
            <a:pPr algn="r" rtl="1"/>
            <a:r>
              <a:rPr lang="ar-JO" dirty="0"/>
              <a:t>اتّفاقَ: وفقَ</a:t>
            </a:r>
            <a:endParaRPr lang="en-US" dirty="0"/>
          </a:p>
        </p:txBody>
      </p:sp>
    </p:spTree>
    <p:extLst>
      <p:ext uri="{BB962C8B-B14F-4D97-AF65-F5344CB8AC3E}">
        <p14:creationId xmlns:p14="http://schemas.microsoft.com/office/powerpoint/2010/main" val="3964709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3D8229-3D11-4907-978F-2C1187206EF7}"/>
              </a:ext>
            </a:extLst>
          </p:cNvPr>
          <p:cNvSpPr>
            <a:spLocks noGrp="1"/>
          </p:cNvSpPr>
          <p:nvPr>
            <p:ph idx="1"/>
          </p:nvPr>
        </p:nvSpPr>
        <p:spPr>
          <a:xfrm>
            <a:off x="1043492" y="908720"/>
            <a:ext cx="6777317" cy="4923909"/>
          </a:xfrm>
        </p:spPr>
        <p:txBody>
          <a:bodyPr/>
          <a:lstStyle/>
          <a:p>
            <a:pPr algn="r" rtl="1"/>
            <a:r>
              <a:rPr lang="ar-JO" dirty="0"/>
              <a:t>إماتَة:مَوَتَ</a:t>
            </a:r>
          </a:p>
          <a:p>
            <a:pPr algn="r" rtl="1"/>
            <a:r>
              <a:rPr lang="ar-JO" dirty="0"/>
              <a:t>استيطان: وَطَنَ</a:t>
            </a:r>
          </a:p>
          <a:p>
            <a:pPr algn="r" rtl="1"/>
            <a:r>
              <a:rPr lang="ar-JO" dirty="0"/>
              <a:t>استغابَة: غيبَ</a:t>
            </a:r>
          </a:p>
          <a:p>
            <a:pPr algn="r" rtl="1"/>
            <a:r>
              <a:rPr lang="ar-JO" dirty="0"/>
              <a:t>إطالة: طول</a:t>
            </a:r>
          </a:p>
          <a:p>
            <a:pPr algn="r" rtl="1"/>
            <a:r>
              <a:rPr lang="ar-JO" dirty="0"/>
              <a:t>استِفادَة: فيدَ</a:t>
            </a:r>
          </a:p>
          <a:p>
            <a:pPr algn="r" rtl="1"/>
            <a:r>
              <a:rPr lang="ar-JO" dirty="0"/>
              <a:t>استِقرار: قرر</a:t>
            </a:r>
          </a:p>
          <a:p>
            <a:pPr algn="r" rtl="1"/>
            <a:r>
              <a:rPr lang="ar-JO" dirty="0"/>
              <a:t>استقالة: قيلَ</a:t>
            </a:r>
          </a:p>
          <a:p>
            <a:pPr algn="r" rtl="1"/>
            <a:r>
              <a:rPr lang="ar-JO" dirty="0"/>
              <a:t>استقامة: قومَ</a:t>
            </a:r>
          </a:p>
          <a:p>
            <a:pPr algn="r" rtl="1"/>
            <a:r>
              <a:rPr lang="ar-JO" dirty="0"/>
              <a:t>اصطفى: صفو</a:t>
            </a:r>
          </a:p>
          <a:p>
            <a:pPr algn="r" rtl="1"/>
            <a:endParaRPr lang="ar-JO" dirty="0"/>
          </a:p>
        </p:txBody>
      </p:sp>
    </p:spTree>
    <p:extLst>
      <p:ext uri="{BB962C8B-B14F-4D97-AF65-F5344CB8AC3E}">
        <p14:creationId xmlns:p14="http://schemas.microsoft.com/office/powerpoint/2010/main" val="3087072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BB4ED-137B-4983-871E-B36C77569B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A30100-72E5-4697-A3E0-890DEE88B0A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66390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pPr algn="r" rtl="1"/>
            <a:endParaRPr lang="ar-JO" sz="4400" dirty="0"/>
          </a:p>
          <a:p>
            <a:pPr algn="r" rtl="1"/>
            <a:endParaRPr lang="ar-JO" sz="4400" dirty="0"/>
          </a:p>
          <a:p>
            <a:pPr marL="68580" indent="0" algn="r" rtl="1">
              <a:buNone/>
            </a:pPr>
            <a:r>
              <a:rPr lang="ar-JO" sz="4400" dirty="0"/>
              <a:t>الميزانُ الصّرفيُّ: هو معيار أو مقياس وضعه العلماء لِمعرفةِ بُنية الكلمة</a:t>
            </a:r>
            <a:r>
              <a:rPr lang="ar-JO" sz="2800" dirty="0"/>
              <a:t>.</a:t>
            </a:r>
            <a:endParaRPr lang="en-US" sz="2800" dirty="0"/>
          </a:p>
        </p:txBody>
      </p:sp>
    </p:spTree>
    <p:extLst>
      <p:ext uri="{BB962C8B-B14F-4D97-AF65-F5344CB8AC3E}">
        <p14:creationId xmlns:p14="http://schemas.microsoft.com/office/powerpoint/2010/main" val="179163581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A5C1C-EC53-4F65-A3D3-79B777C9384E}"/>
              </a:ext>
            </a:extLst>
          </p:cNvPr>
          <p:cNvSpPr>
            <a:spLocks noGrp="1"/>
          </p:cNvSpPr>
          <p:nvPr>
            <p:ph type="title"/>
          </p:nvPr>
        </p:nvSpPr>
        <p:spPr>
          <a:xfrm>
            <a:off x="1475656" y="1036110"/>
            <a:ext cx="7024744" cy="1143000"/>
          </a:xfrm>
        </p:spPr>
        <p:txBody>
          <a:bodyPr/>
          <a:lstStyle/>
          <a:p>
            <a:r>
              <a:rPr lang="ar-JO" dirty="0"/>
              <a:t>ما الفائدة من الميزان الصّرفيّ؟</a:t>
            </a:r>
            <a:endParaRPr lang="en-US" dirty="0"/>
          </a:p>
        </p:txBody>
      </p:sp>
      <p:sp>
        <p:nvSpPr>
          <p:cNvPr id="3" name="Content Placeholder 2">
            <a:extLst>
              <a:ext uri="{FF2B5EF4-FFF2-40B4-BE49-F238E27FC236}">
                <a16:creationId xmlns:a16="http://schemas.microsoft.com/office/drawing/2014/main" id="{3268BF7A-D621-4EA1-8A4D-BC8DFF71B8C0}"/>
              </a:ext>
            </a:extLst>
          </p:cNvPr>
          <p:cNvSpPr>
            <a:spLocks noGrp="1"/>
          </p:cNvSpPr>
          <p:nvPr>
            <p:ph sz="quarter" idx="13"/>
          </p:nvPr>
        </p:nvSpPr>
        <p:spPr>
          <a:xfrm>
            <a:off x="1042416" y="2852936"/>
            <a:ext cx="7024744" cy="2953504"/>
          </a:xfrm>
        </p:spPr>
        <p:txBody>
          <a:bodyPr/>
          <a:lstStyle/>
          <a:p>
            <a:pPr algn="r" rtl="1"/>
            <a:r>
              <a:rPr lang="ar-JO" dirty="0"/>
              <a:t>معرفة الأصلي والزائد والمحذوف من حروف الكلمة.</a:t>
            </a:r>
            <a:endParaRPr lang="en-US" dirty="0"/>
          </a:p>
        </p:txBody>
      </p:sp>
    </p:spTree>
    <p:extLst>
      <p:ext uri="{BB962C8B-B14F-4D97-AF65-F5344CB8AC3E}">
        <p14:creationId xmlns:p14="http://schemas.microsoft.com/office/powerpoint/2010/main" val="42476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24744"/>
            <a:ext cx="8640960" cy="5001419"/>
          </a:xfrm>
        </p:spPr>
        <p:txBody>
          <a:bodyPr>
            <a:normAutofit/>
          </a:bodyPr>
          <a:lstStyle/>
          <a:p>
            <a:pPr algn="r" rtl="1"/>
            <a:endParaRPr lang="ar-JO" sz="4800" dirty="0"/>
          </a:p>
          <a:p>
            <a:pPr algn="r" rtl="1"/>
            <a:r>
              <a:rPr lang="ar-JO" sz="4000" dirty="0"/>
              <a:t>ميزان اللّغة العربيّة هو (فَعَلَ)، أي أنّ كلام اللغة العربية له جذر لغويّ، والأغلب أنّه ثلاثيّ.</a:t>
            </a:r>
            <a:endParaRPr lang="en-US" sz="4000" dirty="0"/>
          </a:p>
        </p:txBody>
      </p:sp>
    </p:spTree>
    <p:extLst>
      <p:ext uri="{BB962C8B-B14F-4D97-AF65-F5344CB8AC3E}">
        <p14:creationId xmlns:p14="http://schemas.microsoft.com/office/powerpoint/2010/main" val="1851912709"/>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80728"/>
            <a:ext cx="8352928" cy="5256584"/>
          </a:xfrm>
        </p:spPr>
        <p:txBody>
          <a:bodyPr/>
          <a:lstStyle/>
          <a:p>
            <a:pPr marL="68580" indent="0" algn="r" rtl="1">
              <a:buNone/>
            </a:pPr>
            <a:r>
              <a:rPr lang="ar-JO" sz="3200" dirty="0"/>
              <a:t> الحرف الأصلي الأوّل في الجذر هو (فـ الكلمة)</a:t>
            </a:r>
          </a:p>
          <a:p>
            <a:pPr marL="68580" indent="0" algn="r" rtl="1">
              <a:buNone/>
            </a:pPr>
            <a:endParaRPr lang="ar-JO" sz="3200" dirty="0"/>
          </a:p>
          <a:p>
            <a:pPr marL="68580" indent="0" algn="r" rtl="1">
              <a:buNone/>
            </a:pPr>
            <a:r>
              <a:rPr lang="ar-JO" sz="3200" dirty="0"/>
              <a:t> الحرف الأصلي الثّاني هو(عـ الكلمة)</a:t>
            </a:r>
          </a:p>
          <a:p>
            <a:pPr marL="68580" indent="0" algn="r" rtl="1">
              <a:buNone/>
            </a:pPr>
            <a:endParaRPr lang="ar-JO" sz="3200" dirty="0"/>
          </a:p>
          <a:p>
            <a:pPr marL="68580" indent="0" algn="r" rtl="1">
              <a:buNone/>
            </a:pPr>
            <a:r>
              <a:rPr lang="ar-JO" sz="3200" dirty="0"/>
              <a:t> الحرف الأصلي الثّالث هو (</a:t>
            </a:r>
            <a:r>
              <a:rPr lang="ar-JO" sz="3200"/>
              <a:t>لـ الكلمة)</a:t>
            </a:r>
            <a:endParaRPr lang="ar-JO" sz="3200" dirty="0"/>
          </a:p>
          <a:p>
            <a:pPr algn="r" rtl="1"/>
            <a:endParaRPr lang="en-US" dirty="0"/>
          </a:p>
        </p:txBody>
      </p:sp>
    </p:spTree>
    <p:extLst>
      <p:ext uri="{BB962C8B-B14F-4D97-AF65-F5344CB8AC3E}">
        <p14:creationId xmlns:p14="http://schemas.microsoft.com/office/powerpoint/2010/main" val="2220859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ctr" rtl="1"/>
            <a:endParaRPr lang="ar-JO" sz="7200" dirty="0"/>
          </a:p>
          <a:p>
            <a:pPr algn="ctr" rtl="1"/>
            <a:r>
              <a:rPr lang="ar-JO" sz="4400" dirty="0"/>
              <a:t>كيف نزِنُ الكلمة في اللّغةِ العربيّة؟</a:t>
            </a:r>
            <a:endParaRPr lang="en-US" sz="4400" dirty="0"/>
          </a:p>
        </p:txBody>
      </p:sp>
    </p:spTree>
    <p:extLst>
      <p:ext uri="{BB962C8B-B14F-4D97-AF65-F5344CB8AC3E}">
        <p14:creationId xmlns:p14="http://schemas.microsoft.com/office/powerpoint/2010/main" val="8919907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64704"/>
            <a:ext cx="7931224" cy="5544616"/>
          </a:xfrm>
        </p:spPr>
        <p:txBody>
          <a:bodyPr>
            <a:normAutofit/>
          </a:bodyPr>
          <a:lstStyle/>
          <a:p>
            <a:pPr marL="0" indent="0" algn="r" rtl="1">
              <a:buNone/>
            </a:pPr>
            <a:r>
              <a:rPr lang="ar-JO" sz="3600" dirty="0"/>
              <a:t>1- نجدُ جذرَ الكلمةِ المراد وزنها.</a:t>
            </a:r>
          </a:p>
          <a:p>
            <a:pPr marL="0" indent="0" algn="r" rtl="1">
              <a:buNone/>
            </a:pPr>
            <a:endParaRPr lang="ar-JO" sz="3600" dirty="0"/>
          </a:p>
          <a:p>
            <a:pPr marL="0" indent="0" algn="r" rtl="1">
              <a:buNone/>
            </a:pPr>
            <a:r>
              <a:rPr lang="ar-JO" sz="3600" dirty="0"/>
              <a:t>2- نعوض في الكلمة الّتي نريدُ وزنها، مكان الحرف الأصلي الأوّل (فـ)، ومكان الحرف الاصلي الثاني (عـ)، ومكان الحرف الأصلي الثّالث (لـ).</a:t>
            </a:r>
          </a:p>
          <a:p>
            <a:pPr marL="0" indent="0" algn="r" rtl="1">
              <a:buNone/>
            </a:pPr>
            <a:endParaRPr lang="ar-JO" sz="3600" dirty="0"/>
          </a:p>
          <a:p>
            <a:pPr marL="0" indent="0" algn="r" rtl="1">
              <a:buNone/>
            </a:pPr>
            <a:r>
              <a:rPr lang="ar-JO" sz="3600" dirty="0"/>
              <a:t>3.أيّ حرف زائد في الكلمةِ ينزل كما هو.</a:t>
            </a:r>
          </a:p>
          <a:p>
            <a:pPr marL="0" indent="0" algn="r" rtl="1">
              <a:buNone/>
            </a:pPr>
            <a:endParaRPr lang="ar-JO" dirty="0"/>
          </a:p>
        </p:txBody>
      </p:sp>
    </p:spTree>
    <p:extLst>
      <p:ext uri="{BB962C8B-B14F-4D97-AF65-F5344CB8AC3E}">
        <p14:creationId xmlns:p14="http://schemas.microsoft.com/office/powerpoint/2010/main" val="42553103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08720"/>
            <a:ext cx="8136904" cy="5217443"/>
          </a:xfrm>
        </p:spPr>
        <p:txBody>
          <a:bodyPr>
            <a:normAutofit/>
          </a:bodyPr>
          <a:lstStyle/>
          <a:p>
            <a:pPr algn="r" rtl="1"/>
            <a:endParaRPr lang="ar-JO" sz="4000" dirty="0"/>
          </a:p>
          <a:p>
            <a:pPr algn="r" rtl="1"/>
            <a:r>
              <a:rPr lang="ar-JO" sz="4000" dirty="0"/>
              <a:t>ملاحظة: حروف الزّيادة في الكلمات هي: </a:t>
            </a:r>
          </a:p>
          <a:p>
            <a:pPr marL="68580" indent="0" algn="r" rtl="1">
              <a:buNone/>
            </a:pPr>
            <a:r>
              <a:rPr lang="ar-JO" sz="4000" dirty="0"/>
              <a:t>      (سألتمونيها)+ التّضعيف( ّ)</a:t>
            </a:r>
            <a:endParaRPr lang="en-US" sz="4000" dirty="0"/>
          </a:p>
        </p:txBody>
      </p:sp>
    </p:spTree>
    <p:extLst>
      <p:ext uri="{BB962C8B-B14F-4D97-AF65-F5344CB8AC3E}">
        <p14:creationId xmlns:p14="http://schemas.microsoft.com/office/powerpoint/2010/main" val="1697589703"/>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972</TotalTime>
  <Words>908</Words>
  <Application>Microsoft Office PowerPoint</Application>
  <PresentationFormat>On-screen Show (4:3)</PresentationFormat>
  <Paragraphs>302</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Century Gothic</vt:lpstr>
      <vt:lpstr>Tahoma</vt:lpstr>
      <vt:lpstr>Wingdings 2</vt:lpstr>
      <vt:lpstr>Austin</vt:lpstr>
      <vt:lpstr>الميزانُ الصّرفيُّ</vt:lpstr>
      <vt:lpstr>علوم اللّغة العربيّة</vt:lpstr>
      <vt:lpstr>PowerPoint Presentation</vt:lpstr>
      <vt:lpstr>ما الفائدة من الميزان الصّرفيّ؟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إذا أردنا وزن كلمة تنتهي بألف وهمزة، وكان الجذر منتهيًا بالهمزة او بحرف علة، تكون الهمزة أصلية ونعوض مكانها (ل)</vt:lpstr>
      <vt:lpstr>PowerPoint Presentation</vt:lpstr>
      <vt:lpstr>PowerPoint Presentation</vt:lpstr>
      <vt:lpstr>PowerPoint Presentation</vt:lpstr>
      <vt:lpstr>جذور لّغوية مُهمّة</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المزيا</dc:title>
  <dc:creator>User</dc:creator>
  <cp:lastModifiedBy>Admin</cp:lastModifiedBy>
  <cp:revision>54</cp:revision>
  <dcterms:created xsi:type="dcterms:W3CDTF">2022-07-26T09:33:56Z</dcterms:created>
  <dcterms:modified xsi:type="dcterms:W3CDTF">2022-09-14T16:03:01Z</dcterms:modified>
</cp:coreProperties>
</file>