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319" r:id="rId2"/>
    <p:sldId id="263" r:id="rId3"/>
    <p:sldId id="264" r:id="rId4"/>
    <p:sldId id="304" r:id="rId5"/>
    <p:sldId id="306" r:id="rId6"/>
    <p:sldId id="308" r:id="rId7"/>
    <p:sldId id="307" r:id="rId8"/>
    <p:sldId id="310" r:id="rId9"/>
    <p:sldId id="309" r:id="rId10"/>
    <p:sldId id="292" r:id="rId11"/>
    <p:sldId id="305" r:id="rId12"/>
    <p:sldId id="313" r:id="rId13"/>
    <p:sldId id="293" r:id="rId14"/>
    <p:sldId id="294" r:id="rId15"/>
    <p:sldId id="311" r:id="rId16"/>
    <p:sldId id="314" r:id="rId17"/>
    <p:sldId id="316" r:id="rId18"/>
    <p:sldId id="315" r:id="rId19"/>
    <p:sldId id="318" r:id="rId20"/>
    <p:sldId id="295" r:id="rId21"/>
    <p:sldId id="296" r:id="rId22"/>
    <p:sldId id="29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Candara" panose="020E0502030303020204" pitchFamily="34" charset="0"/>
      <p:regular r:id="rId30"/>
      <p:bold r:id="rId31"/>
      <p:italic r:id="rId32"/>
      <p:boldItalic r:id="rId33"/>
    </p:embeddedFont>
    <p:embeddedFont>
      <p:font typeface="Sassoon Infant Rg" panose="02000503030000020003" charset="0"/>
      <p:regular r:id="rId34"/>
      <p:bold r:id="rId35"/>
    </p:embeddedFont>
    <p:embeddedFont>
      <p:font typeface="Twinkl" panose="020B0604020202020204" charset="0"/>
      <p:regular r:id="rId36"/>
      <p:bold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C14"/>
    <a:srgbClr val="F6BB92"/>
    <a:srgbClr val="1E324F"/>
    <a:srgbClr val="3D4567"/>
    <a:srgbClr val="636974"/>
    <a:srgbClr val="EF864A"/>
    <a:srgbClr val="F08214"/>
    <a:srgbClr val="EF8216"/>
    <a:srgbClr val="F0854A"/>
    <a:srgbClr val="AFD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34850E-8008-4DD1-BD39-951AFEA00E30}"/>
              </a:ext>
            </a:extLst>
          </p:cNvPr>
          <p:cNvSpPr/>
          <p:nvPr/>
        </p:nvSpPr>
        <p:spPr>
          <a:xfrm>
            <a:off x="3102430" y="2687636"/>
            <a:ext cx="313278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Forces </a:t>
            </a:r>
          </a:p>
        </p:txBody>
      </p:sp>
    </p:spTree>
    <p:extLst>
      <p:ext uri="{BB962C8B-B14F-4D97-AF65-F5344CB8AC3E}">
        <p14:creationId xmlns:p14="http://schemas.microsoft.com/office/powerpoint/2010/main" val="314111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1. Gravity </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b="1" dirty="0">
                <a:solidFill>
                  <a:schemeClr val="tx1"/>
                </a:solidFill>
              </a:rPr>
              <a:t>Gravity</a:t>
            </a:r>
            <a:r>
              <a:rPr lang="en-GB" altLang="en-US" dirty="0">
                <a:solidFill>
                  <a:schemeClr val="tx1"/>
                </a:solidFill>
              </a:rPr>
              <a:t> is a </a:t>
            </a:r>
            <a:r>
              <a:rPr lang="en-GB" altLang="en-US" b="1" dirty="0">
                <a:solidFill>
                  <a:schemeClr val="tx1"/>
                </a:solidFill>
              </a:rPr>
              <a:t>pulling</a:t>
            </a:r>
            <a:r>
              <a:rPr lang="en-GB" altLang="en-US" dirty="0">
                <a:solidFill>
                  <a:schemeClr val="tx1"/>
                </a:solidFill>
              </a:rPr>
              <a:t> force exerted by the Earth. The gravitational force from the Earth pulls in a direction towards the centre of the Earth.</a:t>
            </a:r>
          </a:p>
          <a:p>
            <a:pPr algn="ctr">
              <a:buFont typeface="Arial" panose="020B0604020202020204" pitchFamily="34" charset="0"/>
              <a:buNone/>
            </a:pPr>
            <a:r>
              <a:rPr lang="en-GB" altLang="en-US" dirty="0">
                <a:solidFill>
                  <a:schemeClr val="tx1"/>
                </a:solidFill>
              </a:rPr>
              <a:t>Gravity is pulling the skydivers towards         the Earth.</a:t>
            </a:r>
          </a:p>
          <a:p>
            <a:pPr algn="ctr">
              <a:buFont typeface="Arial" panose="020B0604020202020204" pitchFamily="34" charset="0"/>
              <a:buNone/>
            </a:pPr>
            <a:endParaRPr lang="en-GB" altLang="en-US" dirty="0">
              <a:solidFill>
                <a:schemeClr val="tx1"/>
              </a:solidFill>
            </a:endParaRP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pic>
        <p:nvPicPr>
          <p:cNvPr id="9" name="Picture 8">
            <a:extLst>
              <a:ext uri="{FF2B5EF4-FFF2-40B4-BE49-F238E27FC236}">
                <a16:creationId xmlns:a16="http://schemas.microsoft.com/office/drawing/2014/main" id="{6E8C8010-FE0C-43AF-929C-252DE6D3E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128" y="3242779"/>
            <a:ext cx="2571944" cy="1698653"/>
          </a:xfrm>
          <a:prstGeom prst="rect">
            <a:avLst/>
          </a:prstGeom>
        </p:spPr>
      </p:pic>
      <p:sp>
        <p:nvSpPr>
          <p:cNvPr id="10" name="Arrow: Down 9">
            <a:extLst>
              <a:ext uri="{FF2B5EF4-FFF2-40B4-BE49-F238E27FC236}">
                <a16:creationId xmlns:a16="http://schemas.microsoft.com/office/drawing/2014/main" id="{6556B9AA-B638-466F-81D3-DA27AE5F15F6}"/>
              </a:ext>
            </a:extLst>
          </p:cNvPr>
          <p:cNvSpPr/>
          <p:nvPr/>
        </p:nvSpPr>
        <p:spPr>
          <a:xfrm>
            <a:off x="4299724" y="2885679"/>
            <a:ext cx="752030" cy="2948300"/>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6F47620-9753-4E08-A4C0-FD30F8AC8A07}"/>
              </a:ext>
            </a:extLst>
          </p:cNvPr>
          <p:cNvSpPr txBox="1"/>
          <p:nvPr/>
        </p:nvSpPr>
        <p:spPr>
          <a:xfrm>
            <a:off x="3718391" y="2119564"/>
            <a:ext cx="1922804" cy="646331"/>
          </a:xfrm>
          <a:prstGeom prst="rect">
            <a:avLst/>
          </a:prstGeom>
          <a:noFill/>
        </p:spPr>
        <p:txBody>
          <a:bodyPr wrap="square" rtlCol="0">
            <a:spAutoFit/>
          </a:bodyPr>
          <a:lstStyle/>
          <a:p>
            <a:pPr algn="ctr"/>
            <a:r>
              <a:rPr lang="en-GB" sz="3600" b="1" dirty="0"/>
              <a:t>gravity</a:t>
            </a:r>
          </a:p>
        </p:txBody>
      </p:sp>
    </p:spTree>
    <p:extLst>
      <p:ext uri="{BB962C8B-B14F-4D97-AF65-F5344CB8AC3E}">
        <p14:creationId xmlns:p14="http://schemas.microsoft.com/office/powerpoint/2010/main" val="41511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0" presetClass="path" presetSubtype="0" accel="5000" decel="5000" fill="hold" nodeType="withEffect">
                                  <p:stCondLst>
                                    <p:cond delay="0"/>
                                  </p:stCondLst>
                                  <p:childTnLst>
                                    <p:animMotion origin="layout" path="M -0.00174 0.00417 L -0.00174 0.0044 L 0.00573 0.00046 C 0.00677 7.40741E-7 0.00763 -0.00023 0.0085 -0.00093 C 0.00954 -0.00162 0.01041 -0.00255 0.01128 -0.00324 C 0.01163 -0.00463 0.01319 -0.00671 0.01232 -0.00718 C 0.00382 -0.00972 0.00399 -0.00787 0.00104 -0.00208 C 0.00138 0.00162 0.00069 0.00579 0.00208 0.00926 C 0.00243 0.01042 0.00399 0.00856 0.00486 0.00787 C 0.0059 0.00718 0.00677 0.00625 0.00763 0.00532 L 0.00954 -0.00208 L 0.01041 -0.00579 C 0.00954 -0.01157 0.01007 -0.01875 0.00208 -0.00949 C 0.00104 -0.00857 0.00225 -0.00602 0.00295 -0.00463 C 0.00364 -0.00301 0.00486 -0.00208 0.00573 -0.00093 C 0.00642 0.00023 0.00694 0.00162 0.00763 0.00301 C 0.00781 0.00347 0.00885 0.01157 0.01041 0.01157 C 0.01145 0.01157 0.01111 0.00926 0.01128 0.00787 C 0.01111 0.00532 0.01215 0.00116 0.01041 0.00046 C 0.00625 -0.00139 -0.00695 0.00162 -0.00261 0.00162 C 0.0026 0.00162 0.00798 0.00093 0.01319 0.00046 C 0.01388 -0.00093 0.01562 -0.00208 0.0151 -0.00324 C 0.01388 -0.00602 0.00954 -0.00833 0.00954 -0.0081 C 0.00833 -0.00787 0.00625 -0.00857 0.00573 -0.00718 C 0.00434 -0.00347 0.00972 0.00509 0.01041 0.00671 L 0.01232 0.01042 C 0.01128 0.01134 0.01059 0.01273 0.00954 0.01296 C 0.0085 0.01319 0.00763 0.01227 0.00677 0.01157 C -0.00139 0.00694 0.00677 0.01088 0.00017 0.00787 C 0.00052 0.00671 0.00052 0.00509 0.00104 0.00417 C 0.00243 0.00185 0.00486 0.00116 0.00677 0.00046 C 0.00694 0.00162 0.00781 0.00278 0.00763 0.00417 C 0.00711 0.0081 0.0052 0.0081 0.00295 0.00926 C 0.00243 0.00787 0.00173 0.00671 0.00104 0.00532 C 0.00034 0.0037 0.00017 0.00185 -0.0007 0.00046 C -0.00157 -0.0007 -0.00261 -0.00116 -0.00348 -0.00208 C -0.00209 -0.00278 0.00347 -0.00602 0.00382 -0.00093 C 0.00416 0.00208 0.00017 0.00671 0.00017 0.00694 C 0.00052 0.00787 0.00017 0.01088 0.00104 0.01042 C 0.00243 0.00972 0.00329 0.00324 0.00382 0.00162 C 0.00746 -0.00695 0.01024 -0.00671 0.00382 -0.00463 C 0.00416 -0.00324 0.00399 -0.00162 0.00486 -0.00093 C 0.0059 0.00023 0.00746 -0.00046 0.0085 0.00046 C 0.01944 0.01065 0.01458 0.0081 0.01041 0.00671 C 0.00954 0.00579 0.00868 0.00486 0.00763 0.00417 C 0.00399 0.00162 0.00295 0.00324 -0.00174 0.00417 C -0.00122 0.00671 -0.00087 0.01111 0.00104 0.01296 C 0.00208 0.01389 0.00364 0.01366 0.00486 0.01412 C 0.00573 0.01458 0.00677 0.01505 0.00763 0.01551 C 0.00885 0.01505 0.01059 0.01551 0.01128 0.01412 C 0.01198 0.01296 0.00868 0.00694 0.0085 0.00671 C 0.00833 0.00509 0.00833 0.00324 0.00763 0.00162 C 0.0059 -0.00208 0.00468 -0.00208 0.00208 -0.00324 C 0.00138 -0.00301 -0.00348 -0.00116 -0.00348 0.00046 C -0.00348 0.00255 0.0026 0.00393 0.00295 0.00417 C 0.00416 0.00324 0.00555 0.00255 0.00677 0.00162 C 0.00798 0.00046 0.0092 -0.00093 0.01041 -0.00208 C 0.01128 -0.00301 0.01232 -0.0037 0.01319 -0.00463 C 0.01128 0.0081 0.01319 -0.00347 0.01128 0.00532 C 0.00902 0.01643 0.0118 0.00509 0.00954 0.01412 L 0.00763 0.00671 C 0.00729 0.00532 0.00694 0.00417 0.00677 0.00301 C 0.00642 0.00093 0.00607 -0.00116 0.00573 -0.00324 C 0.00555 -0.00509 0.00555 -0.00695 0.00486 -0.00833 C 0.00416 -0.00926 0.00295 -0.00926 0.00208 -0.00949 C 0.00138 -0.00833 0.00034 -0.00741 0.00017 -0.00579 C -0.00018 -0.00023 0.00086 0.00324 0.00208 0.00787 C 0.00833 0.00509 0.00677 0.00787 0.0085 0.00301 " pathEditMode="relative" rAng="0" ptsTypes="AAAAAAAAAAAAAAAAAAAAAAAAAAAAAAAAAAAAAAAAAAAAAAAAAAAAAAAAAAAAAAAAAAAA">
                                      <p:cBhvr>
                                        <p:cTn id="23" dur="25000" fill="hold"/>
                                        <p:tgtEl>
                                          <p:spTgt spid="9"/>
                                        </p:tgtEl>
                                        <p:attrNameLst>
                                          <p:attrName>ppt_x</p:attrName>
                                          <p:attrName>ppt_y</p:attrName>
                                        </p:attrNameLst>
                                      </p:cBhvr>
                                      <p:rCtr x="74700" y="-3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BA5DED-2153-4176-BE72-3DECD2C1DBC9}"/>
              </a:ext>
            </a:extLst>
          </p:cNvPr>
          <p:cNvSpPr/>
          <p:nvPr/>
        </p:nvSpPr>
        <p:spPr>
          <a:xfrm>
            <a:off x="647365" y="1047750"/>
            <a:ext cx="3816350" cy="13856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Water falls towards the ground because of the Earth’s gravitational force.</a:t>
            </a:r>
          </a:p>
          <a:p>
            <a:pPr algn="ctr">
              <a:lnSpc>
                <a:spcPct val="100000"/>
              </a:lnSpc>
              <a:buFont typeface="Arial" panose="020B0604020202020204" pitchFamily="34" charset="0"/>
              <a:buNone/>
            </a:pPr>
            <a:endParaRPr lang="en-GB" altLang="en-US" dirty="0">
              <a:solidFill>
                <a:schemeClr val="tx1"/>
              </a:solidFill>
            </a:endParaRPr>
          </a:p>
        </p:txBody>
      </p:sp>
      <p:pic>
        <p:nvPicPr>
          <p:cNvPr id="3" name="Picture 2">
            <a:extLst>
              <a:ext uri="{FF2B5EF4-FFF2-40B4-BE49-F238E27FC236}">
                <a16:creationId xmlns:a16="http://schemas.microsoft.com/office/drawing/2014/main" id="{4DE02644-AF4D-4B15-BC0F-E27FFFD88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287" y="504411"/>
            <a:ext cx="3571875" cy="2826418"/>
          </a:xfrm>
          <a:prstGeom prst="rect">
            <a:avLst/>
          </a:prstGeom>
        </p:spPr>
      </p:pic>
      <p:pic>
        <p:nvPicPr>
          <p:cNvPr id="4" name="Picture 3">
            <a:extLst>
              <a:ext uri="{FF2B5EF4-FFF2-40B4-BE49-F238E27FC236}">
                <a16:creationId xmlns:a16="http://schemas.microsoft.com/office/drawing/2014/main" id="{8126A8E0-18E9-46CE-9797-2658057B9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4" y="3429000"/>
            <a:ext cx="3816350" cy="2526942"/>
          </a:xfrm>
          <a:prstGeom prst="rect">
            <a:avLst/>
          </a:prstGeom>
        </p:spPr>
      </p:pic>
      <p:sp>
        <p:nvSpPr>
          <p:cNvPr id="5" name="Rectangle 4">
            <a:extLst>
              <a:ext uri="{FF2B5EF4-FFF2-40B4-BE49-F238E27FC236}">
                <a16:creationId xmlns:a16="http://schemas.microsoft.com/office/drawing/2014/main" id="{242B52E0-90C7-4079-9F87-2688AF49CABA}"/>
              </a:ext>
            </a:extLst>
          </p:cNvPr>
          <p:cNvSpPr/>
          <p:nvPr/>
        </p:nvSpPr>
        <p:spPr>
          <a:xfrm>
            <a:off x="4680287" y="4256868"/>
            <a:ext cx="3816350" cy="13856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We fall towards the ground when we jump, because of the Earth’s gravitational force.</a:t>
            </a:r>
          </a:p>
        </p:txBody>
      </p:sp>
    </p:spTree>
    <p:extLst>
      <p:ext uri="{BB962C8B-B14F-4D97-AF65-F5344CB8AC3E}">
        <p14:creationId xmlns:p14="http://schemas.microsoft.com/office/powerpoint/2010/main" val="370336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A948-1EB2-4BB2-9189-FD88249353E6}"/>
              </a:ext>
            </a:extLst>
          </p:cNvPr>
          <p:cNvSpPr>
            <a:spLocks noGrp="1"/>
          </p:cNvSpPr>
          <p:nvPr>
            <p:ph type="title"/>
          </p:nvPr>
        </p:nvSpPr>
        <p:spPr/>
        <p:txBody>
          <a:bodyPr/>
          <a:lstStyle/>
          <a:p>
            <a:r>
              <a:rPr lang="en-GB" dirty="0"/>
              <a:t>2. Thrust </a:t>
            </a:r>
            <a:endParaRPr lang="en-US" dirty="0"/>
          </a:p>
        </p:txBody>
      </p:sp>
      <p:sp>
        <p:nvSpPr>
          <p:cNvPr id="3" name="Rectangle 2">
            <a:extLst>
              <a:ext uri="{FF2B5EF4-FFF2-40B4-BE49-F238E27FC236}">
                <a16:creationId xmlns:a16="http://schemas.microsoft.com/office/drawing/2014/main" id="{2667D715-0E64-41F5-8415-C23943E1AE1C}"/>
              </a:ext>
            </a:extLst>
          </p:cNvPr>
          <p:cNvSpPr/>
          <p:nvPr/>
        </p:nvSpPr>
        <p:spPr>
          <a:xfrm>
            <a:off x="707130" y="1625855"/>
            <a:ext cx="3758852" cy="2074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000" b="1" dirty="0">
                <a:solidFill>
                  <a:srgbClr val="5F6368"/>
                </a:solidFill>
                <a:latin typeface="Calibri" panose="020F0502020204030204" pitchFamily="34" charset="0"/>
                <a:cs typeface="Calibri" panose="020F0502020204030204" pitchFamily="34" charset="0"/>
              </a:rPr>
              <a:t>Thrust</a:t>
            </a:r>
            <a:r>
              <a:rPr lang="en-US" sz="2000" dirty="0">
                <a:solidFill>
                  <a:srgbClr val="4D5156"/>
                </a:solidFill>
                <a:latin typeface="Calibri" panose="020F0502020204030204" pitchFamily="34" charset="0"/>
                <a:cs typeface="Calibri" panose="020F0502020204030204" pitchFamily="34" charset="0"/>
              </a:rPr>
              <a:t> is generated by the engines that cause a system to accelerate.</a:t>
            </a:r>
            <a:endParaRPr lang="en-GB" altLang="en-US" sz="2000" dirty="0">
              <a:solidFill>
                <a:srgbClr val="1C1C1C"/>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35C9E5E-6F41-4746-B7D0-1CF055AF9051}"/>
              </a:ext>
            </a:extLst>
          </p:cNvPr>
          <p:cNvPicPr>
            <a:picLocks noChangeAspect="1"/>
          </p:cNvPicPr>
          <p:nvPr/>
        </p:nvPicPr>
        <p:blipFill>
          <a:blip r:embed="rId2"/>
          <a:stretch>
            <a:fillRect/>
          </a:stretch>
        </p:blipFill>
        <p:spPr>
          <a:xfrm>
            <a:off x="4567235" y="1788067"/>
            <a:ext cx="3657600" cy="1750263"/>
          </a:xfrm>
          <a:prstGeom prst="rect">
            <a:avLst/>
          </a:prstGeom>
        </p:spPr>
      </p:pic>
      <p:pic>
        <p:nvPicPr>
          <p:cNvPr id="1028" name="Picture 4" descr="A helicopter flies through the air. The thrust is 100,000 N and the drag is  80,000 N. The lift force is 90,000 N and the weight is 90,000 N. What is  the net force? | Socratic">
            <a:extLst>
              <a:ext uri="{FF2B5EF4-FFF2-40B4-BE49-F238E27FC236}">
                <a16:creationId xmlns:a16="http://schemas.microsoft.com/office/drawing/2014/main" id="{2F041F22-B375-4D86-9F8C-F9F1B20FE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556" y="3737760"/>
            <a:ext cx="4800600" cy="267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3) Air resistance </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sz="2400" dirty="0">
                <a:solidFill>
                  <a:schemeClr val="tx1"/>
                </a:solidFill>
                <a:latin typeface="Calibri" panose="020F0502020204030204" pitchFamily="34" charset="0"/>
                <a:cs typeface="Calibri" panose="020F0502020204030204" pitchFamily="34" charset="0"/>
              </a:rPr>
              <a:t>In this image, you can see that a force is slowing the skydivers down.</a:t>
            </a:r>
          </a:p>
          <a:p>
            <a:pPr algn="ctr">
              <a:buFont typeface="Arial" panose="020B0604020202020204" pitchFamily="34" charset="0"/>
              <a:buNone/>
            </a:pPr>
            <a:endParaRPr lang="en-GB" altLang="en-US" sz="2400" dirty="0">
              <a:solidFill>
                <a:schemeClr val="tx1"/>
              </a:solidFill>
              <a:latin typeface="Calibri" panose="020F0502020204030204" pitchFamily="34" charset="0"/>
              <a:cs typeface="Calibri" panose="020F0502020204030204" pitchFamily="34" charset="0"/>
            </a:endParaRPr>
          </a:p>
          <a:p>
            <a:pPr algn="ctr">
              <a:buFont typeface="Arial" panose="020B0604020202020204" pitchFamily="34" charset="0"/>
              <a:buNone/>
            </a:pPr>
            <a:r>
              <a:rPr lang="en-GB" altLang="en-US" sz="2400" dirty="0">
                <a:solidFill>
                  <a:schemeClr val="tx1"/>
                </a:solidFill>
                <a:latin typeface="Calibri" panose="020F0502020204030204" pitchFamily="34" charset="0"/>
                <a:cs typeface="Calibri" panose="020F0502020204030204" pitchFamily="34" charset="0"/>
              </a:rPr>
              <a:t>This force is pushing in the </a:t>
            </a:r>
            <a:r>
              <a:rPr lang="en-GB" altLang="en-US" sz="2400" b="1" dirty="0">
                <a:solidFill>
                  <a:schemeClr val="tx1"/>
                </a:solidFill>
                <a:latin typeface="Calibri" panose="020F0502020204030204" pitchFamily="34" charset="0"/>
                <a:cs typeface="Calibri" panose="020F0502020204030204" pitchFamily="34" charset="0"/>
              </a:rPr>
              <a:t>opposite</a:t>
            </a:r>
            <a:r>
              <a:rPr lang="en-GB" altLang="en-US" sz="2400" dirty="0">
                <a:solidFill>
                  <a:schemeClr val="tx1"/>
                </a:solidFill>
                <a:latin typeface="Calibri" panose="020F0502020204030204" pitchFamily="34" charset="0"/>
                <a:cs typeface="Calibri" panose="020F0502020204030204" pitchFamily="34" charset="0"/>
              </a:rPr>
              <a:t> direction to gravity. </a:t>
            </a:r>
          </a:p>
          <a:p>
            <a:pPr algn="ctr">
              <a:buFont typeface="Arial" panose="020B0604020202020204" pitchFamily="34" charset="0"/>
              <a:buNone/>
            </a:pPr>
            <a:endParaRPr lang="en-GB" altLang="en-US" dirty="0">
              <a:solidFill>
                <a:schemeClr val="tx1"/>
              </a:solidFill>
            </a:endParaRP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sp>
        <p:nvSpPr>
          <p:cNvPr id="10" name="Arrow: Down 9">
            <a:extLst>
              <a:ext uri="{FF2B5EF4-FFF2-40B4-BE49-F238E27FC236}">
                <a16:creationId xmlns:a16="http://schemas.microsoft.com/office/drawing/2014/main" id="{6556B9AA-B638-466F-81D3-DA27AE5F15F6}"/>
              </a:ext>
            </a:extLst>
          </p:cNvPr>
          <p:cNvSpPr/>
          <p:nvPr/>
        </p:nvSpPr>
        <p:spPr>
          <a:xfrm rot="10800000">
            <a:off x="4127616"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7C2F8E0C-A788-401B-8A68-9FE52232FE3B}"/>
              </a:ext>
            </a:extLst>
          </p:cNvPr>
          <p:cNvGrpSpPr/>
          <p:nvPr/>
        </p:nvGrpSpPr>
        <p:grpSpPr>
          <a:xfrm>
            <a:off x="5171360" y="1878681"/>
            <a:ext cx="3111492" cy="3990496"/>
            <a:chOff x="5171360" y="1793221"/>
            <a:chExt cx="3111492" cy="3990496"/>
          </a:xfrm>
        </p:grpSpPr>
        <p:pic>
          <p:nvPicPr>
            <p:cNvPr id="5" name="Picture 4">
              <a:extLst>
                <a:ext uri="{FF2B5EF4-FFF2-40B4-BE49-F238E27FC236}">
                  <a16:creationId xmlns:a16="http://schemas.microsoft.com/office/drawing/2014/main" id="{74DAAE58-938A-4040-AA41-AA870EDAE4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9" name="Picture 8">
              <a:extLst>
                <a:ext uri="{FF2B5EF4-FFF2-40B4-BE49-F238E27FC236}">
                  <a16:creationId xmlns:a16="http://schemas.microsoft.com/office/drawing/2014/main" id="{6E8C8010-FE0C-43AF-929C-252DE6D3E7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spTree>
    <p:extLst>
      <p:ext uri="{BB962C8B-B14F-4D97-AF65-F5344CB8AC3E}">
        <p14:creationId xmlns:p14="http://schemas.microsoft.com/office/powerpoint/2010/main" val="28433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0" presetClass="path" presetSubtype="0" accel="4000" decel="4000" fill="hold" nodeType="withEffect">
                                  <p:stCondLst>
                                    <p:cond delay="0"/>
                                  </p:stCondLst>
                                  <p:childTnLst>
                                    <p:animMotion origin="layout" path="M -0.0059 -0.02291 L -0.0059 -0.02268 C -0.00434 -0.01921 -0.00364 -0.01458 -0.00121 -0.01157 C -0.00052 -0.01064 -0.00017 -0.01412 -0.00034 -0.01527 C -0.00052 -0.01689 -0.00156 -0.01782 -0.00225 -0.01921 C -0.00382 -0.01875 -0.00538 -0.01782 -0.00694 -0.01782 C -0.00781 -0.01782 -0.00503 -0.01921 -0.00416 -0.01921 C -0.00295 -0.01875 -0.00225 -0.01736 -0.00121 -0.01666 C -0.00069 -0.01782 -0.00052 -0.02037 0.00052 -0.02037 C 0.00157 -0.02037 0.00243 -0.01712 0.00157 -0.01666 C -0.00052 -0.01574 -0.00277 -0.01736 -0.00503 -0.01782 C -0.00538 -0.01944 -0.00694 -0.02152 -0.0059 -0.02291 C -0.0052 -0.02384 -0.0052 -0.01921 -0.00416 -0.01921 C -0.00208 -0.01875 0.00157 -0.02152 0.00157 -0.02129 C 0.00052 -0.02245 -0.00017 -0.02453 -0.00121 -0.02407 C -0.00659 -0.02175 -0.00191 -0.01458 -0.0059 -0.02291 C -0.00625 -0.02407 -0.00625 -0.02754 -0.00694 -0.02662 C -0.00902 -0.02384 -0.00711 -0.01527 -0.00694 -0.01296 C -0.00625 -0.01527 -0.0059 -0.01921 -0.00312 -0.01921 C -0.00208 -0.01921 -0.00121 -0.01736 -0.00034 -0.01666 C 0.00018 -0.01412 0.0007 -0.00671 0.00157 -0.00902 C 0.00157 -0.00949 0.00521 -0.01805 0.00434 -0.01921 C 0.00348 -0.02013 0.00243 -0.01736 0.00157 -0.01666 C 0.00052 -0.01736 -0.00052 -0.01805 -0.00121 -0.01921 C -0.00208 -0.02013 -0.00225 -0.02384 -0.00312 -0.02291 C -0.00468 -0.02129 -0.00434 -0.01782 -0.00503 -0.01527 L -0.0059 -0.01157 C -0.00625 -0.01296 -0.00694 -0.01412 -0.00694 -0.01527 C -0.00694 -0.01666 -0.00555 -0.01782 -0.0059 -0.01921 C -0.00642 -0.0206 -0.00781 -0.02083 -0.00868 -0.02152 C -0.00972 -0.02083 -0.01076 -0.02013 -0.01163 -0.01921 C -0.01319 -0.01689 -0.01475 -0.01342 -0.0125 -0.01041 C -0.01163 -0.00925 -0.01007 -0.00949 -0.00868 -0.00902 C -0.00451 -0.01759 -0.00573 -0.01365 -0.00416 -0.02037 C 0.00174 -0.01898 0.00122 -0.02129 0.00243 -0.01527 C 0.00243 -0.01504 0.00243 -0.01458 0.00243 -0.01412 " pathEditMode="relative" rAng="0" ptsTypes="AAAAAAAAAAAAAAAAAAAAAAAAAAAAAAAAAAAA">
                                      <p:cBhvr>
                                        <p:cTn id="20" dur="25000" fill="hold"/>
                                        <p:tgtEl>
                                          <p:spTgt spid="6"/>
                                        </p:tgtEl>
                                        <p:attrNameLst>
                                          <p:attrName>ppt_x</p:attrName>
                                          <p:attrName>ppt_y</p:attrName>
                                        </p:attrNameLst>
                                      </p:cBhvr>
                                      <p:rCtr x="12200" y="50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Rectangle 2">
            <a:extLst>
              <a:ext uri="{FF2B5EF4-FFF2-40B4-BE49-F238E27FC236}">
                <a16:creationId xmlns:a16="http://schemas.microsoft.com/office/drawing/2014/main" id="{D3BF435A-3FD8-44AE-BB6E-21E9C231B04D}"/>
              </a:ext>
            </a:extLst>
          </p:cNvPr>
          <p:cNvSpPr/>
          <p:nvPr/>
        </p:nvSpPr>
        <p:spPr>
          <a:xfrm>
            <a:off x="621376" y="859665"/>
            <a:ext cx="2953225" cy="53276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schemeClr val="tx1"/>
                </a:solidFill>
                <a:latin typeface="Calibri" panose="020F0502020204030204" pitchFamily="34" charset="0"/>
                <a:cs typeface="Calibri" panose="020F0502020204030204" pitchFamily="34" charset="0"/>
              </a:rPr>
              <a:t>Air resistance is the name of the force that is pushing up against the parachute. </a:t>
            </a:r>
          </a:p>
          <a:p>
            <a:pPr algn="ctr">
              <a:defRPr/>
            </a:pPr>
            <a:endParaRPr lang="en-GB" sz="2000" dirty="0">
              <a:solidFill>
                <a:schemeClr val="tx1"/>
              </a:solidFill>
              <a:latin typeface="Calibri" panose="020F0502020204030204" pitchFamily="34" charset="0"/>
              <a:cs typeface="Calibri" panose="020F0502020204030204" pitchFamily="34" charset="0"/>
            </a:endParaRPr>
          </a:p>
          <a:p>
            <a:pPr algn="ctr">
              <a:defRPr/>
            </a:pPr>
            <a:r>
              <a:rPr lang="en-GB" sz="2000" dirty="0">
                <a:solidFill>
                  <a:schemeClr val="tx1"/>
                </a:solidFill>
                <a:latin typeface="Calibri" panose="020F0502020204030204" pitchFamily="34" charset="0"/>
                <a:cs typeface="Calibri" panose="020F0502020204030204" pitchFamily="34" charset="0"/>
              </a:rPr>
              <a:t>Gravity is pulling the skydivers towards the ground. However, they are slowed down because a force (air resistance) pushes against the inside of the parachute and they descend more slowly. </a:t>
            </a:r>
          </a:p>
          <a:p>
            <a:pPr algn="ctr">
              <a:defRPr/>
            </a:pPr>
            <a:endParaRPr lang="en-GB" sz="2000" dirty="0">
              <a:solidFill>
                <a:schemeClr val="tx1"/>
              </a:solidFill>
              <a:latin typeface="Calibri" panose="020F0502020204030204" pitchFamily="34" charset="0"/>
              <a:cs typeface="Calibri" panose="020F0502020204030204" pitchFamily="34" charset="0"/>
            </a:endParaRPr>
          </a:p>
          <a:p>
            <a:pPr algn="ctr">
              <a:defRPr/>
            </a:pPr>
            <a:r>
              <a:rPr lang="en-GB" sz="2000" dirty="0">
                <a:solidFill>
                  <a:schemeClr val="tx1"/>
                </a:solidFill>
                <a:latin typeface="Calibri" panose="020F0502020204030204" pitchFamily="34" charset="0"/>
                <a:cs typeface="Calibri" panose="020F0502020204030204" pitchFamily="34" charset="0"/>
              </a:rPr>
              <a:t>Gravity and air resistance are </a:t>
            </a:r>
            <a:r>
              <a:rPr lang="en-GB" sz="2000" b="1" dirty="0">
                <a:solidFill>
                  <a:schemeClr val="tx1"/>
                </a:solidFill>
                <a:latin typeface="Calibri" panose="020F0502020204030204" pitchFamily="34" charset="0"/>
                <a:cs typeface="Calibri" panose="020F0502020204030204" pitchFamily="34" charset="0"/>
              </a:rPr>
              <a:t>opposing</a:t>
            </a:r>
            <a:r>
              <a:rPr lang="en-GB" sz="2000" dirty="0">
                <a:solidFill>
                  <a:schemeClr val="tx1"/>
                </a:solidFill>
                <a:latin typeface="Calibri" panose="020F0502020204030204" pitchFamily="34" charset="0"/>
                <a:cs typeface="Calibri" panose="020F0502020204030204" pitchFamily="34" charset="0"/>
              </a:rPr>
              <a:t> forces in this situation. </a:t>
            </a: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954157"/>
            <a:ext cx="4693583" cy="5138667"/>
          </a:xfrm>
          <a:prstGeom prst="rect">
            <a:avLst/>
          </a:prstGeom>
        </p:spPr>
      </p:pic>
      <p:grpSp>
        <p:nvGrpSpPr>
          <p:cNvPr id="4" name="Group 3">
            <a:extLst>
              <a:ext uri="{FF2B5EF4-FFF2-40B4-BE49-F238E27FC236}">
                <a16:creationId xmlns:a16="http://schemas.microsoft.com/office/drawing/2014/main" id="{12F463C7-1067-4EEA-8D4C-8B66B2E23DFD}"/>
              </a:ext>
            </a:extLst>
          </p:cNvPr>
          <p:cNvGrpSpPr/>
          <p:nvPr/>
        </p:nvGrpSpPr>
        <p:grpSpPr>
          <a:xfrm>
            <a:off x="3685047" y="2705484"/>
            <a:ext cx="1638980" cy="1791788"/>
            <a:chOff x="3685047" y="2705484"/>
            <a:chExt cx="1638980" cy="1791788"/>
          </a:xfrm>
        </p:grpSpPr>
        <p:sp>
          <p:nvSpPr>
            <p:cNvPr id="2" name="TextBox 1">
              <a:extLst>
                <a:ext uri="{FF2B5EF4-FFF2-40B4-BE49-F238E27FC236}">
                  <a16:creationId xmlns:a16="http://schemas.microsoft.com/office/drawing/2014/main" id="{A6F47620-9753-4E08-A4C0-FD30F8AC8A07}"/>
                </a:ext>
              </a:extLst>
            </p:cNvPr>
            <p:cNvSpPr txBox="1"/>
            <p:nvPr/>
          </p:nvSpPr>
          <p:spPr>
            <a:xfrm>
              <a:off x="3685047" y="4127940"/>
              <a:ext cx="1638980" cy="369332"/>
            </a:xfrm>
            <a:prstGeom prst="rect">
              <a:avLst/>
            </a:prstGeom>
            <a:noFill/>
          </p:spPr>
          <p:txBody>
            <a:bodyPr wrap="square" rtlCol="0">
              <a:spAutoFit/>
            </a:bodyPr>
            <a:lstStyle/>
            <a:p>
              <a:pPr algn="ctr"/>
              <a:r>
                <a:rPr lang="en-GB" b="1" dirty="0"/>
                <a:t>air resistance</a:t>
              </a:r>
            </a:p>
          </p:txBody>
        </p:sp>
        <p:sp>
          <p:nvSpPr>
            <p:cNvPr id="21" name="Arrow: Down 20">
              <a:extLst>
                <a:ext uri="{FF2B5EF4-FFF2-40B4-BE49-F238E27FC236}">
                  <a16:creationId xmlns:a16="http://schemas.microsoft.com/office/drawing/2014/main" id="{864F5AB2-64EC-47F5-8325-0DA56A60AAB6}"/>
                </a:ext>
              </a:extLst>
            </p:cNvPr>
            <p:cNvSpPr/>
            <p:nvPr/>
          </p:nvSpPr>
          <p:spPr>
            <a:xfrm rot="10800000">
              <a:off x="4127616" y="2705484"/>
              <a:ext cx="752030" cy="1344002"/>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395E1DC7-ABD4-4694-B86C-CDBB80A3273B}"/>
              </a:ext>
            </a:extLst>
          </p:cNvPr>
          <p:cNvGrpSpPr/>
          <p:nvPr/>
        </p:nvGrpSpPr>
        <p:grpSpPr>
          <a:xfrm>
            <a:off x="5051754" y="2334754"/>
            <a:ext cx="2354139" cy="3019189"/>
            <a:chOff x="5171360" y="1793221"/>
            <a:chExt cx="3111492" cy="3990496"/>
          </a:xfrm>
        </p:grpSpPr>
        <p:pic>
          <p:nvPicPr>
            <p:cNvPr id="25" name="Picture 24">
              <a:extLst>
                <a:ext uri="{FF2B5EF4-FFF2-40B4-BE49-F238E27FC236}">
                  <a16:creationId xmlns:a16="http://schemas.microsoft.com/office/drawing/2014/main" id="{A80383DA-1CF1-49CC-B778-6D2B1A6CB5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26" name="Picture 25">
              <a:extLst>
                <a:ext uri="{FF2B5EF4-FFF2-40B4-BE49-F238E27FC236}">
                  <a16:creationId xmlns:a16="http://schemas.microsoft.com/office/drawing/2014/main" id="{C978A78B-0A19-48E9-AC54-CA0395942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grpSp>
        <p:nvGrpSpPr>
          <p:cNvPr id="5" name="Group 4">
            <a:extLst>
              <a:ext uri="{FF2B5EF4-FFF2-40B4-BE49-F238E27FC236}">
                <a16:creationId xmlns:a16="http://schemas.microsoft.com/office/drawing/2014/main" id="{C1E7178B-2D2F-4490-9A93-174389EC53A3}"/>
              </a:ext>
            </a:extLst>
          </p:cNvPr>
          <p:cNvGrpSpPr/>
          <p:nvPr/>
        </p:nvGrpSpPr>
        <p:grpSpPr>
          <a:xfrm>
            <a:off x="7312410" y="2705484"/>
            <a:ext cx="1023830" cy="2192386"/>
            <a:chOff x="7312410" y="2705484"/>
            <a:chExt cx="1023830" cy="2192386"/>
          </a:xfrm>
        </p:grpSpPr>
        <p:sp>
          <p:nvSpPr>
            <p:cNvPr id="27" name="Arrow: Down 26">
              <a:extLst>
                <a:ext uri="{FF2B5EF4-FFF2-40B4-BE49-F238E27FC236}">
                  <a16:creationId xmlns:a16="http://schemas.microsoft.com/office/drawing/2014/main" id="{CFD2047E-F59F-4E78-A307-1ABA0BC257D2}"/>
                </a:ext>
              </a:extLst>
            </p:cNvPr>
            <p:cNvSpPr/>
            <p:nvPr/>
          </p:nvSpPr>
          <p:spPr>
            <a:xfrm>
              <a:off x="7448310"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8240EC26-678C-45AE-82B1-0996C95DA261}"/>
                </a:ext>
              </a:extLst>
            </p:cNvPr>
            <p:cNvSpPr txBox="1"/>
            <p:nvPr/>
          </p:nvSpPr>
          <p:spPr>
            <a:xfrm>
              <a:off x="7312410" y="4528538"/>
              <a:ext cx="1023830" cy="369332"/>
            </a:xfrm>
            <a:prstGeom prst="rect">
              <a:avLst/>
            </a:prstGeom>
            <a:noFill/>
          </p:spPr>
          <p:txBody>
            <a:bodyPr wrap="square" rtlCol="0">
              <a:spAutoFit/>
            </a:bodyPr>
            <a:lstStyle/>
            <a:p>
              <a:pPr algn="ctr"/>
              <a:r>
                <a:rPr lang="en-GB" b="1" dirty="0">
                  <a:solidFill>
                    <a:sysClr val="windowText" lastClr="000000"/>
                  </a:solidFill>
                </a:rPr>
                <a:t>gravity</a:t>
              </a:r>
            </a:p>
          </p:txBody>
        </p:sp>
      </p:grpSp>
    </p:spTree>
    <p:extLst>
      <p:ext uri="{BB962C8B-B14F-4D97-AF65-F5344CB8AC3E}">
        <p14:creationId xmlns:p14="http://schemas.microsoft.com/office/powerpoint/2010/main" val="21979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0" presetClass="path" presetSubtype="0" accel="4000" decel="4000" fill="hold" nodeType="withEffect">
                                  <p:stCondLst>
                                    <p:cond delay="0"/>
                                  </p:stCondLst>
                                  <p:childTnLst>
                                    <p:animMotion origin="layout" path="M -0.00591 -0.02292 L -0.00591 -0.02269 C -0.00434 -0.01921 -0.00365 -0.01459 -0.00122 -0.01158 C -0.00052 -0.01065 -0.00018 -0.01412 -0.00035 -0.01528 C -0.00052 -0.0169 -0.00157 -0.01783 -0.00226 -0.01921 C -0.00382 -0.01875 -0.00539 -0.01783 -0.00695 -0.01783 C -0.00782 -0.01783 -0.00504 -0.01921 -0.00417 -0.01921 C -0.00295 -0.01875 -0.00226 -0.01736 -0.00122 -0.01667 C -0.0007 -0.01783 -0.00052 -0.02037 0.00052 -0.02037 C 0.00156 -0.02037 0.00243 -0.01713 0.00156 -0.01667 C -0.00052 -0.01574 -0.00278 -0.01736 -0.00504 -0.01783 C -0.00539 -0.01945 -0.00695 -0.02153 -0.00591 -0.02292 C -0.00521 -0.02384 -0.00521 -0.01921 -0.00417 -0.01921 C -0.00209 -0.01875 0.00156 -0.02153 0.00156 -0.0213 C 0.00052 -0.02246 -0.00018 -0.02454 -0.00122 -0.02408 C -0.0066 -0.02176 -0.00191 -0.01459 -0.00591 -0.02292 C -0.00625 -0.02408 -0.00625 -0.02755 -0.00695 -0.02662 C -0.00903 -0.02384 -0.00712 -0.01528 -0.00695 -0.01296 C -0.00625 -0.01528 -0.00591 -0.01921 -0.00313 -0.01921 C -0.00209 -0.01921 -0.00122 -0.01736 -0.00035 -0.01667 C 0.00017 -0.01412 0.00069 -0.00671 0.00156 -0.00903 C 0.00156 -0.00949 0.0052 -0.01806 0.00434 -0.01921 C 0.00347 -0.02014 0.00243 -0.01736 0.00156 -0.01667 C 0.00052 -0.01736 -0.00052 -0.01806 -0.00122 -0.01921 C -0.00209 -0.02014 -0.00226 -0.02384 -0.00313 -0.02292 C -0.00469 -0.0213 -0.00434 -0.01783 -0.00504 -0.01528 L -0.00591 -0.01158 C -0.00625 -0.01296 -0.00695 -0.01412 -0.00695 -0.01528 C -0.00695 -0.01667 -0.00556 -0.01783 -0.00591 -0.01921 C -0.00643 -0.0206 -0.00782 -0.02084 -0.00868 -0.02153 C -0.00973 -0.02084 -0.01077 -0.02014 -0.01164 -0.01921 C -0.0132 -0.0169 -0.01476 -0.01343 -0.0125 -0.01042 C -0.01164 -0.00926 -0.01007 -0.00949 -0.00868 -0.00903 C -0.00452 -0.01759 -0.00573 -0.01366 -0.00417 -0.02037 C 0.00173 -0.01898 0.00121 -0.0213 0.00243 -0.01528 C 0.00243 -0.01505 0.00243 -0.01459 0.00243 -0.01412 " pathEditMode="relative" rAng="0" ptsTypes="AAAAAAAAAAAAAAAAAAAAAAAAAAAAAAAAAAAA">
                                      <p:cBhvr>
                                        <p:cTn id="17" dur="25000" fill="hold"/>
                                        <p:tgtEl>
                                          <p:spTgt spid="23"/>
                                        </p:tgtEl>
                                        <p:attrNameLst>
                                          <p:attrName>ppt_x</p:attrName>
                                          <p:attrName>ppt_y</p:attrName>
                                        </p:attrNameLst>
                                      </p:cBhvr>
                                      <p:rCtr x="12200" y="50900"/>
                                    </p:animMotion>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933E2B-7864-4356-8E77-46E24756D6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97"/>
          <a:stretch/>
        </p:blipFill>
        <p:spPr>
          <a:xfrm>
            <a:off x="488448" y="534752"/>
            <a:ext cx="8164946" cy="5707022"/>
          </a:xfrm>
          <a:prstGeom prst="rect">
            <a:avLst/>
          </a:prstGeom>
        </p:spPr>
      </p:pic>
      <p:pic>
        <p:nvPicPr>
          <p:cNvPr id="5" name="Picture 4">
            <a:extLst>
              <a:ext uri="{FF2B5EF4-FFF2-40B4-BE49-F238E27FC236}">
                <a16:creationId xmlns:a16="http://schemas.microsoft.com/office/drawing/2014/main" id="{CD4B9DEF-895C-4618-AE3D-564F1F174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661"/>
          <a:stretch/>
        </p:blipFill>
        <p:spPr>
          <a:xfrm>
            <a:off x="488448" y="4926794"/>
            <a:ext cx="8026860" cy="1367609"/>
          </a:xfrm>
          <a:prstGeom prst="rect">
            <a:avLst/>
          </a:prstGeom>
        </p:spPr>
      </p:pic>
      <p:pic>
        <p:nvPicPr>
          <p:cNvPr id="6" name="Picture 5">
            <a:extLst>
              <a:ext uri="{FF2B5EF4-FFF2-40B4-BE49-F238E27FC236}">
                <a16:creationId xmlns:a16="http://schemas.microsoft.com/office/drawing/2014/main" id="{D2379507-9036-4C5F-A6C7-E738970B40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721" y="1243347"/>
            <a:ext cx="1681252" cy="1986335"/>
          </a:xfrm>
          <a:prstGeom prst="rect">
            <a:avLst/>
          </a:prstGeom>
        </p:spPr>
      </p:pic>
      <p:pic>
        <p:nvPicPr>
          <p:cNvPr id="7" name="Picture 6">
            <a:extLst>
              <a:ext uri="{FF2B5EF4-FFF2-40B4-BE49-F238E27FC236}">
                <a16:creationId xmlns:a16="http://schemas.microsoft.com/office/drawing/2014/main" id="{D52F53AC-2243-48C9-978C-129361ABA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23" y="2499102"/>
            <a:ext cx="2869399" cy="2881430"/>
          </a:xfrm>
          <a:prstGeom prst="rect">
            <a:avLst/>
          </a:prstGeom>
        </p:spPr>
      </p:pic>
      <p:sp>
        <p:nvSpPr>
          <p:cNvPr id="8" name="Arrow: Down 7">
            <a:extLst>
              <a:ext uri="{FF2B5EF4-FFF2-40B4-BE49-F238E27FC236}">
                <a16:creationId xmlns:a16="http://schemas.microsoft.com/office/drawing/2014/main" id="{76B8A9F4-2216-4DC4-AD0A-86DEE69812E7}"/>
              </a:ext>
            </a:extLst>
          </p:cNvPr>
          <p:cNvSpPr/>
          <p:nvPr/>
        </p:nvSpPr>
        <p:spPr>
          <a:xfrm>
            <a:off x="7456782" y="1286859"/>
            <a:ext cx="251670" cy="146058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DD1D321A-2FC6-4CF1-99D8-F0949C8825AC}"/>
              </a:ext>
            </a:extLst>
          </p:cNvPr>
          <p:cNvSpPr/>
          <p:nvPr/>
        </p:nvSpPr>
        <p:spPr>
          <a:xfrm rot="10800000">
            <a:off x="7463559" y="2800382"/>
            <a:ext cx="251670" cy="77229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Down 9">
            <a:extLst>
              <a:ext uri="{FF2B5EF4-FFF2-40B4-BE49-F238E27FC236}">
                <a16:creationId xmlns:a16="http://schemas.microsoft.com/office/drawing/2014/main" id="{F8BAC23C-1942-4C64-A4B3-BDAE8B479B94}"/>
              </a:ext>
            </a:extLst>
          </p:cNvPr>
          <p:cNvSpPr/>
          <p:nvPr/>
        </p:nvSpPr>
        <p:spPr>
          <a:xfrm rot="16200000">
            <a:off x="3753127" y="2715519"/>
            <a:ext cx="251670" cy="12667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0F3C2D6-8209-4758-98CF-D1AEBF3D441F}"/>
              </a:ext>
            </a:extLst>
          </p:cNvPr>
          <p:cNvSpPr txBox="1"/>
          <p:nvPr/>
        </p:nvSpPr>
        <p:spPr>
          <a:xfrm>
            <a:off x="418457" y="2640743"/>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air resistance</a:t>
            </a:r>
          </a:p>
        </p:txBody>
      </p:sp>
      <p:sp>
        <p:nvSpPr>
          <p:cNvPr id="12" name="Arrow: Down 11">
            <a:extLst>
              <a:ext uri="{FF2B5EF4-FFF2-40B4-BE49-F238E27FC236}">
                <a16:creationId xmlns:a16="http://schemas.microsoft.com/office/drawing/2014/main" id="{0A972FEE-4958-4124-A17F-D65F38BE4FCD}"/>
              </a:ext>
            </a:extLst>
          </p:cNvPr>
          <p:cNvSpPr/>
          <p:nvPr/>
        </p:nvSpPr>
        <p:spPr>
          <a:xfrm rot="5400000">
            <a:off x="1046691" y="2980160"/>
            <a:ext cx="251670" cy="55329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50E01B7-512B-425A-B9FD-B0500C2EA0D3}"/>
              </a:ext>
            </a:extLst>
          </p:cNvPr>
          <p:cNvSpPr txBox="1"/>
          <p:nvPr/>
        </p:nvSpPr>
        <p:spPr>
          <a:xfrm>
            <a:off x="3126651" y="2869279"/>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Thrust</a:t>
            </a:r>
            <a:r>
              <a:rPr lang="en-GB" b="1" dirty="0">
                <a:ln>
                  <a:solidFill>
                    <a:sysClr val="windowText" lastClr="000000"/>
                  </a:solidFill>
                </a:ln>
                <a:solidFill>
                  <a:schemeClr val="bg1"/>
                </a:solidFill>
              </a:rPr>
              <a:t> </a:t>
            </a:r>
          </a:p>
        </p:txBody>
      </p:sp>
      <p:sp>
        <p:nvSpPr>
          <p:cNvPr id="14" name="TextBox 13">
            <a:extLst>
              <a:ext uri="{FF2B5EF4-FFF2-40B4-BE49-F238E27FC236}">
                <a16:creationId xmlns:a16="http://schemas.microsoft.com/office/drawing/2014/main" id="{84D2545B-7D34-49EA-A6E2-545AF28071D1}"/>
              </a:ext>
            </a:extLst>
          </p:cNvPr>
          <p:cNvSpPr txBox="1"/>
          <p:nvPr/>
        </p:nvSpPr>
        <p:spPr>
          <a:xfrm>
            <a:off x="5847427" y="3282311"/>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air resistance</a:t>
            </a:r>
          </a:p>
        </p:txBody>
      </p:sp>
      <p:sp>
        <p:nvSpPr>
          <p:cNvPr id="15" name="TextBox 14">
            <a:extLst>
              <a:ext uri="{FF2B5EF4-FFF2-40B4-BE49-F238E27FC236}">
                <a16:creationId xmlns:a16="http://schemas.microsoft.com/office/drawing/2014/main" id="{B65560FC-7826-43AA-BE60-403A815C6A66}"/>
              </a:ext>
            </a:extLst>
          </p:cNvPr>
          <p:cNvSpPr txBox="1"/>
          <p:nvPr/>
        </p:nvSpPr>
        <p:spPr>
          <a:xfrm>
            <a:off x="6120560" y="872700"/>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Gravity </a:t>
            </a:r>
          </a:p>
        </p:txBody>
      </p:sp>
      <p:sp>
        <p:nvSpPr>
          <p:cNvPr id="16" name="Rectangle 15">
            <a:extLst>
              <a:ext uri="{FF2B5EF4-FFF2-40B4-BE49-F238E27FC236}">
                <a16:creationId xmlns:a16="http://schemas.microsoft.com/office/drawing/2014/main" id="{18DA4942-475B-4311-8FB1-1527D8D2B8CF}"/>
              </a:ext>
            </a:extLst>
          </p:cNvPr>
          <p:cNvSpPr/>
          <p:nvPr/>
        </p:nvSpPr>
        <p:spPr>
          <a:xfrm>
            <a:off x="721076" y="899814"/>
            <a:ext cx="3388515" cy="10010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buFont typeface="Arial" panose="020B0604020202020204" pitchFamily="34" charset="0"/>
              <a:buNone/>
            </a:pPr>
            <a:r>
              <a:rPr lang="en-GB" altLang="en-US" dirty="0">
                <a:solidFill>
                  <a:schemeClr val="tx1"/>
                </a:solidFill>
              </a:rPr>
              <a:t>Air resistance can be a useful force, but it can also be unhelpful in certain situations.</a:t>
            </a:r>
          </a:p>
        </p:txBody>
      </p:sp>
      <p:sp>
        <p:nvSpPr>
          <p:cNvPr id="17" name="Rectangle 16">
            <a:extLst>
              <a:ext uri="{FF2B5EF4-FFF2-40B4-BE49-F238E27FC236}">
                <a16:creationId xmlns:a16="http://schemas.microsoft.com/office/drawing/2014/main" id="{4AA271FF-8903-44BA-99C2-E0667AF50C05}"/>
              </a:ext>
            </a:extLst>
          </p:cNvPr>
          <p:cNvSpPr/>
          <p:nvPr/>
        </p:nvSpPr>
        <p:spPr>
          <a:xfrm>
            <a:off x="4523673" y="4169024"/>
            <a:ext cx="3858579" cy="17445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buFont typeface="Arial" panose="020B0604020202020204" pitchFamily="34" charset="0"/>
              <a:buNone/>
            </a:pPr>
            <a:r>
              <a:rPr lang="en-GB" altLang="en-US" b="1" dirty="0">
                <a:solidFill>
                  <a:schemeClr val="tx1"/>
                </a:solidFill>
              </a:rPr>
              <a:t>Air resistance</a:t>
            </a:r>
            <a:r>
              <a:rPr lang="en-GB" altLang="en-US" dirty="0">
                <a:solidFill>
                  <a:schemeClr val="tx1"/>
                </a:solidFill>
              </a:rPr>
              <a:t> pushes the cyclist back, </a:t>
            </a:r>
            <a:r>
              <a:rPr lang="en-GB" altLang="en-US" b="1" dirty="0">
                <a:solidFill>
                  <a:schemeClr val="tx1"/>
                </a:solidFill>
              </a:rPr>
              <a:t>opposing</a:t>
            </a:r>
            <a:r>
              <a:rPr lang="en-GB" altLang="en-US" dirty="0">
                <a:solidFill>
                  <a:schemeClr val="tx1"/>
                </a:solidFill>
              </a:rPr>
              <a:t> the </a:t>
            </a:r>
            <a:r>
              <a:rPr lang="en-GB" altLang="en-US" b="1" dirty="0">
                <a:solidFill>
                  <a:schemeClr val="tx1"/>
                </a:solidFill>
              </a:rPr>
              <a:t>cyclist’s force (thrust)</a:t>
            </a:r>
            <a:r>
              <a:rPr lang="en-GB" altLang="en-US" dirty="0">
                <a:solidFill>
                  <a:schemeClr val="tx1"/>
                </a:solidFill>
              </a:rPr>
              <a:t>, in this situation air resistance is an </a:t>
            </a:r>
            <a:r>
              <a:rPr lang="en-GB" altLang="en-US" b="1" dirty="0">
                <a:solidFill>
                  <a:schemeClr val="tx1"/>
                </a:solidFill>
              </a:rPr>
              <a:t>unhelpful</a:t>
            </a:r>
            <a:r>
              <a:rPr lang="en-GB" altLang="en-US" dirty="0">
                <a:solidFill>
                  <a:schemeClr val="tx1"/>
                </a:solidFill>
              </a:rPr>
              <a:t> effect.</a:t>
            </a:r>
          </a:p>
        </p:txBody>
      </p:sp>
    </p:spTree>
    <p:extLst>
      <p:ext uri="{BB962C8B-B14F-4D97-AF65-F5344CB8AC3E}">
        <p14:creationId xmlns:p14="http://schemas.microsoft.com/office/powerpoint/2010/main" val="394032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3" grpId="0"/>
      <p:bldP spid="14" grpId="0"/>
      <p:bldP spid="15" grpId="0"/>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0231-27AA-48A3-9858-52D0DC2AE6E2}"/>
              </a:ext>
            </a:extLst>
          </p:cNvPr>
          <p:cNvSpPr>
            <a:spLocks noGrp="1"/>
          </p:cNvSpPr>
          <p:nvPr>
            <p:ph type="title"/>
          </p:nvPr>
        </p:nvSpPr>
        <p:spPr/>
        <p:txBody>
          <a:bodyPr/>
          <a:lstStyle/>
          <a:p>
            <a:r>
              <a:rPr lang="en-GB" dirty="0"/>
              <a:t>4.Normal force </a:t>
            </a:r>
            <a:endParaRPr lang="en-US" dirty="0"/>
          </a:p>
        </p:txBody>
      </p:sp>
      <p:pic>
        <p:nvPicPr>
          <p:cNvPr id="2050" name="Picture 2" descr="Normal force is an example of contact forces.">
            <a:extLst>
              <a:ext uri="{FF2B5EF4-FFF2-40B4-BE49-F238E27FC236}">
                <a16:creationId xmlns:a16="http://schemas.microsoft.com/office/drawing/2014/main" id="{1256A386-1CB7-407B-9B93-678992898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1" y="1473201"/>
            <a:ext cx="2990229" cy="2635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527EA8B-F164-42D4-BDDF-41789F85386D}"/>
              </a:ext>
            </a:extLst>
          </p:cNvPr>
          <p:cNvSpPr/>
          <p:nvPr/>
        </p:nvSpPr>
        <p:spPr>
          <a:xfrm>
            <a:off x="771970" y="1680577"/>
            <a:ext cx="4407768" cy="1323439"/>
          </a:xfrm>
          <a:prstGeom prst="rect">
            <a:avLst/>
          </a:prstGeom>
          <a:solidFill>
            <a:schemeClr val="accent3">
              <a:lumMod val="20000"/>
              <a:lumOff val="80000"/>
            </a:schemeClr>
          </a:solidFill>
        </p:spPr>
        <p:txBody>
          <a:bodyPr wrap="square">
            <a:spAutoFit/>
          </a:bodyPr>
          <a:lstStyle/>
          <a:p>
            <a:r>
              <a:rPr lang="en-GB" sz="2000" dirty="0">
                <a:latin typeface="Calibri" panose="020F0502020204030204" pitchFamily="34" charset="0"/>
                <a:cs typeface="Calibri" panose="020F0502020204030204" pitchFamily="34" charset="0"/>
              </a:rPr>
              <a:t>The normal force is an everyday force that is felt when a surface pushes against an object that is placed on that surface.</a:t>
            </a: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61B741-60FB-4DA7-8CB2-671A223765F3}"/>
              </a:ext>
            </a:extLst>
          </p:cNvPr>
          <p:cNvPicPr>
            <a:picLocks noChangeAspect="1"/>
          </p:cNvPicPr>
          <p:nvPr/>
        </p:nvPicPr>
        <p:blipFill>
          <a:blip r:embed="rId3"/>
          <a:stretch>
            <a:fillRect/>
          </a:stretch>
        </p:blipFill>
        <p:spPr>
          <a:xfrm>
            <a:off x="2036070" y="3853985"/>
            <a:ext cx="3657600" cy="1750263"/>
          </a:xfrm>
          <a:prstGeom prst="rect">
            <a:avLst/>
          </a:prstGeom>
        </p:spPr>
      </p:pic>
      <p:sp>
        <p:nvSpPr>
          <p:cNvPr id="6" name="Arrow: Down 5">
            <a:extLst>
              <a:ext uri="{FF2B5EF4-FFF2-40B4-BE49-F238E27FC236}">
                <a16:creationId xmlns:a16="http://schemas.microsoft.com/office/drawing/2014/main" id="{E09DA4F1-3966-431F-8860-6F8D145AE877}"/>
              </a:ext>
            </a:extLst>
          </p:cNvPr>
          <p:cNvSpPr/>
          <p:nvPr/>
        </p:nvSpPr>
        <p:spPr>
          <a:xfrm>
            <a:off x="3613200" y="5177423"/>
            <a:ext cx="251670" cy="553299"/>
          </a:xfrm>
          <a:prstGeom prst="downArrow">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118A2A2-D3F2-4F1B-8997-05BB3090F1DC}"/>
              </a:ext>
            </a:extLst>
          </p:cNvPr>
          <p:cNvSpPr txBox="1"/>
          <p:nvPr/>
        </p:nvSpPr>
        <p:spPr>
          <a:xfrm>
            <a:off x="3483888" y="5546056"/>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Gravity </a:t>
            </a:r>
            <a:r>
              <a:rPr lang="en-GB" b="1" dirty="0">
                <a:ln>
                  <a:solidFill>
                    <a:sysClr val="windowText" lastClr="000000"/>
                  </a:solidFill>
                </a:ln>
                <a:solidFill>
                  <a:schemeClr val="bg1"/>
                </a:solidFill>
              </a:rPr>
              <a:t> </a:t>
            </a:r>
          </a:p>
        </p:txBody>
      </p:sp>
      <p:sp>
        <p:nvSpPr>
          <p:cNvPr id="8" name="Arrow: Down 7">
            <a:extLst>
              <a:ext uri="{FF2B5EF4-FFF2-40B4-BE49-F238E27FC236}">
                <a16:creationId xmlns:a16="http://schemas.microsoft.com/office/drawing/2014/main" id="{5A8421D6-1693-489B-BD5A-DAFAC13FDE3C}"/>
              </a:ext>
            </a:extLst>
          </p:cNvPr>
          <p:cNvSpPr/>
          <p:nvPr/>
        </p:nvSpPr>
        <p:spPr>
          <a:xfrm rot="10800000">
            <a:off x="3584775" y="3561661"/>
            <a:ext cx="251670" cy="553299"/>
          </a:xfrm>
          <a:prstGeom prst="downArrow">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F2CA835-3101-4BD5-BE95-C95167219D79}"/>
              </a:ext>
            </a:extLst>
          </p:cNvPr>
          <p:cNvSpPr txBox="1"/>
          <p:nvPr/>
        </p:nvSpPr>
        <p:spPr>
          <a:xfrm>
            <a:off x="3483888" y="3534897"/>
            <a:ext cx="1795244" cy="369332"/>
          </a:xfrm>
          <a:prstGeom prst="rect">
            <a:avLst/>
          </a:prstGeom>
          <a:noFill/>
        </p:spPr>
        <p:txBody>
          <a:bodyPr wrap="square" rtlCol="0">
            <a:spAutoFit/>
          </a:bodyPr>
          <a:lstStyle/>
          <a:p>
            <a:pPr algn="ctr"/>
            <a:r>
              <a:rPr lang="en-GB" dirty="0">
                <a:ln w="0"/>
                <a:effectLst>
                  <a:outerShdw blurRad="38100" dist="19050" dir="2700000" algn="tl" rotWithShape="0">
                    <a:schemeClr val="dk1">
                      <a:alpha val="40000"/>
                    </a:schemeClr>
                  </a:outerShdw>
                </a:effectLst>
              </a:rPr>
              <a:t>Normal </a:t>
            </a:r>
            <a:r>
              <a:rPr lang="en-GB" b="1" dirty="0">
                <a:ln>
                  <a:solidFill>
                    <a:sysClr val="windowText" lastClr="000000"/>
                  </a:solidFill>
                </a:ln>
                <a:solidFill>
                  <a:schemeClr val="bg1"/>
                </a:solidFill>
              </a:rPr>
              <a:t> </a:t>
            </a:r>
          </a:p>
        </p:txBody>
      </p:sp>
      <p:sp>
        <p:nvSpPr>
          <p:cNvPr id="4" name="Arrow: Left 3">
            <a:extLst>
              <a:ext uri="{FF2B5EF4-FFF2-40B4-BE49-F238E27FC236}">
                <a16:creationId xmlns:a16="http://schemas.microsoft.com/office/drawing/2014/main" id="{E9DE16A9-EBAA-41AC-9CF0-F1AD01B9FE8B}"/>
              </a:ext>
            </a:extLst>
          </p:cNvPr>
          <p:cNvSpPr/>
          <p:nvPr/>
        </p:nvSpPr>
        <p:spPr>
          <a:xfrm>
            <a:off x="2769704" y="5177423"/>
            <a:ext cx="424070" cy="207377"/>
          </a:xfrm>
          <a:prstGeom prst="leftArrow">
            <a:avLst/>
          </a:prstGeom>
          <a:solidFill>
            <a:srgbClr val="E94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DFB3DB-5FCE-430E-B4D5-78AB344C18DD}"/>
              </a:ext>
            </a:extLst>
          </p:cNvPr>
          <p:cNvSpPr txBox="1"/>
          <p:nvPr/>
        </p:nvSpPr>
        <p:spPr>
          <a:xfrm>
            <a:off x="2361209" y="5391185"/>
            <a:ext cx="1042278" cy="368633"/>
          </a:xfrm>
          <a:prstGeom prst="rect">
            <a:avLst/>
          </a:prstGeom>
          <a:noFill/>
        </p:spPr>
        <p:txBody>
          <a:bodyPr wrap="square" rtlCol="0">
            <a:spAutoFit/>
          </a:bodyPr>
          <a:lstStyle/>
          <a:p>
            <a:r>
              <a:rPr lang="en-US" dirty="0"/>
              <a:t>Friction</a:t>
            </a:r>
          </a:p>
        </p:txBody>
      </p:sp>
      <p:sp>
        <p:nvSpPr>
          <p:cNvPr id="12" name="TextBox 11">
            <a:extLst>
              <a:ext uri="{FF2B5EF4-FFF2-40B4-BE49-F238E27FC236}">
                <a16:creationId xmlns:a16="http://schemas.microsoft.com/office/drawing/2014/main" id="{CF9298FF-2ABA-48EA-9DAB-89FAB606022E}"/>
              </a:ext>
            </a:extLst>
          </p:cNvPr>
          <p:cNvSpPr txBox="1"/>
          <p:nvPr/>
        </p:nvSpPr>
        <p:spPr>
          <a:xfrm>
            <a:off x="1514468" y="4327454"/>
            <a:ext cx="1255236" cy="307777"/>
          </a:xfrm>
          <a:prstGeom prst="rect">
            <a:avLst/>
          </a:prstGeom>
          <a:solidFill>
            <a:schemeClr val="bg1"/>
          </a:solidFill>
        </p:spPr>
        <p:txBody>
          <a:bodyPr wrap="square" rtlCol="0">
            <a:spAutoFit/>
          </a:bodyPr>
          <a:lstStyle/>
          <a:p>
            <a:r>
              <a:rPr lang="en-US" sz="1400" dirty="0"/>
              <a:t>Air resistance</a:t>
            </a:r>
          </a:p>
        </p:txBody>
      </p:sp>
    </p:spTree>
    <p:extLst>
      <p:ext uri="{BB962C8B-B14F-4D97-AF65-F5344CB8AC3E}">
        <p14:creationId xmlns:p14="http://schemas.microsoft.com/office/powerpoint/2010/main" val="31531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1138-6DE9-414C-BCE8-D1E4D3F30FF2}"/>
              </a:ext>
            </a:extLst>
          </p:cNvPr>
          <p:cNvSpPr>
            <a:spLocks noGrp="1"/>
          </p:cNvSpPr>
          <p:nvPr>
            <p:ph type="title"/>
          </p:nvPr>
        </p:nvSpPr>
        <p:spPr/>
        <p:txBody>
          <a:bodyPr/>
          <a:lstStyle/>
          <a:p>
            <a:r>
              <a:rPr lang="en-GB" dirty="0"/>
              <a:t>5. Friction force </a:t>
            </a:r>
            <a:endParaRPr lang="en-US" dirty="0"/>
          </a:p>
        </p:txBody>
      </p:sp>
      <p:sp>
        <p:nvSpPr>
          <p:cNvPr id="3" name="Rectangle 2">
            <a:extLst>
              <a:ext uri="{FF2B5EF4-FFF2-40B4-BE49-F238E27FC236}">
                <a16:creationId xmlns:a16="http://schemas.microsoft.com/office/drawing/2014/main" id="{B315EF92-B5EC-4AFD-91B0-E7B6C75A8630}"/>
              </a:ext>
            </a:extLst>
          </p:cNvPr>
          <p:cNvSpPr/>
          <p:nvPr/>
        </p:nvSpPr>
        <p:spPr>
          <a:xfrm>
            <a:off x="1106555" y="1473201"/>
            <a:ext cx="7189306" cy="707886"/>
          </a:xfrm>
          <a:prstGeom prst="rect">
            <a:avLst/>
          </a:prstGeom>
          <a:solidFill>
            <a:schemeClr val="accent3">
              <a:lumMod val="20000"/>
              <a:lumOff val="80000"/>
            </a:schemeClr>
          </a:solidFill>
        </p:spPr>
        <p:txBody>
          <a:bodyPr wrap="square">
            <a:spAutoFit/>
          </a:bodyPr>
          <a:lstStyle/>
          <a:p>
            <a:r>
              <a:rPr lang="en-US" sz="2000" dirty="0">
                <a:latin typeface="Calibri" panose="020F0502020204030204" pitchFamily="34" charset="0"/>
                <a:cs typeface="Calibri" panose="020F0502020204030204" pitchFamily="34" charset="0"/>
              </a:rPr>
              <a:t>Which type of force enables us to hold a glass or to walk without slipping ????</a:t>
            </a:r>
          </a:p>
        </p:txBody>
      </p:sp>
      <p:pic>
        <p:nvPicPr>
          <p:cNvPr id="4" name="Picture 3">
            <a:extLst>
              <a:ext uri="{FF2B5EF4-FFF2-40B4-BE49-F238E27FC236}">
                <a16:creationId xmlns:a16="http://schemas.microsoft.com/office/drawing/2014/main" id="{21FBB899-55C7-421E-8760-446B38C4B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55" y="2181087"/>
            <a:ext cx="3323110" cy="2827681"/>
          </a:xfrm>
          <a:prstGeom prst="rect">
            <a:avLst/>
          </a:prstGeom>
        </p:spPr>
      </p:pic>
      <p:sp>
        <p:nvSpPr>
          <p:cNvPr id="5" name="Rectangle 4">
            <a:extLst>
              <a:ext uri="{FF2B5EF4-FFF2-40B4-BE49-F238E27FC236}">
                <a16:creationId xmlns:a16="http://schemas.microsoft.com/office/drawing/2014/main" id="{27580EEA-D14B-41C5-B4B1-A7C1624574A6}"/>
              </a:ext>
            </a:extLst>
          </p:cNvPr>
          <p:cNvSpPr/>
          <p:nvPr/>
        </p:nvSpPr>
        <p:spPr>
          <a:xfrm>
            <a:off x="1451239" y="5212930"/>
            <a:ext cx="5956852" cy="707886"/>
          </a:xfrm>
          <a:prstGeom prst="rect">
            <a:avLst/>
          </a:prstGeom>
          <a:solidFill>
            <a:schemeClr val="accent3">
              <a:lumMod val="20000"/>
              <a:lumOff val="80000"/>
            </a:schemeClr>
          </a:solidFill>
        </p:spPr>
        <p:txBody>
          <a:bodyPr wrap="square">
            <a:spAutoFit/>
          </a:bodyPr>
          <a:lstStyle/>
          <a:p>
            <a:r>
              <a:rPr lang="en-US" sz="2000" dirty="0">
                <a:latin typeface="Calibri" panose="020F0502020204030204" pitchFamily="34" charset="0"/>
                <a:cs typeface="Calibri" panose="020F0502020204030204" pitchFamily="34" charset="0"/>
              </a:rPr>
              <a:t> All these actions would not be possible or easy without frictional force.</a:t>
            </a:r>
          </a:p>
        </p:txBody>
      </p:sp>
      <p:pic>
        <p:nvPicPr>
          <p:cNvPr id="6" name="Picture 5">
            <a:extLst>
              <a:ext uri="{FF2B5EF4-FFF2-40B4-BE49-F238E27FC236}">
                <a16:creationId xmlns:a16="http://schemas.microsoft.com/office/drawing/2014/main" id="{51A7F591-B0F8-4F98-825F-F47190FD9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421" y="2218713"/>
            <a:ext cx="3323110" cy="2790055"/>
          </a:xfrm>
          <a:prstGeom prst="rect">
            <a:avLst/>
          </a:prstGeom>
        </p:spPr>
      </p:pic>
    </p:spTree>
    <p:extLst>
      <p:ext uri="{BB962C8B-B14F-4D97-AF65-F5344CB8AC3E}">
        <p14:creationId xmlns:p14="http://schemas.microsoft.com/office/powerpoint/2010/main" val="3897764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53D95-9EDE-4F83-A389-441848AF83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029"/>
          <a:stretch/>
        </p:blipFill>
        <p:spPr>
          <a:xfrm>
            <a:off x="2714471" y="3683487"/>
            <a:ext cx="1969840" cy="2645590"/>
          </a:xfrm>
          <a:prstGeom prst="rect">
            <a:avLst/>
          </a:prstGeom>
        </p:spPr>
      </p:pic>
      <p:sp>
        <p:nvSpPr>
          <p:cNvPr id="4" name="Rectangle 3">
            <a:extLst>
              <a:ext uri="{FF2B5EF4-FFF2-40B4-BE49-F238E27FC236}">
                <a16:creationId xmlns:a16="http://schemas.microsoft.com/office/drawing/2014/main" id="{F6A75C35-8A97-4837-A913-2486BB2F0B95}"/>
              </a:ext>
            </a:extLst>
          </p:cNvPr>
          <p:cNvSpPr/>
          <p:nvPr/>
        </p:nvSpPr>
        <p:spPr>
          <a:xfrm>
            <a:off x="562816" y="2365044"/>
            <a:ext cx="1220105" cy="694379"/>
          </a:xfrm>
          <a:prstGeom prst="rect">
            <a:avLst/>
          </a:prstGeom>
          <a:solidFill>
            <a:schemeClr val="accent3">
              <a:lumMod val="20000"/>
              <a:lumOff val="80000"/>
            </a:schemeClr>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a force.</a:t>
            </a:r>
          </a:p>
        </p:txBody>
      </p:sp>
      <p:sp>
        <p:nvSpPr>
          <p:cNvPr id="5" name="Rectangle 4">
            <a:extLst>
              <a:ext uri="{FF2B5EF4-FFF2-40B4-BE49-F238E27FC236}">
                <a16:creationId xmlns:a16="http://schemas.microsoft.com/office/drawing/2014/main" id="{3002D7E0-B0DA-4BDE-AF37-8B55C89B4D6D}"/>
              </a:ext>
            </a:extLst>
          </p:cNvPr>
          <p:cNvSpPr/>
          <p:nvPr/>
        </p:nvSpPr>
        <p:spPr>
          <a:xfrm>
            <a:off x="2371958" y="1532860"/>
            <a:ext cx="1531089" cy="1807535"/>
          </a:xfrm>
          <a:prstGeom prst="rect">
            <a:avLst/>
          </a:prstGeom>
          <a:solidFill>
            <a:schemeClr val="accent3">
              <a:lumMod val="20000"/>
              <a:lumOff val="80000"/>
            </a:schemeClr>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All surfaces create friction on an object moving over them.</a:t>
            </a:r>
          </a:p>
        </p:txBody>
      </p:sp>
      <p:pic>
        <p:nvPicPr>
          <p:cNvPr id="6" name="Picture 5">
            <a:extLst>
              <a:ext uri="{FF2B5EF4-FFF2-40B4-BE49-F238E27FC236}">
                <a16:creationId xmlns:a16="http://schemas.microsoft.com/office/drawing/2014/main" id="{A5039049-001E-4DCD-BA02-B69F87B9C0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1385"/>
          <a:stretch/>
        </p:blipFill>
        <p:spPr>
          <a:xfrm>
            <a:off x="562816" y="3670461"/>
            <a:ext cx="2151655" cy="2648177"/>
          </a:xfrm>
          <a:prstGeom prst="rect">
            <a:avLst/>
          </a:prstGeom>
        </p:spPr>
      </p:pic>
      <p:sp>
        <p:nvSpPr>
          <p:cNvPr id="8" name="Rectangle 7">
            <a:extLst>
              <a:ext uri="{FF2B5EF4-FFF2-40B4-BE49-F238E27FC236}">
                <a16:creationId xmlns:a16="http://schemas.microsoft.com/office/drawing/2014/main" id="{1A631F18-B784-480B-B030-FDDEEDC34B25}"/>
              </a:ext>
            </a:extLst>
          </p:cNvPr>
          <p:cNvSpPr/>
          <p:nvPr/>
        </p:nvSpPr>
        <p:spPr>
          <a:xfrm>
            <a:off x="4212717" y="2393111"/>
            <a:ext cx="1531089" cy="925125"/>
          </a:xfrm>
          <a:prstGeom prst="rect">
            <a:avLst/>
          </a:prstGeom>
          <a:solidFill>
            <a:schemeClr val="accent3">
              <a:lumMod val="20000"/>
              <a:lumOff val="80000"/>
            </a:schemeClr>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produces heat.</a:t>
            </a:r>
          </a:p>
        </p:txBody>
      </p:sp>
      <p:pic>
        <p:nvPicPr>
          <p:cNvPr id="9" name="Picture 8">
            <a:extLst>
              <a:ext uri="{FF2B5EF4-FFF2-40B4-BE49-F238E27FC236}">
                <a16:creationId xmlns:a16="http://schemas.microsoft.com/office/drawing/2014/main" id="{C58EA1F2-716B-411A-AC3F-0E97256BE1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139" b="63026"/>
          <a:stretch/>
        </p:blipFill>
        <p:spPr>
          <a:xfrm>
            <a:off x="4567235" y="3843402"/>
            <a:ext cx="1781714" cy="2535703"/>
          </a:xfrm>
          <a:prstGeom prst="rect">
            <a:avLst/>
          </a:prstGeom>
        </p:spPr>
      </p:pic>
      <p:sp>
        <p:nvSpPr>
          <p:cNvPr id="10" name="Oval 9">
            <a:extLst>
              <a:ext uri="{FF2B5EF4-FFF2-40B4-BE49-F238E27FC236}">
                <a16:creationId xmlns:a16="http://schemas.microsoft.com/office/drawing/2014/main" id="{DE566F92-A2E9-4EB4-9883-82BA6F885F02}"/>
              </a:ext>
            </a:extLst>
          </p:cNvPr>
          <p:cNvSpPr/>
          <p:nvPr/>
        </p:nvSpPr>
        <p:spPr>
          <a:xfrm>
            <a:off x="3137503" y="3715284"/>
            <a:ext cx="142622" cy="1281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CC51EEB-1B56-4E73-A85D-0B10771FA05B}"/>
              </a:ext>
            </a:extLst>
          </p:cNvPr>
          <p:cNvSpPr/>
          <p:nvPr/>
        </p:nvSpPr>
        <p:spPr>
          <a:xfrm>
            <a:off x="1178201" y="3201126"/>
            <a:ext cx="218662" cy="20209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C0496E-47F2-481F-941C-BADF941B67D6}"/>
              </a:ext>
            </a:extLst>
          </p:cNvPr>
          <p:cNvSpPr/>
          <p:nvPr/>
        </p:nvSpPr>
        <p:spPr>
          <a:xfrm>
            <a:off x="4868931" y="3460299"/>
            <a:ext cx="218662" cy="20209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8A4FE8A-A5D9-4959-95BA-7662F89E9291}"/>
              </a:ext>
            </a:extLst>
          </p:cNvPr>
          <p:cNvSpPr/>
          <p:nvPr/>
        </p:nvSpPr>
        <p:spPr>
          <a:xfrm>
            <a:off x="2977234" y="3452921"/>
            <a:ext cx="160269" cy="17817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68B302-BD26-4300-A841-B2E73B3D833D}"/>
              </a:ext>
            </a:extLst>
          </p:cNvPr>
          <p:cNvSpPr/>
          <p:nvPr/>
        </p:nvSpPr>
        <p:spPr>
          <a:xfrm>
            <a:off x="5016282" y="3721965"/>
            <a:ext cx="142622" cy="1281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B97827-F6D0-4952-9F8B-1AD0148BDB0F}"/>
              </a:ext>
            </a:extLst>
          </p:cNvPr>
          <p:cNvSpPr/>
          <p:nvPr/>
        </p:nvSpPr>
        <p:spPr>
          <a:xfrm>
            <a:off x="1325552" y="3497288"/>
            <a:ext cx="142622" cy="1281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E7A068-5BC7-4890-A56A-2DBE365D0F3B}"/>
              </a:ext>
            </a:extLst>
          </p:cNvPr>
          <p:cNvSpPr/>
          <p:nvPr/>
        </p:nvSpPr>
        <p:spPr>
          <a:xfrm>
            <a:off x="6237410" y="2331647"/>
            <a:ext cx="2286000" cy="1200329"/>
          </a:xfrm>
          <a:prstGeom prst="rect">
            <a:avLst/>
          </a:prstGeom>
          <a:solidFill>
            <a:schemeClr val="accent3">
              <a:lumMod val="20000"/>
              <a:lumOff val="80000"/>
            </a:schemeClr>
          </a:solidFill>
        </p:spPr>
        <p:txBody>
          <a:bodyPr wrap="square">
            <a:spAutoFit/>
          </a:bodyPr>
          <a:lstStyle/>
          <a:p>
            <a:r>
              <a:rPr lang="en-US" dirty="0">
                <a:latin typeface="Candara" panose="020E0502030303020204" pitchFamily="34" charset="0"/>
              </a:rPr>
              <a:t>Friction is the force that </a:t>
            </a:r>
            <a:r>
              <a:rPr lang="en-US" b="1" dirty="0">
                <a:solidFill>
                  <a:srgbClr val="C00000"/>
                </a:solidFill>
                <a:latin typeface="Candara" panose="020E0502030303020204" pitchFamily="34" charset="0"/>
              </a:rPr>
              <a:t>opposes motion </a:t>
            </a:r>
            <a:r>
              <a:rPr lang="en-US" dirty="0">
                <a:latin typeface="Candara" panose="020E0502030303020204" pitchFamily="34" charset="0"/>
              </a:rPr>
              <a:t>when two surfaces are in contact.</a:t>
            </a:r>
          </a:p>
        </p:txBody>
      </p:sp>
      <p:pic>
        <p:nvPicPr>
          <p:cNvPr id="17" name="Picture 16">
            <a:extLst>
              <a:ext uri="{FF2B5EF4-FFF2-40B4-BE49-F238E27FC236}">
                <a16:creationId xmlns:a16="http://schemas.microsoft.com/office/drawing/2014/main" id="{FBE4C4A9-D71A-4643-AC65-26D5EAF0E3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61423"/>
          <a:stretch/>
        </p:blipFill>
        <p:spPr>
          <a:xfrm>
            <a:off x="6459460" y="3713884"/>
            <a:ext cx="2063950" cy="2645590"/>
          </a:xfrm>
          <a:prstGeom prst="rect">
            <a:avLst/>
          </a:prstGeom>
        </p:spPr>
      </p:pic>
      <p:sp>
        <p:nvSpPr>
          <p:cNvPr id="18" name="Oval 17">
            <a:extLst>
              <a:ext uri="{FF2B5EF4-FFF2-40B4-BE49-F238E27FC236}">
                <a16:creationId xmlns:a16="http://schemas.microsoft.com/office/drawing/2014/main" id="{56C3880D-B06C-4B5F-ACD7-EBA4C9E6BF39}"/>
              </a:ext>
            </a:extLst>
          </p:cNvPr>
          <p:cNvSpPr/>
          <p:nvPr/>
        </p:nvSpPr>
        <p:spPr>
          <a:xfrm>
            <a:off x="6571551" y="3612835"/>
            <a:ext cx="218662" cy="20209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8D9CCB5-2DB6-4608-B5AC-0D98D207097C}"/>
              </a:ext>
            </a:extLst>
          </p:cNvPr>
          <p:cNvSpPr/>
          <p:nvPr/>
        </p:nvSpPr>
        <p:spPr>
          <a:xfrm>
            <a:off x="6832995" y="3850083"/>
            <a:ext cx="142622" cy="1281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 presetClass="entr" presetSubtype="4"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4" fill="hold"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B2AC3-AFEA-4E74-B80E-F6968D745059}"/>
              </a:ext>
            </a:extLst>
          </p:cNvPr>
          <p:cNvPicPr>
            <a:picLocks noChangeAspect="1"/>
          </p:cNvPicPr>
          <p:nvPr/>
        </p:nvPicPr>
        <p:blipFill rotWithShape="1">
          <a:blip r:embed="rId2">
            <a:extLst>
              <a:ext uri="{28A0092B-C50C-407E-A947-70E740481C1C}">
                <a14:useLocalDpi xmlns:a14="http://schemas.microsoft.com/office/drawing/2010/main" val="0"/>
              </a:ext>
            </a:extLst>
          </a:blip>
          <a:srcRect r="1406"/>
          <a:stretch/>
        </p:blipFill>
        <p:spPr>
          <a:xfrm>
            <a:off x="1334441" y="2146099"/>
            <a:ext cx="6798341" cy="4093335"/>
          </a:xfrm>
          <a:prstGeom prst="rect">
            <a:avLst/>
          </a:prstGeom>
        </p:spPr>
      </p:pic>
      <p:sp>
        <p:nvSpPr>
          <p:cNvPr id="7" name="Rectangle 6">
            <a:extLst>
              <a:ext uri="{FF2B5EF4-FFF2-40B4-BE49-F238E27FC236}">
                <a16:creationId xmlns:a16="http://schemas.microsoft.com/office/drawing/2014/main" id="{19BFA7BC-F00C-463A-BFB2-1F7B5F561F40}"/>
              </a:ext>
            </a:extLst>
          </p:cNvPr>
          <p:cNvSpPr/>
          <p:nvPr/>
        </p:nvSpPr>
        <p:spPr>
          <a:xfrm>
            <a:off x="515397" y="830264"/>
            <a:ext cx="3732463" cy="1116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buFont typeface="Arial" panose="020B0604020202020204" pitchFamily="34" charset="0"/>
              <a:buNone/>
            </a:pPr>
            <a:r>
              <a:rPr lang="en-GB" altLang="en-US" dirty="0">
                <a:solidFill>
                  <a:schemeClr val="tx1"/>
                </a:solidFill>
              </a:rPr>
              <a:t>The brakes on a bicycle or car work by creating friction between the brake pad and the wheels. </a:t>
            </a:r>
          </a:p>
        </p:txBody>
      </p:sp>
      <p:sp>
        <p:nvSpPr>
          <p:cNvPr id="8" name="Rectangle 7">
            <a:extLst>
              <a:ext uri="{FF2B5EF4-FFF2-40B4-BE49-F238E27FC236}">
                <a16:creationId xmlns:a16="http://schemas.microsoft.com/office/drawing/2014/main" id="{BBF53F76-A931-4D48-AA67-9E6C95A7F824}"/>
              </a:ext>
            </a:extLst>
          </p:cNvPr>
          <p:cNvSpPr/>
          <p:nvPr/>
        </p:nvSpPr>
        <p:spPr>
          <a:xfrm>
            <a:off x="4626981" y="1388708"/>
            <a:ext cx="4001622" cy="8229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buFont typeface="Arial" panose="020B0604020202020204" pitchFamily="34" charset="0"/>
              <a:buNone/>
            </a:pPr>
            <a:r>
              <a:rPr lang="en-GB" altLang="en-US" dirty="0">
                <a:solidFill>
                  <a:schemeClr val="tx1"/>
                </a:solidFill>
              </a:rPr>
              <a:t>Friction can be </a:t>
            </a:r>
            <a:r>
              <a:rPr lang="en-GB" altLang="en-US" b="1" dirty="0">
                <a:solidFill>
                  <a:schemeClr val="tx1"/>
                </a:solidFill>
              </a:rPr>
              <a:t>unhelpful</a:t>
            </a:r>
            <a:r>
              <a:rPr lang="en-GB" altLang="en-US" dirty="0">
                <a:solidFill>
                  <a:schemeClr val="tx1"/>
                </a:solidFill>
              </a:rPr>
              <a:t> too – friction on a bike chain can make the bike harder to pedal.</a:t>
            </a:r>
          </a:p>
        </p:txBody>
      </p:sp>
    </p:spTree>
    <p:extLst>
      <p:ext uri="{BB962C8B-B14F-4D97-AF65-F5344CB8AC3E}">
        <p14:creationId xmlns:p14="http://schemas.microsoft.com/office/powerpoint/2010/main" val="4911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chemeClr val="accent3">
              <a:lumMod val="20000"/>
              <a:lumOff val="80000"/>
            </a:scheme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chemeClr val="accent3">
              <a:lumMod val="20000"/>
              <a:lumOff val="80000"/>
            </a:scheme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altLang="en-US" dirty="0"/>
              <a:t>To identify forces acting on objects.</a:t>
            </a:r>
            <a:endParaRPr lang="en-GB" dirty="0">
              <a:latin typeface="Twinkl" pitchFamily="50" charset="0"/>
            </a:endParaRP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0"/>
              </a:rPr>
              <a:t>I can identify forces as pushes and pulls.</a:t>
            </a:r>
          </a:p>
          <a:p>
            <a:r>
              <a:rPr lang="en-GB" altLang="en-US" dirty="0">
                <a:latin typeface="Twinkl" pitchFamily="2" charset="0"/>
              </a:rPr>
              <a:t>I can identify and explain the different forces acting on objects.</a:t>
            </a:r>
          </a:p>
        </p:txBody>
      </p:sp>
    </p:spTree>
    <p:extLst>
      <p:ext uri="{BB962C8B-B14F-4D97-AF65-F5344CB8AC3E}">
        <p14:creationId xmlns:p14="http://schemas.microsoft.com/office/powerpoint/2010/main" val="4472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5" name="Picture 4">
            <a:extLst>
              <a:ext uri="{FF2B5EF4-FFF2-40B4-BE49-F238E27FC236}">
                <a16:creationId xmlns:a16="http://schemas.microsoft.com/office/drawing/2014/main" id="{65B13CAD-1DA6-4691-9DAE-C3745549F5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904"/>
          <a:stretch/>
        </p:blipFill>
        <p:spPr>
          <a:xfrm>
            <a:off x="755650" y="912328"/>
            <a:ext cx="7632700" cy="5180497"/>
          </a:xfrm>
          <a:prstGeom prst="rect">
            <a:avLst/>
          </a:prstGeom>
        </p:spPr>
      </p:pic>
      <p:sp>
        <p:nvSpPr>
          <p:cNvPr id="29" name="Rectangle 28">
            <a:extLst>
              <a:ext uri="{FF2B5EF4-FFF2-40B4-BE49-F238E27FC236}">
                <a16:creationId xmlns:a16="http://schemas.microsoft.com/office/drawing/2014/main" id="{B4634CD7-D8BE-402E-A9F5-D898B4127A3B}"/>
              </a:ext>
            </a:extLst>
          </p:cNvPr>
          <p:cNvSpPr/>
          <p:nvPr/>
        </p:nvSpPr>
        <p:spPr>
          <a:xfrm>
            <a:off x="4549939" y="1177464"/>
            <a:ext cx="3350704" cy="10159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What forces do you think might be represented by the arrows in this image? </a:t>
            </a:r>
          </a:p>
        </p:txBody>
      </p:sp>
      <p:pic>
        <p:nvPicPr>
          <p:cNvPr id="8" name="Picture 7">
            <a:extLst>
              <a:ext uri="{FF2B5EF4-FFF2-40B4-BE49-F238E27FC236}">
                <a16:creationId xmlns:a16="http://schemas.microsoft.com/office/drawing/2014/main" id="{C4C33E4F-ABC7-4B3E-80A7-792D5C7B8B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7828" y="2309096"/>
            <a:ext cx="2560800" cy="2571537"/>
          </a:xfrm>
          <a:prstGeom prst="rect">
            <a:avLst/>
          </a:prstGeom>
        </p:spPr>
      </p:pic>
      <p:sp>
        <p:nvSpPr>
          <p:cNvPr id="9" name="Arrow: Right 8">
            <a:extLst>
              <a:ext uri="{FF2B5EF4-FFF2-40B4-BE49-F238E27FC236}">
                <a16:creationId xmlns:a16="http://schemas.microsoft.com/office/drawing/2014/main" id="{54F91C0A-40E3-4208-90BD-D1C49519E191}"/>
              </a:ext>
            </a:extLst>
          </p:cNvPr>
          <p:cNvSpPr/>
          <p:nvPr/>
        </p:nvSpPr>
        <p:spPr>
          <a:xfrm>
            <a:off x="4458673" y="3130833"/>
            <a:ext cx="1703420"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2DBB3215-2A14-4C1F-983D-E3DB3E80FD24}"/>
              </a:ext>
            </a:extLst>
          </p:cNvPr>
          <p:cNvSpPr txBox="1"/>
          <p:nvPr/>
        </p:nvSpPr>
        <p:spPr>
          <a:xfrm>
            <a:off x="4600144" y="2518996"/>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Thrust </a:t>
            </a:r>
          </a:p>
        </p:txBody>
      </p:sp>
      <p:sp>
        <p:nvSpPr>
          <p:cNvPr id="34" name="Arrow: Right 33">
            <a:extLst>
              <a:ext uri="{FF2B5EF4-FFF2-40B4-BE49-F238E27FC236}">
                <a16:creationId xmlns:a16="http://schemas.microsoft.com/office/drawing/2014/main" id="{4387E890-6980-4CEB-9016-4DA36226FA2E}"/>
              </a:ext>
            </a:extLst>
          </p:cNvPr>
          <p:cNvSpPr/>
          <p:nvPr/>
        </p:nvSpPr>
        <p:spPr>
          <a:xfrm rot="10800000">
            <a:off x="2007133" y="4762506"/>
            <a:ext cx="996359"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17D906D-B7D5-46FC-ADE6-1EDEEF75CF3F}"/>
              </a:ext>
            </a:extLst>
          </p:cNvPr>
          <p:cNvSpPr txBox="1"/>
          <p:nvPr/>
        </p:nvSpPr>
        <p:spPr>
          <a:xfrm>
            <a:off x="1010775" y="4511301"/>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friction</a:t>
            </a:r>
          </a:p>
        </p:txBody>
      </p:sp>
      <p:sp>
        <p:nvSpPr>
          <p:cNvPr id="21" name="Arrow: Right 20">
            <a:extLst>
              <a:ext uri="{FF2B5EF4-FFF2-40B4-BE49-F238E27FC236}">
                <a16:creationId xmlns:a16="http://schemas.microsoft.com/office/drawing/2014/main" id="{9CC3D3E3-5DFF-4420-A320-4108BBE838A7}"/>
              </a:ext>
            </a:extLst>
          </p:cNvPr>
          <p:cNvSpPr/>
          <p:nvPr/>
        </p:nvSpPr>
        <p:spPr>
          <a:xfrm rot="10800000">
            <a:off x="2007133" y="3057257"/>
            <a:ext cx="996359"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A16CD63-AE1A-4B4E-9A01-2CB62FC4B7B7}"/>
              </a:ext>
            </a:extLst>
          </p:cNvPr>
          <p:cNvSpPr txBox="1"/>
          <p:nvPr/>
        </p:nvSpPr>
        <p:spPr>
          <a:xfrm>
            <a:off x="1154363" y="2618975"/>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Air resistance </a:t>
            </a:r>
          </a:p>
        </p:txBody>
      </p:sp>
      <p:sp>
        <p:nvSpPr>
          <p:cNvPr id="25" name="Arrow: Right 24">
            <a:extLst>
              <a:ext uri="{FF2B5EF4-FFF2-40B4-BE49-F238E27FC236}">
                <a16:creationId xmlns:a16="http://schemas.microsoft.com/office/drawing/2014/main" id="{ABA0D2C7-3DDA-487D-B1C4-979CA709E6C5}"/>
              </a:ext>
            </a:extLst>
          </p:cNvPr>
          <p:cNvSpPr/>
          <p:nvPr/>
        </p:nvSpPr>
        <p:spPr>
          <a:xfrm rot="5400000">
            <a:off x="3090127" y="5046567"/>
            <a:ext cx="939864"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A0B6FFB-4B5A-4075-A82C-8ACC9443D949}"/>
              </a:ext>
            </a:extLst>
          </p:cNvPr>
          <p:cNvSpPr txBox="1"/>
          <p:nvPr/>
        </p:nvSpPr>
        <p:spPr>
          <a:xfrm>
            <a:off x="3489511" y="5333038"/>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Gravity </a:t>
            </a:r>
          </a:p>
        </p:txBody>
      </p:sp>
      <p:sp>
        <p:nvSpPr>
          <p:cNvPr id="27" name="Arrow: Right 26">
            <a:extLst>
              <a:ext uri="{FF2B5EF4-FFF2-40B4-BE49-F238E27FC236}">
                <a16:creationId xmlns:a16="http://schemas.microsoft.com/office/drawing/2014/main" id="{3743A422-BB7A-4A4F-A803-BDB67D890417}"/>
              </a:ext>
            </a:extLst>
          </p:cNvPr>
          <p:cNvSpPr/>
          <p:nvPr/>
        </p:nvSpPr>
        <p:spPr>
          <a:xfrm rot="16200000">
            <a:off x="3090128" y="1537564"/>
            <a:ext cx="939864"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E5B8298-A3E0-49B9-A3F9-31123CEE6E49}"/>
              </a:ext>
            </a:extLst>
          </p:cNvPr>
          <p:cNvSpPr txBox="1"/>
          <p:nvPr/>
        </p:nvSpPr>
        <p:spPr>
          <a:xfrm>
            <a:off x="2150723" y="1461220"/>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Normal </a:t>
            </a:r>
          </a:p>
        </p:txBody>
      </p:sp>
    </p:spTree>
    <p:extLst>
      <p:ext uri="{BB962C8B-B14F-4D97-AF65-F5344CB8AC3E}">
        <p14:creationId xmlns:p14="http://schemas.microsoft.com/office/powerpoint/2010/main" val="42447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right)">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500"/>
                            </p:stCondLst>
                            <p:childTnLst>
                              <p:par>
                                <p:cTn id="39" presetID="22" presetClass="entr" presetSubtype="2"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37" grpId="0"/>
      <p:bldP spid="34" grpId="0" animBg="1"/>
      <p:bldP spid="44" grpId="0"/>
      <p:bldP spid="21" grpId="0" animBg="1"/>
      <p:bldP spid="23" grpId="0"/>
      <p:bldP spid="25" grpId="0" animBg="1"/>
      <p:bldP spid="26" grpId="0"/>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6.Water resistance </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9" name="Arrow: Right 8">
            <a:extLst>
              <a:ext uri="{FF2B5EF4-FFF2-40B4-BE49-F238E27FC236}">
                <a16:creationId xmlns:a16="http://schemas.microsoft.com/office/drawing/2014/main" id="{54F91C0A-40E3-4208-90BD-D1C49519E191}"/>
              </a:ext>
            </a:extLst>
          </p:cNvPr>
          <p:cNvSpPr/>
          <p:nvPr/>
        </p:nvSpPr>
        <p:spPr>
          <a:xfrm>
            <a:off x="4818460" y="5315865"/>
            <a:ext cx="1469877"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2DBB3215-2A14-4C1F-983D-E3DB3E80FD24}"/>
              </a:ext>
            </a:extLst>
          </p:cNvPr>
          <p:cNvSpPr txBox="1"/>
          <p:nvPr/>
        </p:nvSpPr>
        <p:spPr>
          <a:xfrm>
            <a:off x="4571999" y="5725080"/>
            <a:ext cx="2334634" cy="369332"/>
          </a:xfrm>
          <a:prstGeom prst="rect">
            <a:avLst/>
          </a:prstGeom>
          <a:noFill/>
        </p:spPr>
        <p:txBody>
          <a:bodyPr wrap="square" rtlCol="0">
            <a:spAutoFit/>
          </a:bodyPr>
          <a:lstStyle/>
          <a:p>
            <a:pPr algn="ctr">
              <a:buFont typeface="Arial" panose="020B0604020202020204" pitchFamily="34" charset="0"/>
              <a:buNone/>
            </a:pPr>
            <a:r>
              <a:rPr lang="en-GB" altLang="en-US" b="1" dirty="0"/>
              <a:t>Thrust</a:t>
            </a:r>
          </a:p>
        </p:txBody>
      </p:sp>
      <p:sp>
        <p:nvSpPr>
          <p:cNvPr id="34" name="Arrow: Right 33">
            <a:extLst>
              <a:ext uri="{FF2B5EF4-FFF2-40B4-BE49-F238E27FC236}">
                <a16:creationId xmlns:a16="http://schemas.microsoft.com/office/drawing/2014/main" id="{4387E890-6980-4CEB-9016-4DA36226FA2E}"/>
              </a:ext>
            </a:extLst>
          </p:cNvPr>
          <p:cNvSpPr/>
          <p:nvPr/>
        </p:nvSpPr>
        <p:spPr>
          <a:xfrm rot="10800000">
            <a:off x="3080966" y="5315865"/>
            <a:ext cx="996903"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17D906D-B7D5-46FC-ADE6-1EDEEF75CF3F}"/>
              </a:ext>
            </a:extLst>
          </p:cNvPr>
          <p:cNvSpPr txBox="1"/>
          <p:nvPr/>
        </p:nvSpPr>
        <p:spPr>
          <a:xfrm>
            <a:off x="2336764" y="5725080"/>
            <a:ext cx="1978426" cy="369332"/>
          </a:xfrm>
          <a:prstGeom prst="rect">
            <a:avLst/>
          </a:prstGeom>
          <a:noFill/>
        </p:spPr>
        <p:txBody>
          <a:bodyPr wrap="square" rtlCol="0">
            <a:spAutoFit/>
          </a:bodyPr>
          <a:lstStyle/>
          <a:p>
            <a:pPr algn="ctr">
              <a:buFont typeface="Arial" panose="020B0604020202020204" pitchFamily="34" charset="0"/>
              <a:buNone/>
            </a:pPr>
            <a:r>
              <a:rPr lang="en-GB" altLang="en-US" b="1" dirty="0"/>
              <a:t>water resistance</a:t>
            </a:r>
          </a:p>
        </p:txBody>
      </p:sp>
      <p:pic>
        <p:nvPicPr>
          <p:cNvPr id="21" name="Picture 1">
            <a:extLst>
              <a:ext uri="{FF2B5EF4-FFF2-40B4-BE49-F238E27FC236}">
                <a16:creationId xmlns:a16="http://schemas.microsoft.com/office/drawing/2014/main" id="{1CB49BE7-F282-4FC6-93FC-68BE00F484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8503" y="2690884"/>
            <a:ext cx="4548130" cy="26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oup 7">
            <a:extLst>
              <a:ext uri="{FF2B5EF4-FFF2-40B4-BE49-F238E27FC236}">
                <a16:creationId xmlns:a16="http://schemas.microsoft.com/office/drawing/2014/main" id="{657086D0-FAA2-4E6E-BDF8-316D064F9A1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474" y="1335957"/>
            <a:ext cx="3898900" cy="189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oup 10">
            <a:extLst>
              <a:ext uri="{FF2B5EF4-FFF2-40B4-BE49-F238E27FC236}">
                <a16:creationId xmlns:a16="http://schemas.microsoft.com/office/drawing/2014/main" id="{946FE4F3-EB45-43B6-A88F-F57A1C34CC46}"/>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4189" y="1277177"/>
            <a:ext cx="3374069" cy="158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2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p:bldP spid="34"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7.Upthrust </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C608F1FD-4DA4-4539-8A38-BCEB6DCF42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4859"/>
          <a:stretch/>
        </p:blipFill>
        <p:spPr>
          <a:xfrm>
            <a:off x="630725" y="1580883"/>
            <a:ext cx="7910847" cy="4511942"/>
          </a:xfrm>
          <a:prstGeom prst="rect">
            <a:avLst/>
          </a:prstGeom>
        </p:spPr>
      </p:pic>
      <p:grpSp>
        <p:nvGrpSpPr>
          <p:cNvPr id="8" name="Group 7">
            <a:extLst>
              <a:ext uri="{FF2B5EF4-FFF2-40B4-BE49-F238E27FC236}">
                <a16:creationId xmlns:a16="http://schemas.microsoft.com/office/drawing/2014/main" id="{F442F752-F72C-4602-918A-DC133B2029C3}"/>
              </a:ext>
            </a:extLst>
          </p:cNvPr>
          <p:cNvGrpSpPr/>
          <p:nvPr/>
        </p:nvGrpSpPr>
        <p:grpSpPr>
          <a:xfrm>
            <a:off x="3971925" y="2655067"/>
            <a:ext cx="4238145" cy="2626292"/>
            <a:chOff x="3117253" y="2172664"/>
            <a:chExt cx="5016617" cy="3108695"/>
          </a:xfrm>
        </p:grpSpPr>
        <p:sp>
          <p:nvSpPr>
            <p:cNvPr id="7" name="Cloud 6">
              <a:extLst>
                <a:ext uri="{FF2B5EF4-FFF2-40B4-BE49-F238E27FC236}">
                  <a16:creationId xmlns:a16="http://schemas.microsoft.com/office/drawing/2014/main" id="{132B1F57-A654-4173-AE44-B1BB710F7DE6}"/>
                </a:ext>
              </a:extLst>
            </p:cNvPr>
            <p:cNvSpPr/>
            <p:nvPr/>
          </p:nvSpPr>
          <p:spPr>
            <a:xfrm>
              <a:off x="3117253" y="4899852"/>
              <a:ext cx="5016617" cy="381507"/>
            </a:xfrm>
            <a:prstGeom prst="cloud">
              <a:avLst/>
            </a:prstGeom>
            <a:solidFill>
              <a:srgbClr val="1E324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A0913E9-7BE3-407A-A7A6-7E244C82BE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54" r="9174" b="16779"/>
            <a:stretch/>
          </p:blipFill>
          <p:spPr>
            <a:xfrm>
              <a:off x="3481430" y="2172664"/>
              <a:ext cx="4563611" cy="2981068"/>
            </a:xfrm>
            <a:prstGeom prst="rect">
              <a:avLst/>
            </a:prstGeom>
          </p:spPr>
        </p:pic>
      </p:grpSp>
      <p:sp>
        <p:nvSpPr>
          <p:cNvPr id="26" name="Arrow: Right 25">
            <a:extLst>
              <a:ext uri="{FF2B5EF4-FFF2-40B4-BE49-F238E27FC236}">
                <a16:creationId xmlns:a16="http://schemas.microsoft.com/office/drawing/2014/main" id="{5F7C901B-8CD4-4197-8A2F-C8732CC9A3F8}"/>
              </a:ext>
            </a:extLst>
          </p:cNvPr>
          <p:cNvSpPr/>
          <p:nvPr/>
        </p:nvSpPr>
        <p:spPr>
          <a:xfrm rot="5400000">
            <a:off x="3047916" y="295231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473A88C-F33D-4C2B-A648-D5641CB181BA}"/>
              </a:ext>
            </a:extLst>
          </p:cNvPr>
          <p:cNvSpPr txBox="1"/>
          <p:nvPr/>
        </p:nvSpPr>
        <p:spPr>
          <a:xfrm>
            <a:off x="3039889" y="1973040"/>
            <a:ext cx="1638980" cy="400110"/>
          </a:xfrm>
          <a:prstGeom prst="rect">
            <a:avLst/>
          </a:prstGeom>
          <a:noFill/>
        </p:spPr>
        <p:txBody>
          <a:bodyPr wrap="square" rtlCol="0">
            <a:spAutoFit/>
          </a:bodyPr>
          <a:lstStyle/>
          <a:p>
            <a:pPr algn="ctr"/>
            <a:r>
              <a:rPr lang="en-GB" sz="2000" b="1" dirty="0"/>
              <a:t>gravity</a:t>
            </a:r>
          </a:p>
        </p:txBody>
      </p:sp>
      <p:sp>
        <p:nvSpPr>
          <p:cNvPr id="27" name="Arrow: Right 26">
            <a:extLst>
              <a:ext uri="{FF2B5EF4-FFF2-40B4-BE49-F238E27FC236}">
                <a16:creationId xmlns:a16="http://schemas.microsoft.com/office/drawing/2014/main" id="{30F04753-620A-4AD4-BFFD-CF034A21DFF3}"/>
              </a:ext>
            </a:extLst>
          </p:cNvPr>
          <p:cNvSpPr/>
          <p:nvPr/>
        </p:nvSpPr>
        <p:spPr>
          <a:xfrm rot="16200000">
            <a:off x="3047919" y="464119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CFAD914-E4A9-441E-B129-6321844BB2B5}"/>
              </a:ext>
            </a:extLst>
          </p:cNvPr>
          <p:cNvSpPr txBox="1"/>
          <p:nvPr/>
        </p:nvSpPr>
        <p:spPr>
          <a:xfrm>
            <a:off x="3040713" y="5662112"/>
            <a:ext cx="1638980" cy="400110"/>
          </a:xfrm>
          <a:prstGeom prst="rect">
            <a:avLst/>
          </a:prstGeom>
          <a:noFill/>
        </p:spPr>
        <p:txBody>
          <a:bodyPr wrap="square" rtlCol="0">
            <a:spAutoFit/>
          </a:bodyPr>
          <a:lstStyle/>
          <a:p>
            <a:pPr algn="ctr"/>
            <a:r>
              <a:rPr lang="en-GB" sz="2000" b="1" dirty="0" err="1"/>
              <a:t>Upthrust</a:t>
            </a:r>
            <a:r>
              <a:rPr lang="en-GB" sz="2000" b="1" dirty="0"/>
              <a:t> </a:t>
            </a:r>
          </a:p>
        </p:txBody>
      </p:sp>
      <p:sp>
        <p:nvSpPr>
          <p:cNvPr id="23" name="Rectangle 22">
            <a:extLst>
              <a:ext uri="{FF2B5EF4-FFF2-40B4-BE49-F238E27FC236}">
                <a16:creationId xmlns:a16="http://schemas.microsoft.com/office/drawing/2014/main" id="{593872B7-B46C-4A0E-A9AE-631E112E4665}"/>
              </a:ext>
            </a:extLst>
          </p:cNvPr>
          <p:cNvSpPr/>
          <p:nvPr/>
        </p:nvSpPr>
        <p:spPr>
          <a:xfrm>
            <a:off x="982722" y="1730703"/>
            <a:ext cx="2284238" cy="40245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2000" dirty="0">
                <a:solidFill>
                  <a:srgbClr val="1C1C1C"/>
                </a:solidFill>
              </a:rPr>
              <a:t>In this example, the boat doesn’t sink because there is an up thrust force created by the volume of water. It is the balance of the gravity and the up thrust force that keeps the boat floating.</a:t>
            </a:r>
          </a:p>
        </p:txBody>
      </p:sp>
    </p:spTree>
    <p:extLst>
      <p:ext uri="{BB962C8B-B14F-4D97-AF65-F5344CB8AC3E}">
        <p14:creationId xmlns:p14="http://schemas.microsoft.com/office/powerpoint/2010/main" val="41367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7" grpId="0" animBg="1"/>
      <p:bldP spid="29"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TextBox 1">
            <a:extLst>
              <a:ext uri="{FF2B5EF4-FFF2-40B4-BE49-F238E27FC236}">
                <a16:creationId xmlns:a16="http://schemas.microsoft.com/office/drawing/2014/main" id="{AF419D33-229C-4E20-BEBB-F52FC002A91C}"/>
              </a:ext>
            </a:extLst>
          </p:cNvPr>
          <p:cNvSpPr txBox="1"/>
          <p:nvPr/>
        </p:nvSpPr>
        <p:spPr>
          <a:xfrm>
            <a:off x="755650" y="1577130"/>
            <a:ext cx="7632700" cy="1200329"/>
          </a:xfrm>
          <a:prstGeom prst="rect">
            <a:avLst/>
          </a:prstGeom>
          <a:noFill/>
        </p:spPr>
        <p:txBody>
          <a:bodyPr wrap="square" rtlCol="0">
            <a:spAutoFit/>
          </a:bodyPr>
          <a:lstStyle/>
          <a:p>
            <a:pPr>
              <a:buFont typeface="Arial" panose="020B0604020202020204" pitchFamily="34" charset="0"/>
              <a:buNone/>
            </a:pPr>
            <a:r>
              <a:rPr lang="en-GB" altLang="en-US" dirty="0"/>
              <a:t>Forces are often referred to as </a:t>
            </a:r>
            <a:r>
              <a:rPr lang="en-GB" altLang="en-US" b="1" dirty="0"/>
              <a:t>pushes</a:t>
            </a:r>
            <a:r>
              <a:rPr lang="en-GB" altLang="en-US" dirty="0"/>
              <a:t> and </a:t>
            </a:r>
            <a:r>
              <a:rPr lang="en-GB" altLang="en-US" b="1" dirty="0"/>
              <a:t>pulls</a:t>
            </a:r>
            <a:r>
              <a:rPr lang="en-GB" altLang="en-US" dirty="0"/>
              <a:t>.</a:t>
            </a:r>
          </a:p>
          <a:p>
            <a:pPr>
              <a:buFont typeface="Arial" panose="020B0604020202020204" pitchFamily="34" charset="0"/>
              <a:buNone/>
            </a:pPr>
            <a:endParaRPr lang="en-GB" altLang="en-US" dirty="0"/>
          </a:p>
          <a:p>
            <a:pPr>
              <a:buFont typeface="Arial" panose="020B0604020202020204" pitchFamily="34" charset="0"/>
              <a:buNone/>
            </a:pPr>
            <a:r>
              <a:rPr lang="en-GB" altLang="en-US" dirty="0"/>
              <a:t>Look at the pictures below and talk to your partner about whether each picture shows an example of a pushing or pulling force.</a:t>
            </a:r>
          </a:p>
        </p:txBody>
      </p:sp>
      <p:grpSp>
        <p:nvGrpSpPr>
          <p:cNvPr id="41" name="Group 40">
            <a:extLst>
              <a:ext uri="{FF2B5EF4-FFF2-40B4-BE49-F238E27FC236}">
                <a16:creationId xmlns:a16="http://schemas.microsoft.com/office/drawing/2014/main" id="{71943A91-C0ED-498C-AA60-B4BAD43156CD}"/>
              </a:ext>
            </a:extLst>
          </p:cNvPr>
          <p:cNvGrpSpPr/>
          <p:nvPr/>
        </p:nvGrpSpPr>
        <p:grpSpPr>
          <a:xfrm>
            <a:off x="1779085" y="2961884"/>
            <a:ext cx="1946246" cy="3271706"/>
            <a:chOff x="2600719" y="2975744"/>
            <a:chExt cx="1946246" cy="3271706"/>
          </a:xfrm>
        </p:grpSpPr>
        <p:sp>
          <p:nvSpPr>
            <p:cNvPr id="31" name="Rectangle 30">
              <a:extLst>
                <a:ext uri="{FF2B5EF4-FFF2-40B4-BE49-F238E27FC236}">
                  <a16:creationId xmlns:a16="http://schemas.microsoft.com/office/drawing/2014/main" id="{C13D104B-AE6B-42B8-8E91-CCBE3A6320A0}"/>
                </a:ext>
              </a:extLst>
            </p:cNvPr>
            <p:cNvSpPr/>
            <p:nvPr/>
          </p:nvSpPr>
          <p:spPr>
            <a:xfrm>
              <a:off x="2600719" y="2975744"/>
              <a:ext cx="1946246" cy="3271706"/>
            </a:xfrm>
            <a:prstGeom prst="rect">
              <a:avLst/>
            </a:prstGeom>
            <a:solidFill>
              <a:srgbClr val="F08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A59089AF-881D-417F-9AF2-975680265E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525"/>
            <a:stretch/>
          </p:blipFill>
          <p:spPr>
            <a:xfrm>
              <a:off x="2708384" y="3087149"/>
              <a:ext cx="1838186" cy="3160301"/>
            </a:xfrm>
            <a:prstGeom prst="rect">
              <a:avLst/>
            </a:prstGeom>
          </p:spPr>
        </p:pic>
      </p:grpSp>
      <p:grpSp>
        <p:nvGrpSpPr>
          <p:cNvPr id="42" name="Group 41">
            <a:extLst>
              <a:ext uri="{FF2B5EF4-FFF2-40B4-BE49-F238E27FC236}">
                <a16:creationId xmlns:a16="http://schemas.microsoft.com/office/drawing/2014/main" id="{82301C72-5A7D-4B3E-8D86-19FB2469D244}"/>
              </a:ext>
            </a:extLst>
          </p:cNvPr>
          <p:cNvGrpSpPr/>
          <p:nvPr/>
        </p:nvGrpSpPr>
        <p:grpSpPr>
          <a:xfrm>
            <a:off x="5691252" y="2961884"/>
            <a:ext cx="1946247" cy="3271706"/>
            <a:chOff x="4597431" y="2975744"/>
            <a:chExt cx="1946247" cy="3271706"/>
          </a:xfrm>
        </p:grpSpPr>
        <p:sp>
          <p:nvSpPr>
            <p:cNvPr id="33" name="Rectangle 32">
              <a:extLst>
                <a:ext uri="{FF2B5EF4-FFF2-40B4-BE49-F238E27FC236}">
                  <a16:creationId xmlns:a16="http://schemas.microsoft.com/office/drawing/2014/main" id="{893BD6E7-469F-4AD0-8BA7-50FC5CAF5882}"/>
                </a:ext>
              </a:extLst>
            </p:cNvPr>
            <p:cNvSpPr/>
            <p:nvPr/>
          </p:nvSpPr>
          <p:spPr>
            <a:xfrm>
              <a:off x="4597431" y="2975744"/>
              <a:ext cx="1946246" cy="3271706"/>
            </a:xfrm>
            <a:prstGeom prst="rect">
              <a:avLst/>
            </a:prstGeom>
            <a:solidFill>
              <a:srgbClr val="EF8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4DA79C58-F1CE-48E0-96C9-717CD50656C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3735" b="9869"/>
            <a:stretch/>
          </p:blipFill>
          <p:spPr>
            <a:xfrm>
              <a:off x="4654236" y="3084801"/>
              <a:ext cx="1889442" cy="3162649"/>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750"/>
                                        <p:tgtEl>
                                          <p:spTgt spid="41"/>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9AB4-F486-4C28-9E76-264E7348841B}"/>
              </a:ext>
            </a:extLst>
          </p:cNvPr>
          <p:cNvSpPr>
            <a:spLocks noGrp="1"/>
          </p:cNvSpPr>
          <p:nvPr>
            <p:ph type="title"/>
          </p:nvPr>
        </p:nvSpPr>
        <p:spPr/>
        <p:txBody>
          <a:bodyPr/>
          <a:lstStyle/>
          <a:p>
            <a:r>
              <a:rPr lang="en-US" dirty="0"/>
              <a:t>What can the forces do?</a:t>
            </a:r>
          </a:p>
        </p:txBody>
      </p:sp>
      <p:sp>
        <p:nvSpPr>
          <p:cNvPr id="3" name="Rectangle 2">
            <a:extLst>
              <a:ext uri="{FF2B5EF4-FFF2-40B4-BE49-F238E27FC236}">
                <a16:creationId xmlns:a16="http://schemas.microsoft.com/office/drawing/2014/main" id="{2BD846D7-9148-4E05-8559-57D9C5EB6957}"/>
              </a:ext>
            </a:extLst>
          </p:cNvPr>
          <p:cNvSpPr/>
          <p:nvPr/>
        </p:nvSpPr>
        <p:spPr>
          <a:xfrm>
            <a:off x="771279" y="1299576"/>
            <a:ext cx="7591912" cy="266282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Forces can:</a:t>
            </a:r>
          </a:p>
          <a:p>
            <a:r>
              <a:rPr lang="en-US" sz="2000" dirty="0">
                <a:solidFill>
                  <a:schemeClr val="tx1"/>
                </a:solidFill>
              </a:rPr>
              <a:t> 1. Start to move an object or stop it from moving.</a:t>
            </a:r>
          </a:p>
          <a:p>
            <a:endParaRPr lang="en-US" sz="2000" dirty="0">
              <a:solidFill>
                <a:schemeClr val="tx1"/>
              </a:solidFill>
            </a:endParaRPr>
          </a:p>
          <a:p>
            <a:r>
              <a:rPr lang="en-US" sz="2000" dirty="0">
                <a:solidFill>
                  <a:schemeClr val="tx1"/>
                </a:solidFill>
              </a:rPr>
              <a:t>2. Change the shape of an object.</a:t>
            </a:r>
          </a:p>
          <a:p>
            <a:endParaRPr lang="en-US" sz="2000" dirty="0">
              <a:solidFill>
                <a:schemeClr val="tx1"/>
              </a:solidFill>
            </a:endParaRPr>
          </a:p>
          <a:p>
            <a:r>
              <a:rPr lang="en-US" sz="2000" dirty="0">
                <a:solidFill>
                  <a:schemeClr val="tx1"/>
                </a:solidFill>
              </a:rPr>
              <a:t>3. Make an object move faster or slower or change the direction of movement. </a:t>
            </a:r>
          </a:p>
        </p:txBody>
      </p:sp>
      <p:pic>
        <p:nvPicPr>
          <p:cNvPr id="4" name="Picture 3">
            <a:extLst>
              <a:ext uri="{FF2B5EF4-FFF2-40B4-BE49-F238E27FC236}">
                <a16:creationId xmlns:a16="http://schemas.microsoft.com/office/drawing/2014/main" id="{6F78D401-8152-4263-9A33-9EC6C178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678" y="4093269"/>
            <a:ext cx="1914092" cy="1525111"/>
          </a:xfrm>
          <a:prstGeom prst="rect">
            <a:avLst/>
          </a:prstGeom>
        </p:spPr>
      </p:pic>
      <p:pic>
        <p:nvPicPr>
          <p:cNvPr id="5" name="Picture 4">
            <a:extLst>
              <a:ext uri="{FF2B5EF4-FFF2-40B4-BE49-F238E27FC236}">
                <a16:creationId xmlns:a16="http://schemas.microsoft.com/office/drawing/2014/main" id="{826411EC-01C4-414B-A288-98E256631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30" y="4162504"/>
            <a:ext cx="2020230" cy="1241150"/>
          </a:xfrm>
          <a:prstGeom prst="rect">
            <a:avLst/>
          </a:prstGeom>
        </p:spPr>
      </p:pic>
      <p:pic>
        <p:nvPicPr>
          <p:cNvPr id="6" name="Picture 5">
            <a:extLst>
              <a:ext uri="{FF2B5EF4-FFF2-40B4-BE49-F238E27FC236}">
                <a16:creationId xmlns:a16="http://schemas.microsoft.com/office/drawing/2014/main" id="{87A9D4CC-E862-4969-9CB8-EF311847F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199" y="3962399"/>
            <a:ext cx="2644260" cy="1642866"/>
          </a:xfrm>
          <a:prstGeom prst="rect">
            <a:avLst/>
          </a:prstGeom>
        </p:spPr>
      </p:pic>
      <p:pic>
        <p:nvPicPr>
          <p:cNvPr id="7" name="Picture 6">
            <a:extLst>
              <a:ext uri="{FF2B5EF4-FFF2-40B4-BE49-F238E27FC236}">
                <a16:creationId xmlns:a16="http://schemas.microsoft.com/office/drawing/2014/main" id="{788D2D39-4767-4BE8-8599-2EA29AE0E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262" y="1417686"/>
            <a:ext cx="1683945" cy="1570877"/>
          </a:xfrm>
          <a:prstGeom prst="rect">
            <a:avLst/>
          </a:prstGeom>
        </p:spPr>
      </p:pic>
    </p:spTree>
    <p:extLst>
      <p:ext uri="{BB962C8B-B14F-4D97-AF65-F5344CB8AC3E}">
        <p14:creationId xmlns:p14="http://schemas.microsoft.com/office/powerpoint/2010/main" val="98711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F5CD-CD40-46C1-B9A9-FBA9B58DB767}"/>
              </a:ext>
            </a:extLst>
          </p:cNvPr>
          <p:cNvSpPr>
            <a:spLocks noGrp="1"/>
          </p:cNvSpPr>
          <p:nvPr>
            <p:ph type="title"/>
          </p:nvPr>
        </p:nvSpPr>
        <p:spPr/>
        <p:txBody>
          <a:bodyPr/>
          <a:lstStyle/>
          <a:p>
            <a:r>
              <a:rPr lang="en-GB" dirty="0"/>
              <a:t>Balanced and unbalanced forces</a:t>
            </a:r>
            <a:endParaRPr lang="en-US" dirty="0"/>
          </a:p>
        </p:txBody>
      </p:sp>
      <p:sp>
        <p:nvSpPr>
          <p:cNvPr id="3" name="Rectangle 2">
            <a:extLst>
              <a:ext uri="{FF2B5EF4-FFF2-40B4-BE49-F238E27FC236}">
                <a16:creationId xmlns:a16="http://schemas.microsoft.com/office/drawing/2014/main" id="{18BB9E5B-A664-4245-810A-3D0CC8D44ACA}"/>
              </a:ext>
            </a:extLst>
          </p:cNvPr>
          <p:cNvSpPr/>
          <p:nvPr/>
        </p:nvSpPr>
        <p:spPr>
          <a:xfrm>
            <a:off x="1040295" y="1474609"/>
            <a:ext cx="7136295" cy="1692771"/>
          </a:xfrm>
          <a:prstGeom prst="rect">
            <a:avLst/>
          </a:prstGeom>
          <a:solidFill>
            <a:schemeClr val="accent3">
              <a:lumMod val="20000"/>
              <a:lumOff val="80000"/>
            </a:schemeClr>
          </a:solidFill>
        </p:spPr>
        <p:txBody>
          <a:bodyPr wrap="square">
            <a:spAutoFit/>
          </a:bodyPr>
          <a:lstStyle/>
          <a:p>
            <a:pPr marL="342900" lvl="0" indent="-342900" defTabSz="457200" eaLnBrk="0" fontAlgn="base" hangingPunct="0">
              <a:spcBef>
                <a:spcPct val="20000"/>
              </a:spcBef>
              <a:spcAft>
                <a:spcPct val="0"/>
              </a:spcAft>
              <a:buFont typeface="Arial" panose="020B0604020202020204" pitchFamily="34" charset="0"/>
              <a:buChar char="•"/>
              <a:defRPr/>
            </a:pPr>
            <a:r>
              <a:rPr lang="en-US" sz="2000" dirty="0">
                <a:solidFill>
                  <a:sysClr val="windowText" lastClr="000000"/>
                </a:solidFill>
                <a:latin typeface="Calibri"/>
              </a:rPr>
              <a:t>If the forces on an object are the same size but in opposite directions, then they will cancel out, and we say that the forces are </a:t>
            </a:r>
            <a:r>
              <a:rPr lang="en-US" sz="2000" b="1" u="sng" dirty="0">
                <a:solidFill>
                  <a:sysClr val="windowText" lastClr="000000"/>
                </a:solidFill>
                <a:latin typeface="Calibri"/>
              </a:rPr>
              <a:t>balanced.</a:t>
            </a:r>
          </a:p>
          <a:p>
            <a:pPr marL="342900" lvl="0" indent="-342900" eaLnBrk="0" fontAlgn="base" hangingPunct="0">
              <a:spcBef>
                <a:spcPct val="20000"/>
              </a:spcBef>
              <a:spcAft>
                <a:spcPct val="0"/>
              </a:spcAft>
              <a:buFont typeface="Arial" panose="020B0604020202020204" pitchFamily="34" charset="0"/>
              <a:buChar char="•"/>
              <a:defRPr/>
            </a:pPr>
            <a:r>
              <a:rPr lang="en-US" sz="2000" dirty="0">
                <a:solidFill>
                  <a:sysClr val="windowText" lastClr="000000"/>
                </a:solidFill>
                <a:latin typeface="Calibri"/>
              </a:rPr>
              <a:t>If the forces acting on an object are balanced, then its motion will not change.</a:t>
            </a:r>
            <a:endParaRPr lang="en-US" sz="2000" b="1" u="sng" dirty="0">
              <a:solidFill>
                <a:sysClr val="windowText" lastClr="000000"/>
              </a:solidFill>
              <a:latin typeface="Calibri"/>
            </a:endParaRPr>
          </a:p>
        </p:txBody>
      </p:sp>
      <p:pic>
        <p:nvPicPr>
          <p:cNvPr id="4" name="Picture 3">
            <a:extLst>
              <a:ext uri="{FF2B5EF4-FFF2-40B4-BE49-F238E27FC236}">
                <a16:creationId xmlns:a16="http://schemas.microsoft.com/office/drawing/2014/main" id="{6C64298B-815E-4B68-A701-5E49D0915035}"/>
              </a:ext>
            </a:extLst>
          </p:cNvPr>
          <p:cNvPicPr>
            <a:picLocks noChangeAspect="1"/>
          </p:cNvPicPr>
          <p:nvPr/>
        </p:nvPicPr>
        <p:blipFill>
          <a:blip r:embed="rId2"/>
          <a:stretch>
            <a:fillRect/>
          </a:stretch>
        </p:blipFill>
        <p:spPr>
          <a:xfrm>
            <a:off x="1743825" y="3887257"/>
            <a:ext cx="4861221" cy="1267447"/>
          </a:xfrm>
          <a:prstGeom prst="rect">
            <a:avLst/>
          </a:prstGeom>
        </p:spPr>
      </p:pic>
    </p:spTree>
    <p:extLst>
      <p:ext uri="{BB962C8B-B14F-4D97-AF65-F5344CB8AC3E}">
        <p14:creationId xmlns:p14="http://schemas.microsoft.com/office/powerpoint/2010/main" val="210478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4ACB30-F3F8-4E5B-B449-59A3081D44F8}"/>
              </a:ext>
            </a:extLst>
          </p:cNvPr>
          <p:cNvSpPr/>
          <p:nvPr/>
        </p:nvSpPr>
        <p:spPr>
          <a:xfrm>
            <a:off x="539749" y="1828407"/>
            <a:ext cx="8142288" cy="1117229"/>
          </a:xfrm>
          <a:prstGeom prst="rect">
            <a:avLst/>
          </a:prstGeom>
          <a:solidFill>
            <a:schemeClr val="accent3">
              <a:lumMod val="20000"/>
              <a:lumOff val="80000"/>
            </a:schemeClr>
          </a:solidFill>
        </p:spPr>
        <p:txBody>
          <a:bodyPr wrap="square">
            <a:spAutoFit/>
          </a:bodyPr>
          <a:lstStyle/>
          <a:p>
            <a:pPr>
              <a:lnSpc>
                <a:spcPct val="90000"/>
              </a:lnSpc>
              <a:spcBef>
                <a:spcPct val="50000"/>
              </a:spcBef>
            </a:pPr>
            <a:r>
              <a:rPr lang="en-GB" altLang="en-US" b="1" i="1" dirty="0">
                <a:solidFill>
                  <a:schemeClr val="accent2"/>
                </a:solidFill>
                <a:latin typeface="Verdana" panose="020B0604030504040204" pitchFamily="34" charset="0"/>
                <a:cs typeface="Arial" panose="020B0604020202020204" pitchFamily="34" charset="0"/>
              </a:rPr>
              <a:t>1</a:t>
            </a:r>
            <a:r>
              <a:rPr lang="en-GB" altLang="en-US" b="1" dirty="0">
                <a:solidFill>
                  <a:schemeClr val="accent2"/>
                </a:solidFill>
                <a:latin typeface="Verdana" panose="020B0604030504040204" pitchFamily="34" charset="0"/>
                <a:cs typeface="Arial" panose="020B0604020202020204" pitchFamily="34" charset="0"/>
              </a:rPr>
              <a:t>)  The car isn’t moving </a:t>
            </a:r>
          </a:p>
          <a:p>
            <a:pPr>
              <a:lnSpc>
                <a:spcPct val="90000"/>
              </a:lnSpc>
              <a:spcBef>
                <a:spcPct val="50000"/>
              </a:spcBef>
              <a:buFontTx/>
              <a:buChar char="•"/>
            </a:pPr>
            <a:r>
              <a:rPr lang="en-GB" altLang="en-US" b="1" dirty="0">
                <a:latin typeface="Verdana" panose="020B0604030504040204" pitchFamily="34" charset="0"/>
                <a:cs typeface="Arial" panose="020B0604020202020204" pitchFamily="34" charset="0"/>
              </a:rPr>
              <a:t> Forces</a:t>
            </a:r>
            <a:r>
              <a:rPr lang="en-GB" altLang="en-US" dirty="0">
                <a:latin typeface="Verdana" panose="020B0604030504040204" pitchFamily="34" charset="0"/>
                <a:cs typeface="Arial" panose="020B0604020202020204" pitchFamily="34" charset="0"/>
              </a:rPr>
              <a:t> are </a:t>
            </a:r>
            <a:r>
              <a:rPr lang="en-GB" altLang="en-US" b="1" dirty="0">
                <a:latin typeface="Verdana" panose="020B0604030504040204" pitchFamily="34" charset="0"/>
                <a:cs typeface="Arial" panose="020B0604020202020204" pitchFamily="34" charset="0"/>
              </a:rPr>
              <a:t>balanced </a:t>
            </a:r>
            <a:r>
              <a:rPr lang="en-GB" altLang="en-US" dirty="0">
                <a:latin typeface="Verdana" panose="020B0604030504040204" pitchFamily="34" charset="0"/>
                <a:cs typeface="Arial" panose="020B0604020202020204" pitchFamily="34" charset="0"/>
              </a:rPr>
              <a:t>(no forward or backward force)</a:t>
            </a:r>
          </a:p>
          <a:p>
            <a:pPr>
              <a:lnSpc>
                <a:spcPct val="90000"/>
              </a:lnSpc>
              <a:spcBef>
                <a:spcPct val="50000"/>
              </a:spcBef>
              <a:buFontTx/>
              <a:buChar char="•"/>
            </a:pPr>
            <a:r>
              <a:rPr lang="en-GB" altLang="en-US" dirty="0">
                <a:latin typeface="Verdana" panose="020B0604030504040204" pitchFamily="34" charset="0"/>
                <a:cs typeface="Arial" panose="020B0604020202020204" pitchFamily="34" charset="0"/>
              </a:rPr>
              <a:t>  Car remains </a:t>
            </a:r>
            <a:r>
              <a:rPr lang="en-GB" altLang="en-US" b="1" dirty="0">
                <a:latin typeface="Verdana" panose="020B0604030504040204" pitchFamily="34" charset="0"/>
                <a:cs typeface="Arial" panose="020B0604020202020204" pitchFamily="34" charset="0"/>
              </a:rPr>
              <a:t>stationary</a:t>
            </a:r>
            <a:endParaRPr lang="en-US" dirty="0"/>
          </a:p>
        </p:txBody>
      </p:sp>
      <p:sp>
        <p:nvSpPr>
          <p:cNvPr id="4" name="Rectangle 5">
            <a:extLst>
              <a:ext uri="{FF2B5EF4-FFF2-40B4-BE49-F238E27FC236}">
                <a16:creationId xmlns:a16="http://schemas.microsoft.com/office/drawing/2014/main" id="{4E7C7C5A-4AB4-47D6-9B23-D69C2C8F1EAE}"/>
              </a:ext>
            </a:extLst>
          </p:cNvPr>
          <p:cNvSpPr>
            <a:spLocks noChangeArrowheads="1"/>
          </p:cNvSpPr>
          <p:nvPr/>
        </p:nvSpPr>
        <p:spPr bwMode="auto">
          <a:xfrm>
            <a:off x="539749" y="3136900"/>
            <a:ext cx="8064500" cy="2477601"/>
          </a:xfrm>
          <a:prstGeom prst="rect">
            <a:avLst/>
          </a:prstGeom>
          <a:solidFill>
            <a:schemeClr val="accent3">
              <a:lumMod val="20000"/>
              <a:lumOff val="80000"/>
            </a:schemeClr>
          </a:solidFill>
          <a:ln>
            <a:noFill/>
          </a:ln>
          <a:effectLs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GB" altLang="en-US" sz="2000" b="1" i="1" dirty="0">
                <a:solidFill>
                  <a:schemeClr val="accent2"/>
                </a:solidFill>
                <a:latin typeface="Verdana" panose="020B0604030504040204" pitchFamily="34" charset="0"/>
                <a:cs typeface="Arial" panose="020B0604020202020204" pitchFamily="34" charset="0"/>
              </a:rPr>
              <a:t>2)</a:t>
            </a:r>
            <a:r>
              <a:rPr lang="en-GB" altLang="en-US" sz="1800" b="1" i="1" dirty="0">
                <a:solidFill>
                  <a:schemeClr val="accent2"/>
                </a:solidFill>
                <a:latin typeface="Verdana" panose="020B0604030504040204" pitchFamily="34" charset="0"/>
                <a:cs typeface="Arial" panose="020B0604020202020204" pitchFamily="34" charset="0"/>
              </a:rPr>
              <a:t> </a:t>
            </a:r>
            <a:r>
              <a:rPr lang="en-GB" altLang="en-US" sz="1800" b="1" dirty="0">
                <a:solidFill>
                  <a:schemeClr val="accent2"/>
                </a:solidFill>
                <a:latin typeface="Verdana" panose="020B0604030504040204" pitchFamily="34" charset="0"/>
                <a:cs typeface="Arial" panose="020B0604020202020204" pitchFamily="34" charset="0"/>
              </a:rPr>
              <a:t>The car is moving</a:t>
            </a:r>
          </a:p>
          <a:p>
            <a:pPr eaLnBrk="1" hangingPunct="1">
              <a:spcBef>
                <a:spcPct val="50000"/>
              </a:spcBef>
              <a:buFontTx/>
              <a:buChar char="•"/>
            </a:pPr>
            <a:r>
              <a:rPr lang="en-GB" altLang="en-US" sz="1800" b="1" dirty="0">
                <a:latin typeface="Verdana" panose="020B0604030504040204" pitchFamily="34" charset="0"/>
                <a:cs typeface="Arial" panose="020B0604020202020204" pitchFamily="34" charset="0"/>
              </a:rPr>
              <a:t>  Forces</a:t>
            </a:r>
            <a:r>
              <a:rPr lang="en-GB" altLang="en-US" sz="1800" dirty="0">
                <a:latin typeface="Verdana" panose="020B0604030504040204" pitchFamily="34" charset="0"/>
                <a:cs typeface="Arial" panose="020B0604020202020204" pitchFamily="34" charset="0"/>
              </a:rPr>
              <a:t> are </a:t>
            </a:r>
            <a:r>
              <a:rPr lang="en-GB" altLang="en-US" sz="1800" b="1" dirty="0">
                <a:latin typeface="Verdana" panose="020B0604030504040204" pitchFamily="34" charset="0"/>
                <a:cs typeface="Arial" panose="020B0604020202020204" pitchFamily="34" charset="0"/>
              </a:rPr>
              <a:t>balanced</a:t>
            </a:r>
          </a:p>
          <a:p>
            <a:pPr eaLnBrk="1" hangingPunct="1">
              <a:spcBef>
                <a:spcPct val="50000"/>
              </a:spcBef>
              <a:buFontTx/>
              <a:buChar char="•"/>
            </a:pPr>
            <a:r>
              <a:rPr lang="en-GB" altLang="en-US" sz="1800" dirty="0">
                <a:latin typeface="Verdana" panose="020B0604030504040204" pitchFamily="34" charset="0"/>
                <a:cs typeface="Arial" panose="020B0604020202020204" pitchFamily="34" charset="0"/>
              </a:rPr>
              <a:t>  Car travels at a </a:t>
            </a:r>
            <a:r>
              <a:rPr lang="en-GB" altLang="en-US" sz="1800" b="1" u="sng" dirty="0">
                <a:latin typeface="Verdana" panose="020B0604030504040204" pitchFamily="34" charset="0"/>
                <a:cs typeface="Arial" panose="020B0604020202020204" pitchFamily="34" charset="0"/>
              </a:rPr>
              <a:t>constant (steady) speed</a:t>
            </a:r>
            <a:r>
              <a:rPr lang="en-GB" altLang="en-US" sz="1800" dirty="0">
                <a:latin typeface="Verdana" panose="020B0604030504040204" pitchFamily="34" charset="0"/>
                <a:cs typeface="Arial" panose="020B0604020202020204" pitchFamily="34" charset="0"/>
              </a:rPr>
              <a:t>.</a:t>
            </a:r>
          </a:p>
          <a:p>
            <a:pPr eaLnBrk="1" hangingPunct="1">
              <a:spcBef>
                <a:spcPct val="50000"/>
              </a:spcBef>
              <a:buFontTx/>
              <a:buChar char="•"/>
            </a:pPr>
            <a:r>
              <a:rPr lang="en-GB" altLang="en-US" sz="1800" dirty="0">
                <a:latin typeface="Verdana" panose="020B0604030504040204" pitchFamily="34" charset="0"/>
                <a:cs typeface="Arial" panose="020B0604020202020204" pitchFamily="34" charset="0"/>
              </a:rPr>
              <a:t>The</a:t>
            </a:r>
            <a:r>
              <a:rPr lang="en-GB" altLang="en-US" sz="1800" b="1" dirty="0">
                <a:latin typeface="Verdana" panose="020B0604030504040204" pitchFamily="34" charset="0"/>
                <a:cs typeface="Arial" panose="020B0604020202020204" pitchFamily="34" charset="0"/>
              </a:rPr>
              <a:t> resultant force </a:t>
            </a:r>
            <a:r>
              <a:rPr lang="en-GB" altLang="en-US" sz="1800" dirty="0">
                <a:latin typeface="Verdana" panose="020B0604030504040204" pitchFamily="34" charset="0"/>
                <a:cs typeface="Arial" panose="020B0604020202020204" pitchFamily="34" charset="0"/>
              </a:rPr>
              <a:t>is</a:t>
            </a:r>
            <a:r>
              <a:rPr lang="en-GB" altLang="en-US" sz="1800" b="1" dirty="0">
                <a:latin typeface="Verdana" panose="020B0604030504040204" pitchFamily="34" charset="0"/>
                <a:cs typeface="Arial" panose="020B0604020202020204" pitchFamily="34" charset="0"/>
              </a:rPr>
              <a:t> </a:t>
            </a:r>
            <a:r>
              <a:rPr lang="en-GB" altLang="en-US" sz="1800" b="1" u="sng" dirty="0">
                <a:latin typeface="Verdana" panose="020B0604030504040204" pitchFamily="34" charset="0"/>
                <a:cs typeface="Arial" panose="020B0604020202020204" pitchFamily="34" charset="0"/>
              </a:rPr>
              <a:t>zero</a:t>
            </a:r>
            <a:r>
              <a:rPr lang="en-GB" altLang="en-US" sz="1800" b="1" dirty="0">
                <a:latin typeface="Verdana" panose="020B0604030504040204" pitchFamily="34" charset="0"/>
                <a:cs typeface="Arial" panose="020B0604020202020204" pitchFamily="34" charset="0"/>
              </a:rPr>
              <a:t> </a:t>
            </a:r>
          </a:p>
          <a:p>
            <a:pPr eaLnBrk="1" hangingPunct="1">
              <a:spcBef>
                <a:spcPct val="50000"/>
              </a:spcBef>
              <a:buFontTx/>
              <a:buChar char="•"/>
            </a:pPr>
            <a:endParaRPr lang="en-GB" altLang="en-US" sz="1800" b="1" dirty="0">
              <a:latin typeface="Verdana" panose="020B0604030504040204" pitchFamily="34" charset="0"/>
              <a:cs typeface="Arial" panose="020B0604020202020204" pitchFamily="34" charset="0"/>
            </a:endParaRPr>
          </a:p>
          <a:p>
            <a:pPr eaLnBrk="1" hangingPunct="1">
              <a:spcBef>
                <a:spcPct val="50000"/>
              </a:spcBef>
              <a:buFontTx/>
              <a:buChar char="•"/>
            </a:pPr>
            <a:r>
              <a:rPr lang="en-GB" altLang="en-US" sz="1800" b="1" dirty="0">
                <a:latin typeface="Verdana" panose="020B0604030504040204" pitchFamily="34" charset="0"/>
                <a:cs typeface="Arial" panose="020B0604020202020204" pitchFamily="34" charset="0"/>
              </a:rPr>
              <a:t>The car will keep traveling at a constant (steady) speed.</a:t>
            </a:r>
          </a:p>
        </p:txBody>
      </p:sp>
      <p:sp>
        <p:nvSpPr>
          <p:cNvPr id="5" name="Title 1">
            <a:extLst>
              <a:ext uri="{FF2B5EF4-FFF2-40B4-BE49-F238E27FC236}">
                <a16:creationId xmlns:a16="http://schemas.microsoft.com/office/drawing/2014/main" id="{DA01E0E0-B6EC-4FDB-A666-CEF152A8E20B}"/>
              </a:ext>
            </a:extLst>
          </p:cNvPr>
          <p:cNvSpPr>
            <a:spLocks noGrp="1"/>
          </p:cNvSpPr>
          <p:nvPr>
            <p:ph type="title"/>
          </p:nvPr>
        </p:nvSpPr>
        <p:spPr>
          <a:xfrm>
            <a:off x="461962" y="576970"/>
            <a:ext cx="8220075" cy="994306"/>
          </a:xfrm>
        </p:spPr>
        <p:txBody>
          <a:bodyPr/>
          <a:lstStyle/>
          <a:p>
            <a:r>
              <a:rPr lang="en-GB" dirty="0"/>
              <a:t>Balanced forces </a:t>
            </a:r>
            <a:endParaRPr lang="en-US" dirty="0"/>
          </a:p>
        </p:txBody>
      </p:sp>
    </p:spTree>
    <p:extLst>
      <p:ext uri="{BB962C8B-B14F-4D97-AF65-F5344CB8AC3E}">
        <p14:creationId xmlns:p14="http://schemas.microsoft.com/office/powerpoint/2010/main" val="248850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50B8FA-95B6-4619-8A48-351015D792C1}"/>
              </a:ext>
            </a:extLst>
          </p:cNvPr>
          <p:cNvSpPr>
            <a:spLocks noGrp="1"/>
          </p:cNvSpPr>
          <p:nvPr>
            <p:ph type="title"/>
          </p:nvPr>
        </p:nvSpPr>
        <p:spPr/>
        <p:txBody>
          <a:bodyPr/>
          <a:lstStyle/>
          <a:p>
            <a:r>
              <a:rPr lang="en-GB" dirty="0"/>
              <a:t>Unbalanced forces </a:t>
            </a:r>
            <a:endParaRPr lang="en-US" dirty="0"/>
          </a:p>
        </p:txBody>
      </p:sp>
      <p:sp>
        <p:nvSpPr>
          <p:cNvPr id="7" name="Rectangle 6">
            <a:extLst>
              <a:ext uri="{FF2B5EF4-FFF2-40B4-BE49-F238E27FC236}">
                <a16:creationId xmlns:a16="http://schemas.microsoft.com/office/drawing/2014/main" id="{5D192B42-6175-4D37-BDA9-D9C049A1E342}"/>
              </a:ext>
            </a:extLst>
          </p:cNvPr>
          <p:cNvSpPr/>
          <p:nvPr/>
        </p:nvSpPr>
        <p:spPr>
          <a:xfrm>
            <a:off x="861391" y="1354078"/>
            <a:ext cx="7184059" cy="2862322"/>
          </a:xfrm>
          <a:prstGeom prst="rect">
            <a:avLst/>
          </a:prstGeom>
          <a:solidFill>
            <a:schemeClr val="accent3">
              <a:lumMod val="20000"/>
              <a:lumOff val="80000"/>
            </a:schemeClr>
          </a:solidFill>
        </p:spPr>
        <p:txBody>
          <a:bodyPr wrap="square">
            <a:spAutoFit/>
          </a:bodyPr>
          <a:lstStyle/>
          <a:p>
            <a:r>
              <a:rPr lang="en-US" altLang="en-US" sz="2000" dirty="0">
                <a:latin typeface="Calibri" panose="020F0502020204030204" pitchFamily="34" charset="0"/>
                <a:cs typeface="Calibri" panose="020F0502020204030204" pitchFamily="34" charset="0"/>
              </a:rPr>
              <a:t>- If the forces are not equal and opposite, then they are </a:t>
            </a:r>
            <a:r>
              <a:rPr lang="en-US" altLang="en-US" sz="2000" b="1" u="sng" dirty="0">
                <a:latin typeface="Calibri" panose="020F0502020204030204" pitchFamily="34" charset="0"/>
                <a:cs typeface="Calibri" panose="020F0502020204030204" pitchFamily="34" charset="0"/>
              </a:rPr>
              <a:t>unbalanced.</a:t>
            </a:r>
          </a:p>
          <a:p>
            <a:endParaRPr lang="en-US" altLang="en-US" sz="2000" b="1" dirty="0">
              <a:latin typeface="Calibri" panose="020F0502020204030204" pitchFamily="34" charset="0"/>
              <a:cs typeface="Calibri" panose="020F0502020204030204" pitchFamily="34" charset="0"/>
            </a:endParaRPr>
          </a:p>
          <a:p>
            <a:pPr marL="342900" indent="-342900">
              <a:buFontTx/>
              <a:buChar char="-"/>
            </a:pPr>
            <a:r>
              <a:rPr lang="en-US" altLang="en-US" sz="2000" dirty="0">
                <a:latin typeface="Calibri" panose="020F0502020204030204" pitchFamily="34" charset="0"/>
                <a:cs typeface="Calibri" panose="020F0502020204030204" pitchFamily="34" charset="0"/>
              </a:rPr>
              <a:t>When the forces are </a:t>
            </a:r>
            <a:r>
              <a:rPr lang="en-US" altLang="en-US" sz="2000" b="1" u="sng" dirty="0">
                <a:latin typeface="Calibri" panose="020F0502020204030204" pitchFamily="34" charset="0"/>
                <a:cs typeface="Calibri" panose="020F0502020204030204" pitchFamily="34" charset="0"/>
              </a:rPr>
              <a:t>unbalanced</a:t>
            </a:r>
            <a:r>
              <a:rPr lang="en-US" altLang="en-US" sz="2000" dirty="0">
                <a:latin typeface="Calibri" panose="020F0502020204030204" pitchFamily="34" charset="0"/>
                <a:cs typeface="Calibri" panose="020F0502020204030204" pitchFamily="34" charset="0"/>
              </a:rPr>
              <a:t> then the motion of the object </a:t>
            </a:r>
            <a:r>
              <a:rPr lang="en-US" altLang="en-US" sz="2000" b="1" u="sng" dirty="0">
                <a:latin typeface="Calibri" panose="020F0502020204030204" pitchFamily="34" charset="0"/>
                <a:cs typeface="Calibri" panose="020F0502020204030204" pitchFamily="34" charset="0"/>
              </a:rPr>
              <a:t>will change.</a:t>
            </a:r>
          </a:p>
          <a:p>
            <a:pPr marL="342900" indent="-342900">
              <a:buFontTx/>
              <a:buChar char="-"/>
            </a:pPr>
            <a:endParaRPr lang="en-US" altLang="en-US" sz="2000" b="1" u="sng" dirty="0">
              <a:latin typeface="Calibri" panose="020F0502020204030204" pitchFamily="34" charset="0"/>
              <a:cs typeface="Calibri" panose="020F0502020204030204" pitchFamily="34" charset="0"/>
            </a:endParaRPr>
          </a:p>
          <a:p>
            <a:pPr marL="342900" indent="-342900">
              <a:buFontTx/>
              <a:buChar char="-"/>
            </a:pPr>
            <a:r>
              <a:rPr lang="en-GB" altLang="en-US" sz="2000" dirty="0">
                <a:latin typeface="Calibri" panose="020F0502020204030204" pitchFamily="34" charset="0"/>
                <a:cs typeface="Calibri" panose="020F0502020204030204" pitchFamily="34" charset="0"/>
              </a:rPr>
              <a:t>The resultant force is the difference between the forward and the backward force.</a:t>
            </a:r>
          </a:p>
          <a:p>
            <a:pPr marL="342900" indent="-342900">
              <a:buFontTx/>
              <a:buChar char="-"/>
            </a:pPr>
            <a:endParaRPr lang="en-US" sz="2000" b="1" dirty="0">
              <a:latin typeface="Calibri" panose="020F0502020204030204" pitchFamily="34" charset="0"/>
              <a:cs typeface="Calibri" panose="020F0502020204030204" pitchFamily="34" charset="0"/>
            </a:endParaRPr>
          </a:p>
        </p:txBody>
      </p:sp>
      <p:pic>
        <p:nvPicPr>
          <p:cNvPr id="1026" name="Picture 2" descr="What are balanced and unbalanced forces? Explain each with two examples.">
            <a:extLst>
              <a:ext uri="{FF2B5EF4-FFF2-40B4-BE49-F238E27FC236}">
                <a16:creationId xmlns:a16="http://schemas.microsoft.com/office/drawing/2014/main" id="{B5E434BD-D58F-4AB5-A46D-D3FCF2349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71" b="9366"/>
          <a:stretch/>
        </p:blipFill>
        <p:spPr bwMode="auto">
          <a:xfrm>
            <a:off x="1638627" y="4216400"/>
            <a:ext cx="5857215" cy="216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4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A40F-5550-4B85-9291-5460C28150BD}"/>
              </a:ext>
            </a:extLst>
          </p:cNvPr>
          <p:cNvSpPr>
            <a:spLocks noGrp="1"/>
          </p:cNvSpPr>
          <p:nvPr>
            <p:ph type="title"/>
          </p:nvPr>
        </p:nvSpPr>
        <p:spPr/>
        <p:txBody>
          <a:bodyPr/>
          <a:lstStyle/>
          <a:p>
            <a:r>
              <a:rPr lang="en-GB" dirty="0"/>
              <a:t>Forces </a:t>
            </a:r>
            <a:endParaRPr lang="en-US" dirty="0"/>
          </a:p>
        </p:txBody>
      </p:sp>
      <p:sp>
        <p:nvSpPr>
          <p:cNvPr id="3" name="Rectangle 2">
            <a:extLst>
              <a:ext uri="{FF2B5EF4-FFF2-40B4-BE49-F238E27FC236}">
                <a16:creationId xmlns:a16="http://schemas.microsoft.com/office/drawing/2014/main" id="{044A983A-618A-48DD-82BF-4A8BBD0B9FD4}"/>
              </a:ext>
            </a:extLst>
          </p:cNvPr>
          <p:cNvSpPr/>
          <p:nvPr/>
        </p:nvSpPr>
        <p:spPr>
          <a:xfrm>
            <a:off x="1199320" y="1473201"/>
            <a:ext cx="6182139" cy="1015663"/>
          </a:xfrm>
          <a:prstGeom prst="rect">
            <a:avLst/>
          </a:prstGeom>
          <a:solidFill>
            <a:schemeClr val="accent3">
              <a:lumMod val="20000"/>
              <a:lumOff val="80000"/>
            </a:schemeClr>
          </a:solidFill>
        </p:spPr>
        <p:txBody>
          <a:bodyPr wrap="square">
            <a:spAutoFit/>
          </a:bodyPr>
          <a:lstStyle/>
          <a:p>
            <a:pPr algn="ctr">
              <a:defRPr/>
            </a:pPr>
            <a:r>
              <a:rPr lang="en-GB" sz="2000" dirty="0">
                <a:latin typeface="Calibri" panose="020F0502020204030204" pitchFamily="34" charset="0"/>
                <a:cs typeface="Calibri" panose="020F0502020204030204" pitchFamily="34" charset="0"/>
              </a:rPr>
              <a:t>Forces are measured in </a:t>
            </a:r>
            <a:r>
              <a:rPr lang="en-GB" sz="2000" b="1" u="sng" dirty="0">
                <a:latin typeface="Calibri" panose="020F0502020204030204" pitchFamily="34" charset="0"/>
                <a:cs typeface="Calibri" panose="020F0502020204030204" pitchFamily="34" charset="0"/>
              </a:rPr>
              <a:t>Newton.</a:t>
            </a:r>
            <a:endParaRPr lang="en-GB" sz="2000" dirty="0">
              <a:latin typeface="Calibri" panose="020F0502020204030204" pitchFamily="34" charset="0"/>
              <a:cs typeface="Calibri" panose="020F0502020204030204" pitchFamily="34" charset="0"/>
            </a:endParaRPr>
          </a:p>
          <a:p>
            <a:pPr>
              <a:defRPr/>
            </a:pPr>
            <a:endParaRPr lang="en-GB" sz="2000" dirty="0">
              <a:latin typeface="Calibri" panose="020F0502020204030204" pitchFamily="34" charset="0"/>
              <a:cs typeface="Calibri" panose="020F0502020204030204" pitchFamily="34" charset="0"/>
            </a:endParaRPr>
          </a:p>
          <a:p>
            <a:pPr>
              <a:defRPr/>
            </a:pPr>
            <a:r>
              <a:rPr lang="en-GB" sz="2000" dirty="0">
                <a:latin typeface="Calibri" panose="020F0502020204030204" pitchFamily="34" charset="0"/>
                <a:cs typeface="Calibri" panose="020F0502020204030204" pitchFamily="34" charset="0"/>
              </a:rPr>
              <a:t>              The unit of force is named after -Isaac Newton.</a:t>
            </a:r>
            <a:endParaRPr lang="en-US" sz="2000" dirty="0">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C1D78E8B-45EB-4235-9E3C-23F03A6C6E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7790" y="3483170"/>
            <a:ext cx="24765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ravity's Rainbow: Sir Isaac Newton's Many Great Achievements | TLG Blog">
            <a:extLst>
              <a:ext uri="{FF2B5EF4-FFF2-40B4-BE49-F238E27FC236}">
                <a16:creationId xmlns:a16="http://schemas.microsoft.com/office/drawing/2014/main" id="{542451C4-F071-4CD1-BB09-AFB2F981D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70" y="3438511"/>
            <a:ext cx="4387682" cy="256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3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2B3004-B21A-41F7-ACC4-004764D3223B}"/>
              </a:ext>
            </a:extLst>
          </p:cNvPr>
          <p:cNvSpPr/>
          <p:nvPr/>
        </p:nvSpPr>
        <p:spPr>
          <a:xfrm>
            <a:off x="974893" y="1203499"/>
            <a:ext cx="7194214" cy="584775"/>
          </a:xfrm>
          <a:prstGeom prst="rect">
            <a:avLst/>
          </a:prstGeom>
        </p:spPr>
        <p:txBody>
          <a:bodyPr wrap="none">
            <a:spAutoFit/>
          </a:bodyPr>
          <a:lstStyle/>
          <a:p>
            <a:r>
              <a:rPr lang="en-US" sz="3200" dirty="0">
                <a:latin typeface="Calibri" panose="020F0502020204030204" pitchFamily="34" charset="0"/>
                <a:cs typeface="Calibri" panose="020F0502020204030204" pitchFamily="34" charset="0"/>
              </a:rPr>
              <a:t>Can you think of some forces around you?</a:t>
            </a:r>
          </a:p>
        </p:txBody>
      </p:sp>
      <p:pic>
        <p:nvPicPr>
          <p:cNvPr id="3" name="Picture 2" descr="What is gravity?">
            <a:extLst>
              <a:ext uri="{FF2B5EF4-FFF2-40B4-BE49-F238E27FC236}">
                <a16:creationId xmlns:a16="http://schemas.microsoft.com/office/drawing/2014/main" id="{672C35BD-CEC5-472B-9135-2BD0BBB5F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899" y="2290431"/>
            <a:ext cx="4166202" cy="277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9574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4640</TotalTime>
  <Words>749</Words>
  <Application>Microsoft Office PowerPoint</Application>
  <PresentationFormat>On-screen Show (4:3)</PresentationFormat>
  <Paragraphs>96</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Sassoon Infant Rg</vt:lpstr>
      <vt:lpstr>Candara</vt:lpstr>
      <vt:lpstr>Calibri</vt:lpstr>
      <vt:lpstr>Verdana</vt:lpstr>
      <vt:lpstr>Arial</vt:lpstr>
      <vt:lpstr>Twinkl</vt:lpstr>
      <vt:lpstr>Office Theme</vt:lpstr>
      <vt:lpstr>PowerPoint Presentation</vt:lpstr>
      <vt:lpstr>PowerPoint Presentation</vt:lpstr>
      <vt:lpstr>PowerPoint Presentation</vt:lpstr>
      <vt:lpstr>What can the forces do?</vt:lpstr>
      <vt:lpstr>Balanced and unbalanced forces</vt:lpstr>
      <vt:lpstr>Balanced forces </vt:lpstr>
      <vt:lpstr>Unbalanced forces </vt:lpstr>
      <vt:lpstr>Forces </vt:lpstr>
      <vt:lpstr>PowerPoint Presentation</vt:lpstr>
      <vt:lpstr>PowerPoint Presentation</vt:lpstr>
      <vt:lpstr>PowerPoint Presentation</vt:lpstr>
      <vt:lpstr>2. Thrust </vt:lpstr>
      <vt:lpstr>PowerPoint Presentation</vt:lpstr>
      <vt:lpstr>PowerPoint Presentation</vt:lpstr>
      <vt:lpstr>PowerPoint Presentation</vt:lpstr>
      <vt:lpstr>4.Normal force </vt:lpstr>
      <vt:lpstr>5. Friction force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W.AlBagain</cp:lastModifiedBy>
  <cp:revision>184</cp:revision>
  <dcterms:created xsi:type="dcterms:W3CDTF">2019-03-20T11:43:57Z</dcterms:created>
  <dcterms:modified xsi:type="dcterms:W3CDTF">2023-10-21T18:43:19Z</dcterms:modified>
</cp:coreProperties>
</file>