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BEEA21-6F83-4F1E-A77E-B7BF2C0AFC68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pPr rtl="1"/>
          <a:endParaRPr lang="ar-JO"/>
        </a:p>
      </dgm:t>
    </dgm:pt>
    <dgm:pt modelId="{FDD1D00D-00C3-4D52-995F-EFE8537404BF}">
      <dgm:prSet phldrT="[Text]"/>
      <dgm:spPr/>
      <dgm:t>
        <a:bodyPr/>
        <a:lstStyle/>
        <a:p>
          <a:pPr rtl="1"/>
          <a:r>
            <a:rPr lang="ar-JO" dirty="0"/>
            <a:t>إعرابه </a:t>
          </a:r>
        </a:p>
      </dgm:t>
    </dgm:pt>
    <dgm:pt modelId="{D8F8D4BF-4FEF-4A9E-BF24-EBA02D8E7768}" type="parTrans" cxnId="{44F0A282-D258-4F4D-8B90-93378E4C31D4}">
      <dgm:prSet/>
      <dgm:spPr/>
      <dgm:t>
        <a:bodyPr/>
        <a:lstStyle/>
        <a:p>
          <a:pPr rtl="1"/>
          <a:endParaRPr lang="ar-JO"/>
        </a:p>
      </dgm:t>
    </dgm:pt>
    <dgm:pt modelId="{549CA669-A804-4455-9977-88CD84D8D77A}" type="sibTrans" cxnId="{44F0A282-D258-4F4D-8B90-93378E4C31D4}">
      <dgm:prSet/>
      <dgm:spPr/>
      <dgm:t>
        <a:bodyPr/>
        <a:lstStyle/>
        <a:p>
          <a:pPr rtl="1"/>
          <a:endParaRPr lang="ar-JO"/>
        </a:p>
      </dgm:t>
    </dgm:pt>
    <dgm:pt modelId="{D0244353-F33E-4F1B-AD20-69871EF68C47}">
      <dgm:prSet phldrT="[Text]"/>
      <dgm:spPr/>
      <dgm:t>
        <a:bodyPr/>
        <a:lstStyle/>
        <a:p>
          <a:pPr rtl="1"/>
          <a:r>
            <a:rPr lang="ar-JO" dirty="0"/>
            <a:t>يُجرّ بـ </a:t>
          </a:r>
        </a:p>
        <a:p>
          <a:pPr rtl="1"/>
          <a:r>
            <a:rPr lang="ar-JO" dirty="0"/>
            <a:t>الياء</a:t>
          </a:r>
        </a:p>
      </dgm:t>
    </dgm:pt>
    <dgm:pt modelId="{F930B4DA-997C-476E-AD33-17E1E5A135E2}" type="parTrans" cxnId="{09F798DE-271C-4BDD-B95F-FAB5430C852F}">
      <dgm:prSet/>
      <dgm:spPr/>
      <dgm:t>
        <a:bodyPr/>
        <a:lstStyle/>
        <a:p>
          <a:pPr rtl="1"/>
          <a:endParaRPr lang="ar-JO"/>
        </a:p>
      </dgm:t>
    </dgm:pt>
    <dgm:pt modelId="{5FE8B9E4-6690-4254-9969-2DD0F25CEF6F}" type="sibTrans" cxnId="{09F798DE-271C-4BDD-B95F-FAB5430C852F}">
      <dgm:prSet/>
      <dgm:spPr/>
      <dgm:t>
        <a:bodyPr/>
        <a:lstStyle/>
        <a:p>
          <a:pPr rtl="1"/>
          <a:endParaRPr lang="ar-JO"/>
        </a:p>
      </dgm:t>
    </dgm:pt>
    <dgm:pt modelId="{69B2E0B5-CAD6-4C3D-BEB2-FE09C4C47BF0}">
      <dgm:prSet phldrT="[Text]"/>
      <dgm:spPr/>
      <dgm:t>
        <a:bodyPr/>
        <a:lstStyle/>
        <a:p>
          <a:pPr rtl="1"/>
          <a:r>
            <a:rPr lang="ar-JO" dirty="0"/>
            <a:t>يُنصب بـ </a:t>
          </a:r>
        </a:p>
        <a:p>
          <a:pPr rtl="1"/>
          <a:r>
            <a:rPr lang="ar-JO" dirty="0"/>
            <a:t>الياء</a:t>
          </a:r>
        </a:p>
      </dgm:t>
    </dgm:pt>
    <dgm:pt modelId="{8B06AE62-3610-4F5E-AC86-0A8F90A00DE8}" type="parTrans" cxnId="{675752A0-82D0-4E73-A75F-F96F91C16D41}">
      <dgm:prSet/>
      <dgm:spPr/>
      <dgm:t>
        <a:bodyPr/>
        <a:lstStyle/>
        <a:p>
          <a:pPr rtl="1"/>
          <a:endParaRPr lang="ar-JO"/>
        </a:p>
      </dgm:t>
    </dgm:pt>
    <dgm:pt modelId="{1EF0380E-0D87-4A51-8148-B3E0ABD61525}" type="sibTrans" cxnId="{675752A0-82D0-4E73-A75F-F96F91C16D41}">
      <dgm:prSet/>
      <dgm:spPr/>
      <dgm:t>
        <a:bodyPr/>
        <a:lstStyle/>
        <a:p>
          <a:pPr rtl="1"/>
          <a:endParaRPr lang="ar-JO"/>
        </a:p>
      </dgm:t>
    </dgm:pt>
    <dgm:pt modelId="{682E0570-0817-4C03-88D5-54607D50F56F}">
      <dgm:prSet phldrT="[Text]"/>
      <dgm:spPr/>
      <dgm:t>
        <a:bodyPr/>
        <a:lstStyle/>
        <a:p>
          <a:pPr rtl="1"/>
          <a:r>
            <a:rPr lang="ar-JO" dirty="0"/>
            <a:t>يُرفع بـ</a:t>
          </a:r>
        </a:p>
        <a:p>
          <a:pPr rtl="1"/>
          <a:r>
            <a:rPr lang="ar-JO" dirty="0"/>
            <a:t>الواو</a:t>
          </a:r>
        </a:p>
      </dgm:t>
    </dgm:pt>
    <dgm:pt modelId="{1A21BC5B-8E86-42C2-A573-BC698DC45AFB}" type="parTrans" cxnId="{BB44F293-2744-49AA-8103-F13480D6F718}">
      <dgm:prSet/>
      <dgm:spPr/>
      <dgm:t>
        <a:bodyPr/>
        <a:lstStyle/>
        <a:p>
          <a:pPr rtl="1"/>
          <a:endParaRPr lang="ar-JO"/>
        </a:p>
      </dgm:t>
    </dgm:pt>
    <dgm:pt modelId="{AF666D43-366E-4B57-8CA0-3AEFAB3D1054}" type="sibTrans" cxnId="{BB44F293-2744-49AA-8103-F13480D6F718}">
      <dgm:prSet/>
      <dgm:spPr/>
      <dgm:t>
        <a:bodyPr/>
        <a:lstStyle/>
        <a:p>
          <a:pPr rtl="1"/>
          <a:endParaRPr lang="ar-JO"/>
        </a:p>
      </dgm:t>
    </dgm:pt>
    <dgm:pt modelId="{0C5A4CF2-3512-404C-8941-7B2463028EFF}" type="pres">
      <dgm:prSet presAssocID="{3FBEEA21-6F83-4F1E-A77E-B7BF2C0AFC6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19D5BFB3-A81C-4A2B-B847-26A6378BD557}" type="pres">
      <dgm:prSet presAssocID="{FDD1D00D-00C3-4D52-995F-EFE8537404BF}" presName="hierRoot1" presStyleCnt="0">
        <dgm:presLayoutVars>
          <dgm:hierBranch val="init"/>
        </dgm:presLayoutVars>
      </dgm:prSet>
      <dgm:spPr/>
    </dgm:pt>
    <dgm:pt modelId="{41E94F65-9DA2-44AB-80AE-67ADC9F535E6}" type="pres">
      <dgm:prSet presAssocID="{FDD1D00D-00C3-4D52-995F-EFE8537404BF}" presName="rootComposite1" presStyleCnt="0"/>
      <dgm:spPr/>
    </dgm:pt>
    <dgm:pt modelId="{CFD0A44C-02BB-4600-B838-DCAFEE704459}" type="pres">
      <dgm:prSet presAssocID="{FDD1D00D-00C3-4D52-995F-EFE8537404BF}" presName="rootText1" presStyleLbl="node0" presStyleIdx="0" presStyleCnt="1">
        <dgm:presLayoutVars>
          <dgm:chPref val="3"/>
        </dgm:presLayoutVars>
      </dgm:prSet>
      <dgm:spPr/>
    </dgm:pt>
    <dgm:pt modelId="{635F8F81-A456-4FD0-965F-2CA0C0507A08}" type="pres">
      <dgm:prSet presAssocID="{FDD1D00D-00C3-4D52-995F-EFE8537404BF}" presName="rootConnector1" presStyleLbl="node1" presStyleIdx="0" presStyleCnt="0"/>
      <dgm:spPr/>
    </dgm:pt>
    <dgm:pt modelId="{C08535C7-88FF-477C-B14C-66C2502A1B32}" type="pres">
      <dgm:prSet presAssocID="{FDD1D00D-00C3-4D52-995F-EFE8537404BF}" presName="hierChild2" presStyleCnt="0"/>
      <dgm:spPr/>
    </dgm:pt>
    <dgm:pt modelId="{32CEF296-2175-44AD-86EB-AB72E358EC7A}" type="pres">
      <dgm:prSet presAssocID="{F930B4DA-997C-476E-AD33-17E1E5A135E2}" presName="Name37" presStyleLbl="parChTrans1D2" presStyleIdx="0" presStyleCnt="3"/>
      <dgm:spPr/>
    </dgm:pt>
    <dgm:pt modelId="{A958FCAC-06F2-45A4-B0BA-F05766E6293E}" type="pres">
      <dgm:prSet presAssocID="{D0244353-F33E-4F1B-AD20-69871EF68C47}" presName="hierRoot2" presStyleCnt="0">
        <dgm:presLayoutVars>
          <dgm:hierBranch val="init"/>
        </dgm:presLayoutVars>
      </dgm:prSet>
      <dgm:spPr/>
    </dgm:pt>
    <dgm:pt modelId="{A8AF9C35-FC83-4E86-A817-D775E143E303}" type="pres">
      <dgm:prSet presAssocID="{D0244353-F33E-4F1B-AD20-69871EF68C47}" presName="rootComposite" presStyleCnt="0"/>
      <dgm:spPr/>
    </dgm:pt>
    <dgm:pt modelId="{DD03F035-6457-425B-9D14-B2FF4F210DBE}" type="pres">
      <dgm:prSet presAssocID="{D0244353-F33E-4F1B-AD20-69871EF68C47}" presName="rootText" presStyleLbl="node2" presStyleIdx="0" presStyleCnt="3">
        <dgm:presLayoutVars>
          <dgm:chPref val="3"/>
        </dgm:presLayoutVars>
      </dgm:prSet>
      <dgm:spPr/>
    </dgm:pt>
    <dgm:pt modelId="{6B03E650-59D0-4536-8F05-60161AD45A24}" type="pres">
      <dgm:prSet presAssocID="{D0244353-F33E-4F1B-AD20-69871EF68C47}" presName="rootConnector" presStyleLbl="node2" presStyleIdx="0" presStyleCnt="3"/>
      <dgm:spPr/>
    </dgm:pt>
    <dgm:pt modelId="{EFFA05DB-552A-40A0-BBD6-EBE32A9EB8B2}" type="pres">
      <dgm:prSet presAssocID="{D0244353-F33E-4F1B-AD20-69871EF68C47}" presName="hierChild4" presStyleCnt="0"/>
      <dgm:spPr/>
    </dgm:pt>
    <dgm:pt modelId="{CF4DE2C6-825A-4B4E-BDEA-F82B425D5B53}" type="pres">
      <dgm:prSet presAssocID="{D0244353-F33E-4F1B-AD20-69871EF68C47}" presName="hierChild5" presStyleCnt="0"/>
      <dgm:spPr/>
    </dgm:pt>
    <dgm:pt modelId="{8F14E8FB-7626-4EAD-AD9C-510E0F1C0707}" type="pres">
      <dgm:prSet presAssocID="{8B06AE62-3610-4F5E-AC86-0A8F90A00DE8}" presName="Name37" presStyleLbl="parChTrans1D2" presStyleIdx="1" presStyleCnt="3"/>
      <dgm:spPr/>
    </dgm:pt>
    <dgm:pt modelId="{2BF8E2F2-76FE-49CF-AED2-F60A4AAC7CCC}" type="pres">
      <dgm:prSet presAssocID="{69B2E0B5-CAD6-4C3D-BEB2-FE09C4C47BF0}" presName="hierRoot2" presStyleCnt="0">
        <dgm:presLayoutVars>
          <dgm:hierBranch val="init"/>
        </dgm:presLayoutVars>
      </dgm:prSet>
      <dgm:spPr/>
    </dgm:pt>
    <dgm:pt modelId="{0095D4D8-E2A5-4DA1-9BBC-F1818C08139F}" type="pres">
      <dgm:prSet presAssocID="{69B2E0B5-CAD6-4C3D-BEB2-FE09C4C47BF0}" presName="rootComposite" presStyleCnt="0"/>
      <dgm:spPr/>
    </dgm:pt>
    <dgm:pt modelId="{C8832D45-24DA-4D58-92F2-20FE2AED3BC8}" type="pres">
      <dgm:prSet presAssocID="{69B2E0B5-CAD6-4C3D-BEB2-FE09C4C47BF0}" presName="rootText" presStyleLbl="node2" presStyleIdx="1" presStyleCnt="3">
        <dgm:presLayoutVars>
          <dgm:chPref val="3"/>
        </dgm:presLayoutVars>
      </dgm:prSet>
      <dgm:spPr/>
    </dgm:pt>
    <dgm:pt modelId="{F74FABA0-CA45-46AC-B868-6F89B351B071}" type="pres">
      <dgm:prSet presAssocID="{69B2E0B5-CAD6-4C3D-BEB2-FE09C4C47BF0}" presName="rootConnector" presStyleLbl="node2" presStyleIdx="1" presStyleCnt="3"/>
      <dgm:spPr/>
    </dgm:pt>
    <dgm:pt modelId="{A89BB8D7-7A08-4764-941C-D08A70A6C8CE}" type="pres">
      <dgm:prSet presAssocID="{69B2E0B5-CAD6-4C3D-BEB2-FE09C4C47BF0}" presName="hierChild4" presStyleCnt="0"/>
      <dgm:spPr/>
    </dgm:pt>
    <dgm:pt modelId="{F5EDCACD-00B1-42D8-AA3B-C8B4DFFB958A}" type="pres">
      <dgm:prSet presAssocID="{69B2E0B5-CAD6-4C3D-BEB2-FE09C4C47BF0}" presName="hierChild5" presStyleCnt="0"/>
      <dgm:spPr/>
    </dgm:pt>
    <dgm:pt modelId="{46BAE301-5CC4-4044-9CAC-A6FDD2D46EC3}" type="pres">
      <dgm:prSet presAssocID="{1A21BC5B-8E86-42C2-A573-BC698DC45AFB}" presName="Name37" presStyleLbl="parChTrans1D2" presStyleIdx="2" presStyleCnt="3"/>
      <dgm:spPr/>
    </dgm:pt>
    <dgm:pt modelId="{55CC3CF9-6ED8-4396-90F2-7AB4A585028E}" type="pres">
      <dgm:prSet presAssocID="{682E0570-0817-4C03-88D5-54607D50F56F}" presName="hierRoot2" presStyleCnt="0">
        <dgm:presLayoutVars>
          <dgm:hierBranch val="init"/>
        </dgm:presLayoutVars>
      </dgm:prSet>
      <dgm:spPr/>
    </dgm:pt>
    <dgm:pt modelId="{8EC37EDF-98F7-4A1C-A866-F278C4B2CF7D}" type="pres">
      <dgm:prSet presAssocID="{682E0570-0817-4C03-88D5-54607D50F56F}" presName="rootComposite" presStyleCnt="0"/>
      <dgm:spPr/>
    </dgm:pt>
    <dgm:pt modelId="{853257D2-FE72-49D1-B666-187FB8CD5D17}" type="pres">
      <dgm:prSet presAssocID="{682E0570-0817-4C03-88D5-54607D50F56F}" presName="rootText" presStyleLbl="node2" presStyleIdx="2" presStyleCnt="3">
        <dgm:presLayoutVars>
          <dgm:chPref val="3"/>
        </dgm:presLayoutVars>
      </dgm:prSet>
      <dgm:spPr/>
    </dgm:pt>
    <dgm:pt modelId="{36C2BAFC-62A4-42EB-8ADA-AB2F9D5CB873}" type="pres">
      <dgm:prSet presAssocID="{682E0570-0817-4C03-88D5-54607D50F56F}" presName="rootConnector" presStyleLbl="node2" presStyleIdx="2" presStyleCnt="3"/>
      <dgm:spPr/>
    </dgm:pt>
    <dgm:pt modelId="{E2958BB1-59E0-4048-BC85-BBD081A89B7E}" type="pres">
      <dgm:prSet presAssocID="{682E0570-0817-4C03-88D5-54607D50F56F}" presName="hierChild4" presStyleCnt="0"/>
      <dgm:spPr/>
    </dgm:pt>
    <dgm:pt modelId="{9E1DE188-FEC8-4274-9A0E-9AC218F75AE9}" type="pres">
      <dgm:prSet presAssocID="{682E0570-0817-4C03-88D5-54607D50F56F}" presName="hierChild5" presStyleCnt="0"/>
      <dgm:spPr/>
    </dgm:pt>
    <dgm:pt modelId="{F603BFA8-09A0-4949-88C2-1B0934331F90}" type="pres">
      <dgm:prSet presAssocID="{FDD1D00D-00C3-4D52-995F-EFE8537404BF}" presName="hierChild3" presStyleCnt="0"/>
      <dgm:spPr/>
    </dgm:pt>
  </dgm:ptLst>
  <dgm:cxnLst>
    <dgm:cxn modelId="{9AD69539-4679-464A-A09A-73CB66DE3F56}" type="presOf" srcId="{D0244353-F33E-4F1B-AD20-69871EF68C47}" destId="{DD03F035-6457-425B-9D14-B2FF4F210DBE}" srcOrd="0" destOrd="0" presId="urn:microsoft.com/office/officeart/2005/8/layout/orgChart1"/>
    <dgm:cxn modelId="{37B6E06B-F082-480A-8FE5-71C8E1BA658B}" type="presOf" srcId="{8B06AE62-3610-4F5E-AC86-0A8F90A00DE8}" destId="{8F14E8FB-7626-4EAD-AD9C-510E0F1C0707}" srcOrd="0" destOrd="0" presId="urn:microsoft.com/office/officeart/2005/8/layout/orgChart1"/>
    <dgm:cxn modelId="{C0CC7258-DB63-4293-9AA6-0130642A39C6}" type="presOf" srcId="{3FBEEA21-6F83-4F1E-A77E-B7BF2C0AFC68}" destId="{0C5A4CF2-3512-404C-8941-7B2463028EFF}" srcOrd="0" destOrd="0" presId="urn:microsoft.com/office/officeart/2005/8/layout/orgChart1"/>
    <dgm:cxn modelId="{44F0A282-D258-4F4D-8B90-93378E4C31D4}" srcId="{3FBEEA21-6F83-4F1E-A77E-B7BF2C0AFC68}" destId="{FDD1D00D-00C3-4D52-995F-EFE8537404BF}" srcOrd="0" destOrd="0" parTransId="{D8F8D4BF-4FEF-4A9E-BF24-EBA02D8E7768}" sibTransId="{549CA669-A804-4455-9977-88CD84D8D77A}"/>
    <dgm:cxn modelId="{457C6C83-C1F7-4810-B7CE-C5BAB7688D3B}" type="presOf" srcId="{FDD1D00D-00C3-4D52-995F-EFE8537404BF}" destId="{CFD0A44C-02BB-4600-B838-DCAFEE704459}" srcOrd="0" destOrd="0" presId="urn:microsoft.com/office/officeart/2005/8/layout/orgChart1"/>
    <dgm:cxn modelId="{BB44F293-2744-49AA-8103-F13480D6F718}" srcId="{FDD1D00D-00C3-4D52-995F-EFE8537404BF}" destId="{682E0570-0817-4C03-88D5-54607D50F56F}" srcOrd="2" destOrd="0" parTransId="{1A21BC5B-8E86-42C2-A573-BC698DC45AFB}" sibTransId="{AF666D43-366E-4B57-8CA0-3AEFAB3D1054}"/>
    <dgm:cxn modelId="{C3763596-60DD-45C8-A0A8-5A69BF58B307}" type="presOf" srcId="{69B2E0B5-CAD6-4C3D-BEB2-FE09C4C47BF0}" destId="{C8832D45-24DA-4D58-92F2-20FE2AED3BC8}" srcOrd="0" destOrd="0" presId="urn:microsoft.com/office/officeart/2005/8/layout/orgChart1"/>
    <dgm:cxn modelId="{675752A0-82D0-4E73-A75F-F96F91C16D41}" srcId="{FDD1D00D-00C3-4D52-995F-EFE8537404BF}" destId="{69B2E0B5-CAD6-4C3D-BEB2-FE09C4C47BF0}" srcOrd="1" destOrd="0" parTransId="{8B06AE62-3610-4F5E-AC86-0A8F90A00DE8}" sibTransId="{1EF0380E-0D87-4A51-8148-B3E0ABD61525}"/>
    <dgm:cxn modelId="{8F1F72B7-023C-4C3F-B98A-CCD7647EE982}" type="presOf" srcId="{1A21BC5B-8E86-42C2-A573-BC698DC45AFB}" destId="{46BAE301-5CC4-4044-9CAC-A6FDD2D46EC3}" srcOrd="0" destOrd="0" presId="urn:microsoft.com/office/officeart/2005/8/layout/orgChart1"/>
    <dgm:cxn modelId="{6B5D1AC9-3C41-49B7-8AD2-088CABA10E32}" type="presOf" srcId="{69B2E0B5-CAD6-4C3D-BEB2-FE09C4C47BF0}" destId="{F74FABA0-CA45-46AC-B868-6F89B351B071}" srcOrd="1" destOrd="0" presId="urn:microsoft.com/office/officeart/2005/8/layout/orgChart1"/>
    <dgm:cxn modelId="{94ADBFCA-E23E-4D46-945A-2776F38750EE}" type="presOf" srcId="{D0244353-F33E-4F1B-AD20-69871EF68C47}" destId="{6B03E650-59D0-4536-8F05-60161AD45A24}" srcOrd="1" destOrd="0" presId="urn:microsoft.com/office/officeart/2005/8/layout/orgChart1"/>
    <dgm:cxn modelId="{4D6D90DB-6EB5-48FE-8A42-E2A76DC28B5C}" type="presOf" srcId="{682E0570-0817-4C03-88D5-54607D50F56F}" destId="{36C2BAFC-62A4-42EB-8ADA-AB2F9D5CB873}" srcOrd="1" destOrd="0" presId="urn:microsoft.com/office/officeart/2005/8/layout/orgChart1"/>
    <dgm:cxn modelId="{09F798DE-271C-4BDD-B95F-FAB5430C852F}" srcId="{FDD1D00D-00C3-4D52-995F-EFE8537404BF}" destId="{D0244353-F33E-4F1B-AD20-69871EF68C47}" srcOrd="0" destOrd="0" parTransId="{F930B4DA-997C-476E-AD33-17E1E5A135E2}" sibTransId="{5FE8B9E4-6690-4254-9969-2DD0F25CEF6F}"/>
    <dgm:cxn modelId="{3E1554E3-78D3-473C-8EF4-0A2512E39B4A}" type="presOf" srcId="{FDD1D00D-00C3-4D52-995F-EFE8537404BF}" destId="{635F8F81-A456-4FD0-965F-2CA0C0507A08}" srcOrd="1" destOrd="0" presId="urn:microsoft.com/office/officeart/2005/8/layout/orgChart1"/>
    <dgm:cxn modelId="{4058E7F2-8E87-4787-BD82-C46F98CF237F}" type="presOf" srcId="{682E0570-0817-4C03-88D5-54607D50F56F}" destId="{853257D2-FE72-49D1-B666-187FB8CD5D17}" srcOrd="0" destOrd="0" presId="urn:microsoft.com/office/officeart/2005/8/layout/orgChart1"/>
    <dgm:cxn modelId="{56555DF4-46EC-4775-A901-92A020C12815}" type="presOf" srcId="{F930B4DA-997C-476E-AD33-17E1E5A135E2}" destId="{32CEF296-2175-44AD-86EB-AB72E358EC7A}" srcOrd="0" destOrd="0" presId="urn:microsoft.com/office/officeart/2005/8/layout/orgChart1"/>
    <dgm:cxn modelId="{851F2D55-0CB1-4D77-A2EB-3B9BC70050AD}" type="presParOf" srcId="{0C5A4CF2-3512-404C-8941-7B2463028EFF}" destId="{19D5BFB3-A81C-4A2B-B847-26A6378BD557}" srcOrd="0" destOrd="0" presId="urn:microsoft.com/office/officeart/2005/8/layout/orgChart1"/>
    <dgm:cxn modelId="{5C511212-61A3-47A2-8A85-A134138C598C}" type="presParOf" srcId="{19D5BFB3-A81C-4A2B-B847-26A6378BD557}" destId="{41E94F65-9DA2-44AB-80AE-67ADC9F535E6}" srcOrd="0" destOrd="0" presId="urn:microsoft.com/office/officeart/2005/8/layout/orgChart1"/>
    <dgm:cxn modelId="{E7F58939-52BD-4B68-8453-C0689A4407E1}" type="presParOf" srcId="{41E94F65-9DA2-44AB-80AE-67ADC9F535E6}" destId="{CFD0A44C-02BB-4600-B838-DCAFEE704459}" srcOrd="0" destOrd="0" presId="urn:microsoft.com/office/officeart/2005/8/layout/orgChart1"/>
    <dgm:cxn modelId="{20A524C9-E781-4A89-B324-2D706EB9AF59}" type="presParOf" srcId="{41E94F65-9DA2-44AB-80AE-67ADC9F535E6}" destId="{635F8F81-A456-4FD0-965F-2CA0C0507A08}" srcOrd="1" destOrd="0" presId="urn:microsoft.com/office/officeart/2005/8/layout/orgChart1"/>
    <dgm:cxn modelId="{FEF570F3-37EF-46DF-95E3-D37F4A422DD0}" type="presParOf" srcId="{19D5BFB3-A81C-4A2B-B847-26A6378BD557}" destId="{C08535C7-88FF-477C-B14C-66C2502A1B32}" srcOrd="1" destOrd="0" presId="urn:microsoft.com/office/officeart/2005/8/layout/orgChart1"/>
    <dgm:cxn modelId="{592135B7-180D-45AD-BA98-17CD62F2867D}" type="presParOf" srcId="{C08535C7-88FF-477C-B14C-66C2502A1B32}" destId="{32CEF296-2175-44AD-86EB-AB72E358EC7A}" srcOrd="0" destOrd="0" presId="urn:microsoft.com/office/officeart/2005/8/layout/orgChart1"/>
    <dgm:cxn modelId="{FCF571B5-0447-4619-8B9F-16C228D4A1B6}" type="presParOf" srcId="{C08535C7-88FF-477C-B14C-66C2502A1B32}" destId="{A958FCAC-06F2-45A4-B0BA-F05766E6293E}" srcOrd="1" destOrd="0" presId="urn:microsoft.com/office/officeart/2005/8/layout/orgChart1"/>
    <dgm:cxn modelId="{9383B1C4-B2E1-4B45-BD0C-063F93A00C58}" type="presParOf" srcId="{A958FCAC-06F2-45A4-B0BA-F05766E6293E}" destId="{A8AF9C35-FC83-4E86-A817-D775E143E303}" srcOrd="0" destOrd="0" presId="urn:microsoft.com/office/officeart/2005/8/layout/orgChart1"/>
    <dgm:cxn modelId="{42083BED-8C2E-4141-B5E5-BD8AC4B9D552}" type="presParOf" srcId="{A8AF9C35-FC83-4E86-A817-D775E143E303}" destId="{DD03F035-6457-425B-9D14-B2FF4F210DBE}" srcOrd="0" destOrd="0" presId="urn:microsoft.com/office/officeart/2005/8/layout/orgChart1"/>
    <dgm:cxn modelId="{CA459724-9656-499C-B839-77BA53B92D15}" type="presParOf" srcId="{A8AF9C35-FC83-4E86-A817-D775E143E303}" destId="{6B03E650-59D0-4536-8F05-60161AD45A24}" srcOrd="1" destOrd="0" presId="urn:microsoft.com/office/officeart/2005/8/layout/orgChart1"/>
    <dgm:cxn modelId="{A325B426-5E78-4D92-BAD7-C237C64932B5}" type="presParOf" srcId="{A958FCAC-06F2-45A4-B0BA-F05766E6293E}" destId="{EFFA05DB-552A-40A0-BBD6-EBE32A9EB8B2}" srcOrd="1" destOrd="0" presId="urn:microsoft.com/office/officeart/2005/8/layout/orgChart1"/>
    <dgm:cxn modelId="{088AF8E0-3AAF-4BA7-B8F7-2B648545290C}" type="presParOf" srcId="{A958FCAC-06F2-45A4-B0BA-F05766E6293E}" destId="{CF4DE2C6-825A-4B4E-BDEA-F82B425D5B53}" srcOrd="2" destOrd="0" presId="urn:microsoft.com/office/officeart/2005/8/layout/orgChart1"/>
    <dgm:cxn modelId="{64F00CCC-3737-435B-A38A-A1F66CD805E5}" type="presParOf" srcId="{C08535C7-88FF-477C-B14C-66C2502A1B32}" destId="{8F14E8FB-7626-4EAD-AD9C-510E0F1C0707}" srcOrd="2" destOrd="0" presId="urn:microsoft.com/office/officeart/2005/8/layout/orgChart1"/>
    <dgm:cxn modelId="{B29EC81C-8762-4075-ABAC-AA7D84C2ADFD}" type="presParOf" srcId="{C08535C7-88FF-477C-B14C-66C2502A1B32}" destId="{2BF8E2F2-76FE-49CF-AED2-F60A4AAC7CCC}" srcOrd="3" destOrd="0" presId="urn:microsoft.com/office/officeart/2005/8/layout/orgChart1"/>
    <dgm:cxn modelId="{17173A58-3FF9-4F46-A387-F17E9FFF54E3}" type="presParOf" srcId="{2BF8E2F2-76FE-49CF-AED2-F60A4AAC7CCC}" destId="{0095D4D8-E2A5-4DA1-9BBC-F1818C08139F}" srcOrd="0" destOrd="0" presId="urn:microsoft.com/office/officeart/2005/8/layout/orgChart1"/>
    <dgm:cxn modelId="{6FFBBC55-295A-48F9-9A9A-46347A207DFD}" type="presParOf" srcId="{0095D4D8-E2A5-4DA1-9BBC-F1818C08139F}" destId="{C8832D45-24DA-4D58-92F2-20FE2AED3BC8}" srcOrd="0" destOrd="0" presId="urn:microsoft.com/office/officeart/2005/8/layout/orgChart1"/>
    <dgm:cxn modelId="{54F6E883-E3B3-481B-A320-086C89C510A5}" type="presParOf" srcId="{0095D4D8-E2A5-4DA1-9BBC-F1818C08139F}" destId="{F74FABA0-CA45-46AC-B868-6F89B351B071}" srcOrd="1" destOrd="0" presId="urn:microsoft.com/office/officeart/2005/8/layout/orgChart1"/>
    <dgm:cxn modelId="{922E750A-1946-4937-BA5E-0904749D0F87}" type="presParOf" srcId="{2BF8E2F2-76FE-49CF-AED2-F60A4AAC7CCC}" destId="{A89BB8D7-7A08-4764-941C-D08A70A6C8CE}" srcOrd="1" destOrd="0" presId="urn:microsoft.com/office/officeart/2005/8/layout/orgChart1"/>
    <dgm:cxn modelId="{12288FD7-A99B-4EA9-B874-CC5A46A865CC}" type="presParOf" srcId="{2BF8E2F2-76FE-49CF-AED2-F60A4AAC7CCC}" destId="{F5EDCACD-00B1-42D8-AA3B-C8B4DFFB958A}" srcOrd="2" destOrd="0" presId="urn:microsoft.com/office/officeart/2005/8/layout/orgChart1"/>
    <dgm:cxn modelId="{6D806A3D-8928-48E7-9ACC-6F8DEF45DC51}" type="presParOf" srcId="{C08535C7-88FF-477C-B14C-66C2502A1B32}" destId="{46BAE301-5CC4-4044-9CAC-A6FDD2D46EC3}" srcOrd="4" destOrd="0" presId="urn:microsoft.com/office/officeart/2005/8/layout/orgChart1"/>
    <dgm:cxn modelId="{3BE541A7-2C22-4FB6-910A-3ACA920052FF}" type="presParOf" srcId="{C08535C7-88FF-477C-B14C-66C2502A1B32}" destId="{55CC3CF9-6ED8-4396-90F2-7AB4A585028E}" srcOrd="5" destOrd="0" presId="urn:microsoft.com/office/officeart/2005/8/layout/orgChart1"/>
    <dgm:cxn modelId="{4F9E1E66-0A56-4C4E-9952-C33209B6F74D}" type="presParOf" srcId="{55CC3CF9-6ED8-4396-90F2-7AB4A585028E}" destId="{8EC37EDF-98F7-4A1C-A866-F278C4B2CF7D}" srcOrd="0" destOrd="0" presId="urn:microsoft.com/office/officeart/2005/8/layout/orgChart1"/>
    <dgm:cxn modelId="{495B25CD-E229-4E6B-8816-E332E3C200FB}" type="presParOf" srcId="{8EC37EDF-98F7-4A1C-A866-F278C4B2CF7D}" destId="{853257D2-FE72-49D1-B666-187FB8CD5D17}" srcOrd="0" destOrd="0" presId="urn:microsoft.com/office/officeart/2005/8/layout/orgChart1"/>
    <dgm:cxn modelId="{7242E5E9-9240-4E0D-82AB-7DD87BA5ACA5}" type="presParOf" srcId="{8EC37EDF-98F7-4A1C-A866-F278C4B2CF7D}" destId="{36C2BAFC-62A4-42EB-8ADA-AB2F9D5CB873}" srcOrd="1" destOrd="0" presId="urn:microsoft.com/office/officeart/2005/8/layout/orgChart1"/>
    <dgm:cxn modelId="{5675DFC0-F1D2-4356-BD94-4B6DB309C09B}" type="presParOf" srcId="{55CC3CF9-6ED8-4396-90F2-7AB4A585028E}" destId="{E2958BB1-59E0-4048-BC85-BBD081A89B7E}" srcOrd="1" destOrd="0" presId="urn:microsoft.com/office/officeart/2005/8/layout/orgChart1"/>
    <dgm:cxn modelId="{6B821DF7-6034-4BBF-ADF0-E60E807E9753}" type="presParOf" srcId="{55CC3CF9-6ED8-4396-90F2-7AB4A585028E}" destId="{9E1DE188-FEC8-4274-9A0E-9AC218F75AE9}" srcOrd="2" destOrd="0" presId="urn:microsoft.com/office/officeart/2005/8/layout/orgChart1"/>
    <dgm:cxn modelId="{79707064-E4FD-479C-AF3A-BEAA29955388}" type="presParOf" srcId="{19D5BFB3-A81C-4A2B-B847-26A6378BD557}" destId="{F603BFA8-09A0-4949-88C2-1B0934331F9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BAE301-5CC4-4044-9CAC-A6FDD2D46EC3}">
      <dsp:nvSpPr>
        <dsp:cNvPr id="0" name=""/>
        <dsp:cNvSpPr/>
      </dsp:nvSpPr>
      <dsp:spPr>
        <a:xfrm>
          <a:off x="4064000" y="1088965"/>
          <a:ext cx="2635200" cy="4573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8674"/>
              </a:lnTo>
              <a:lnTo>
                <a:pt x="2635200" y="228674"/>
              </a:lnTo>
              <a:lnTo>
                <a:pt x="2635200" y="45734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14E8FB-7626-4EAD-AD9C-510E0F1C0707}">
      <dsp:nvSpPr>
        <dsp:cNvPr id="0" name=""/>
        <dsp:cNvSpPr/>
      </dsp:nvSpPr>
      <dsp:spPr>
        <a:xfrm>
          <a:off x="4018280" y="1088965"/>
          <a:ext cx="91440" cy="45734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734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CEF296-2175-44AD-86EB-AB72E358EC7A}">
      <dsp:nvSpPr>
        <dsp:cNvPr id="0" name=""/>
        <dsp:cNvSpPr/>
      </dsp:nvSpPr>
      <dsp:spPr>
        <a:xfrm>
          <a:off x="1428799" y="1088965"/>
          <a:ext cx="2635200" cy="457348"/>
        </a:xfrm>
        <a:custGeom>
          <a:avLst/>
          <a:gdLst/>
          <a:ahLst/>
          <a:cxnLst/>
          <a:rect l="0" t="0" r="0" b="0"/>
          <a:pathLst>
            <a:path>
              <a:moveTo>
                <a:pt x="2635200" y="0"/>
              </a:moveTo>
              <a:lnTo>
                <a:pt x="2635200" y="228674"/>
              </a:lnTo>
              <a:lnTo>
                <a:pt x="0" y="228674"/>
              </a:lnTo>
              <a:lnTo>
                <a:pt x="0" y="45734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D0A44C-02BB-4600-B838-DCAFEE704459}">
      <dsp:nvSpPr>
        <dsp:cNvPr id="0" name=""/>
        <dsp:cNvSpPr/>
      </dsp:nvSpPr>
      <dsp:spPr>
        <a:xfrm>
          <a:off x="2975074" y="39"/>
          <a:ext cx="2177851" cy="108892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1466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300" kern="1200" dirty="0"/>
            <a:t>إعرابه </a:t>
          </a:r>
        </a:p>
      </dsp:txBody>
      <dsp:txXfrm>
        <a:off x="2975074" y="39"/>
        <a:ext cx="2177851" cy="1088925"/>
      </dsp:txXfrm>
    </dsp:sp>
    <dsp:sp modelId="{DD03F035-6457-425B-9D14-B2FF4F210DBE}">
      <dsp:nvSpPr>
        <dsp:cNvPr id="0" name=""/>
        <dsp:cNvSpPr/>
      </dsp:nvSpPr>
      <dsp:spPr>
        <a:xfrm>
          <a:off x="339873" y="1546313"/>
          <a:ext cx="2177851" cy="108892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1466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300" kern="1200" dirty="0"/>
            <a:t>يُجرّ بـ </a:t>
          </a:r>
        </a:p>
        <a:p>
          <a:pPr marL="0" lvl="0" indent="0" algn="ctr" defTabSz="1466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300" kern="1200" dirty="0"/>
            <a:t>الياء</a:t>
          </a:r>
        </a:p>
      </dsp:txBody>
      <dsp:txXfrm>
        <a:off x="339873" y="1546313"/>
        <a:ext cx="2177851" cy="1088925"/>
      </dsp:txXfrm>
    </dsp:sp>
    <dsp:sp modelId="{C8832D45-24DA-4D58-92F2-20FE2AED3BC8}">
      <dsp:nvSpPr>
        <dsp:cNvPr id="0" name=""/>
        <dsp:cNvSpPr/>
      </dsp:nvSpPr>
      <dsp:spPr>
        <a:xfrm>
          <a:off x="2975074" y="1546313"/>
          <a:ext cx="2177851" cy="108892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1466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300" kern="1200" dirty="0"/>
            <a:t>يُنصب بـ </a:t>
          </a:r>
        </a:p>
        <a:p>
          <a:pPr marL="0" lvl="0" indent="0" algn="ctr" defTabSz="1466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300" kern="1200" dirty="0"/>
            <a:t>الياء</a:t>
          </a:r>
        </a:p>
      </dsp:txBody>
      <dsp:txXfrm>
        <a:off x="2975074" y="1546313"/>
        <a:ext cx="2177851" cy="1088925"/>
      </dsp:txXfrm>
    </dsp:sp>
    <dsp:sp modelId="{853257D2-FE72-49D1-B666-187FB8CD5D17}">
      <dsp:nvSpPr>
        <dsp:cNvPr id="0" name=""/>
        <dsp:cNvSpPr/>
      </dsp:nvSpPr>
      <dsp:spPr>
        <a:xfrm>
          <a:off x="5610274" y="1546313"/>
          <a:ext cx="2177851" cy="108892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1466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300" kern="1200" dirty="0"/>
            <a:t>يُرفع بـ</a:t>
          </a:r>
        </a:p>
        <a:p>
          <a:pPr marL="0" lvl="0" indent="0" algn="ctr" defTabSz="1466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300" kern="1200" dirty="0"/>
            <a:t>الواو</a:t>
          </a:r>
        </a:p>
      </dsp:txBody>
      <dsp:txXfrm>
        <a:off x="5610274" y="1546313"/>
        <a:ext cx="2177851" cy="10889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0F606-256D-4E9D-B512-19874C86366D}" type="datetimeFigureOut">
              <a:rPr lang="ar-JO" smtClean="0"/>
              <a:t>07/04/1445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D3B5D-CE92-4E39-BD04-7A91C8CA5F87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373646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0F606-256D-4E9D-B512-19874C86366D}" type="datetimeFigureOut">
              <a:rPr lang="ar-JO" smtClean="0"/>
              <a:t>07/04/1445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D3B5D-CE92-4E39-BD04-7A91C8CA5F87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728397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0F606-256D-4E9D-B512-19874C86366D}" type="datetimeFigureOut">
              <a:rPr lang="ar-JO" smtClean="0"/>
              <a:t>07/04/1445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D3B5D-CE92-4E39-BD04-7A91C8CA5F87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13111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0F606-256D-4E9D-B512-19874C86366D}" type="datetimeFigureOut">
              <a:rPr lang="ar-JO" smtClean="0"/>
              <a:t>07/04/1445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D3B5D-CE92-4E39-BD04-7A91C8CA5F87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503075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0F606-256D-4E9D-B512-19874C86366D}" type="datetimeFigureOut">
              <a:rPr lang="ar-JO" smtClean="0"/>
              <a:t>07/04/1445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D3B5D-CE92-4E39-BD04-7A91C8CA5F87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407094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0F606-256D-4E9D-B512-19874C86366D}" type="datetimeFigureOut">
              <a:rPr lang="ar-JO" smtClean="0"/>
              <a:t>07/04/1445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D3B5D-CE92-4E39-BD04-7A91C8CA5F87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812378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0F606-256D-4E9D-B512-19874C86366D}" type="datetimeFigureOut">
              <a:rPr lang="ar-JO" smtClean="0"/>
              <a:t>07/04/1445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D3B5D-CE92-4E39-BD04-7A91C8CA5F87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358677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0F606-256D-4E9D-B512-19874C86366D}" type="datetimeFigureOut">
              <a:rPr lang="ar-JO" smtClean="0"/>
              <a:t>07/04/1445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D3B5D-CE92-4E39-BD04-7A91C8CA5F87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543816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0F606-256D-4E9D-B512-19874C86366D}" type="datetimeFigureOut">
              <a:rPr lang="ar-JO" smtClean="0"/>
              <a:t>07/04/1445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D3B5D-CE92-4E39-BD04-7A91C8CA5F87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117636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0F606-256D-4E9D-B512-19874C86366D}" type="datetimeFigureOut">
              <a:rPr lang="ar-JO" smtClean="0"/>
              <a:t>07/04/1445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D3B5D-CE92-4E39-BD04-7A91C8CA5F87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8339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0F606-256D-4E9D-B512-19874C86366D}" type="datetimeFigureOut">
              <a:rPr lang="ar-JO" smtClean="0"/>
              <a:t>07/04/1445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D3B5D-CE92-4E39-BD04-7A91C8CA5F87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180644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0F606-256D-4E9D-B512-19874C86366D}" type="datetimeFigureOut">
              <a:rPr lang="ar-JO" smtClean="0"/>
              <a:t>07/04/1445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5D3B5D-CE92-4E39-BD04-7A91C8CA5F87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78070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J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ar-JO" sz="4800" b="1" dirty="0">
                <a:solidFill>
                  <a:srgbClr val="FF0000"/>
                </a:solidFill>
              </a:rPr>
              <a:t>جمع المذكّر السّالم وإعرابه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7437" y="1993993"/>
            <a:ext cx="8615965" cy="1515970"/>
          </a:xfrm>
          <a:prstGeom prst="rect">
            <a:avLst/>
          </a:prstGeom>
          <a:solidFill>
            <a:srgbClr val="FFC000"/>
          </a:solidFill>
        </p:spPr>
      </p:pic>
    </p:spTree>
    <p:extLst>
      <p:ext uri="{BB962C8B-B14F-4D97-AF65-F5344CB8AC3E}">
        <p14:creationId xmlns:p14="http://schemas.microsoft.com/office/powerpoint/2010/main" val="547561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7508383" y="940158"/>
            <a:ext cx="3116687" cy="119773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2800" dirty="0"/>
              <a:t>جمع المذكّر السّالم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032831" y="1354359"/>
            <a:ext cx="2741456" cy="83099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JO" sz="3600" dirty="0">
                <a:solidFill>
                  <a:srgbClr val="FF0000"/>
                </a:solidFill>
              </a:rPr>
              <a:t>المفرد المذكّر </a:t>
            </a:r>
            <a:r>
              <a:rPr lang="ar-JO" sz="4800" dirty="0"/>
              <a:t>+</a:t>
            </a:r>
            <a:r>
              <a:rPr lang="ar-JO" dirty="0"/>
              <a:t>  </a:t>
            </a:r>
          </a:p>
        </p:txBody>
      </p:sp>
      <p:sp>
        <p:nvSpPr>
          <p:cNvPr id="10" name="Oval 9"/>
          <p:cNvSpPr/>
          <p:nvPr/>
        </p:nvSpPr>
        <p:spPr>
          <a:xfrm>
            <a:off x="2576558" y="848864"/>
            <a:ext cx="1313645" cy="10109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5400" dirty="0"/>
              <a:t>ونَ</a:t>
            </a:r>
          </a:p>
        </p:txBody>
      </p:sp>
      <p:sp>
        <p:nvSpPr>
          <p:cNvPr id="11" name="Oval 10"/>
          <p:cNvSpPr/>
          <p:nvPr/>
        </p:nvSpPr>
        <p:spPr>
          <a:xfrm>
            <a:off x="2576558" y="2000690"/>
            <a:ext cx="1313645" cy="10387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5400" dirty="0"/>
              <a:t>ينَ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916915" y="1354359"/>
            <a:ext cx="514886" cy="76944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JO" sz="4400" dirty="0"/>
              <a:t>=</a:t>
            </a:r>
          </a:p>
        </p:txBody>
      </p:sp>
      <p:graphicFrame>
        <p:nvGraphicFramePr>
          <p:cNvPr id="13" name="Diagram 12"/>
          <p:cNvGraphicFramePr/>
          <p:nvPr>
            <p:extLst>
              <p:ext uri="{D42A27DB-BD31-4B8C-83A1-F6EECF244321}">
                <p14:modId xmlns:p14="http://schemas.microsoft.com/office/powerpoint/2010/main" val="2513242211"/>
              </p:ext>
            </p:extLst>
          </p:nvPr>
        </p:nvGraphicFramePr>
        <p:xfrm>
          <a:off x="2032000" y="3503053"/>
          <a:ext cx="8128000" cy="26352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17860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4224270" y="347730"/>
            <a:ext cx="4185634" cy="19189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4000" dirty="0"/>
              <a:t>علامة رفعه </a:t>
            </a:r>
            <a:r>
              <a:rPr lang="ar-JO" sz="4000" dirty="0">
                <a:solidFill>
                  <a:srgbClr val="FFFF00"/>
                </a:solidFill>
              </a:rPr>
              <a:t>الواو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7817476" y="2266682"/>
            <a:ext cx="811369" cy="7984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H="1">
            <a:off x="3966693" y="2266682"/>
            <a:ext cx="785611" cy="9015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lowchart: Process 6"/>
          <p:cNvSpPr/>
          <p:nvPr/>
        </p:nvSpPr>
        <p:spPr>
          <a:xfrm>
            <a:off x="7031865" y="3065172"/>
            <a:ext cx="4262908" cy="3490173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3200" dirty="0">
                <a:solidFill>
                  <a:srgbClr val="C00000"/>
                </a:solidFill>
              </a:rPr>
              <a:t>المجتهدونَ نشيطونَ.</a:t>
            </a:r>
          </a:p>
          <a:p>
            <a:pPr algn="ctr"/>
            <a:r>
              <a:rPr lang="ar-JO" sz="3200" dirty="0"/>
              <a:t>المجتهدونَ: مبتدأ مرفوع وعلامة رفعه </a:t>
            </a:r>
            <a:r>
              <a:rPr lang="ar-JO" sz="3200" dirty="0">
                <a:solidFill>
                  <a:srgbClr val="FFFF00"/>
                </a:solidFill>
              </a:rPr>
              <a:t>الواو؛ </a:t>
            </a:r>
            <a:r>
              <a:rPr lang="ar-JO" sz="3200" dirty="0">
                <a:solidFill>
                  <a:schemeClr val="bg1"/>
                </a:solidFill>
              </a:rPr>
              <a:t>لأنه جمع مذكّر سالم.</a:t>
            </a:r>
          </a:p>
          <a:p>
            <a:pPr algn="ctr"/>
            <a:r>
              <a:rPr lang="ar-JO" sz="3200" dirty="0">
                <a:solidFill>
                  <a:schemeClr val="bg1"/>
                </a:solidFill>
              </a:rPr>
              <a:t>نشيطونَ: خبر المبتدأ </a:t>
            </a:r>
            <a:r>
              <a:rPr lang="ar-JO" sz="3200" dirty="0"/>
              <a:t>مرفوع وعلامة رفعه </a:t>
            </a:r>
            <a:r>
              <a:rPr lang="ar-JO" sz="3200" dirty="0">
                <a:solidFill>
                  <a:srgbClr val="FFFF00"/>
                </a:solidFill>
              </a:rPr>
              <a:t>الواو؛ </a:t>
            </a:r>
            <a:r>
              <a:rPr lang="ar-JO" sz="3200" dirty="0">
                <a:solidFill>
                  <a:schemeClr val="bg1"/>
                </a:solidFill>
              </a:rPr>
              <a:t>لأنه جمع </a:t>
            </a:r>
            <a:r>
              <a:rPr lang="ar-JO" sz="3200" b="1" dirty="0">
                <a:solidFill>
                  <a:schemeClr val="bg1"/>
                </a:solidFill>
              </a:rPr>
              <a:t>مذكّر سالم</a:t>
            </a:r>
            <a:r>
              <a:rPr lang="ar-JO" sz="3200" dirty="0">
                <a:solidFill>
                  <a:srgbClr val="FFFF00"/>
                </a:solidFill>
              </a:rPr>
              <a:t>.</a:t>
            </a:r>
          </a:p>
        </p:txBody>
      </p:sp>
      <p:sp>
        <p:nvSpPr>
          <p:cNvPr id="8" name="Flowchart: Process 7"/>
          <p:cNvSpPr/>
          <p:nvPr/>
        </p:nvSpPr>
        <p:spPr>
          <a:xfrm>
            <a:off x="837127" y="3065172"/>
            <a:ext cx="4711522" cy="3490173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3200" dirty="0">
                <a:solidFill>
                  <a:srgbClr val="C00000"/>
                </a:solidFill>
              </a:rPr>
              <a:t>وصلَ المسافرونَ.</a:t>
            </a:r>
          </a:p>
          <a:p>
            <a:pPr algn="ctr"/>
            <a:r>
              <a:rPr lang="ar-JO" sz="3600" dirty="0"/>
              <a:t>وصلَ: فعلٌ ماضٍ مبنيٌّ على الفتح.</a:t>
            </a:r>
          </a:p>
          <a:p>
            <a:pPr algn="ctr"/>
            <a:r>
              <a:rPr lang="ar-JO" sz="3600" dirty="0"/>
              <a:t>المسافرونَ: فاعل مرفوع وعلامة رفعه </a:t>
            </a:r>
            <a:r>
              <a:rPr lang="ar-JO" sz="3600" dirty="0">
                <a:solidFill>
                  <a:srgbClr val="FFFF00"/>
                </a:solidFill>
              </a:rPr>
              <a:t>الواو</a:t>
            </a:r>
            <a:r>
              <a:rPr lang="ar-JO" sz="3600" dirty="0"/>
              <a:t>؛ لأنّه جمع مذكّر سالم.</a:t>
            </a:r>
          </a:p>
        </p:txBody>
      </p:sp>
    </p:spTree>
    <p:extLst>
      <p:ext uri="{BB962C8B-B14F-4D97-AF65-F5344CB8AC3E}">
        <p14:creationId xmlns:p14="http://schemas.microsoft.com/office/powerpoint/2010/main" val="2916265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4559121" y="167426"/>
            <a:ext cx="3451538" cy="2099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4400" dirty="0"/>
              <a:t>علامة نصبه الياءِ</a:t>
            </a:r>
          </a:p>
        </p:txBody>
      </p:sp>
      <p:sp>
        <p:nvSpPr>
          <p:cNvPr id="3" name="Rectangle 2"/>
          <p:cNvSpPr/>
          <p:nvPr/>
        </p:nvSpPr>
        <p:spPr>
          <a:xfrm>
            <a:off x="1790163" y="2884868"/>
            <a:ext cx="9440214" cy="3973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4400" dirty="0"/>
              <a:t>كرّم المديرُ العاملينَ.</a:t>
            </a:r>
          </a:p>
          <a:p>
            <a:pPr algn="ctr"/>
            <a:endParaRPr lang="ar-JO" sz="4400" dirty="0"/>
          </a:p>
          <a:p>
            <a:pPr algn="ctr"/>
            <a:r>
              <a:rPr lang="ar-JO" sz="4400" dirty="0"/>
              <a:t>كرّمَ: فعلٌ ماضٍ مبنيّ على الفتح.</a:t>
            </a:r>
          </a:p>
          <a:p>
            <a:pPr algn="ctr"/>
            <a:r>
              <a:rPr lang="ar-JO" sz="4400" dirty="0"/>
              <a:t>المديرُ: فاعلٌ مرفوعٌ وعلامةُ رفعهِ الضّمّة.</a:t>
            </a:r>
          </a:p>
          <a:p>
            <a:pPr algn="ctr"/>
            <a:r>
              <a:rPr lang="ar-JO" sz="4400" dirty="0">
                <a:solidFill>
                  <a:srgbClr val="FF0000"/>
                </a:solidFill>
              </a:rPr>
              <a:t>العاملينَ</a:t>
            </a:r>
            <a:r>
              <a:rPr lang="ar-JO" sz="4400" dirty="0"/>
              <a:t>: مفعولٌ به منصوب </a:t>
            </a:r>
            <a:r>
              <a:rPr lang="ar-JO" sz="4400" dirty="0">
                <a:solidFill>
                  <a:srgbClr val="FF0000"/>
                </a:solidFill>
              </a:rPr>
              <a:t>وعلامةُ نصبه الياء</a:t>
            </a:r>
            <a:r>
              <a:rPr lang="ar-JO" sz="4400" dirty="0"/>
              <a:t>؛ لأنّه جمع مذكّر سالم.</a:t>
            </a:r>
          </a:p>
        </p:txBody>
      </p:sp>
      <p:cxnSp>
        <p:nvCxnSpPr>
          <p:cNvPr id="6" name="Straight Connector 5"/>
          <p:cNvCxnSpPr>
            <a:stCxn id="2" idx="4"/>
          </p:cNvCxnSpPr>
          <p:nvPr/>
        </p:nvCxnSpPr>
        <p:spPr>
          <a:xfrm>
            <a:off x="6284890" y="2266682"/>
            <a:ext cx="0" cy="3734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93394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4430332" y="180304"/>
            <a:ext cx="3940936" cy="21250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4400" dirty="0"/>
              <a:t>علامة جرّه الياءِ</a:t>
            </a:r>
          </a:p>
        </p:txBody>
      </p:sp>
      <p:sp>
        <p:nvSpPr>
          <p:cNvPr id="3" name="Rectangle 2"/>
          <p:cNvSpPr/>
          <p:nvPr/>
        </p:nvSpPr>
        <p:spPr>
          <a:xfrm>
            <a:off x="7083380" y="3039414"/>
            <a:ext cx="4662152" cy="38185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3200" dirty="0"/>
              <a:t>سلّمتُ على الممثلينَ المشهورينَ.</a:t>
            </a:r>
          </a:p>
          <a:p>
            <a:pPr algn="ctr"/>
            <a:endParaRPr lang="ar-JO" dirty="0"/>
          </a:p>
          <a:p>
            <a:pPr algn="ctr"/>
            <a:endParaRPr lang="ar-JO" dirty="0"/>
          </a:p>
          <a:p>
            <a:pPr algn="ctr"/>
            <a:r>
              <a:rPr lang="ar-JO" sz="3600" dirty="0"/>
              <a:t>الممثلينَ: اسمٌ مجرورٌ </a:t>
            </a:r>
            <a:r>
              <a:rPr lang="ar-JO" sz="3600" dirty="0">
                <a:solidFill>
                  <a:srgbClr val="FF0000"/>
                </a:solidFill>
              </a:rPr>
              <a:t>وعلامةُ جرّهِ الياء؛ </a:t>
            </a:r>
            <a:r>
              <a:rPr lang="ar-JO" sz="3600" dirty="0"/>
              <a:t>لأنّهُ جمع مذكّر سالم. </a:t>
            </a:r>
          </a:p>
        </p:txBody>
      </p:sp>
      <p:sp>
        <p:nvSpPr>
          <p:cNvPr id="4" name="Rectangle 3"/>
          <p:cNvSpPr/>
          <p:nvPr/>
        </p:nvSpPr>
        <p:spPr>
          <a:xfrm>
            <a:off x="631065" y="3039414"/>
            <a:ext cx="5795493" cy="38185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3600" dirty="0"/>
              <a:t>شرحَ الطّالبُ الدّرسَ أمامَ </a:t>
            </a:r>
            <a:r>
              <a:rPr lang="ar-JO" sz="3600" dirty="0">
                <a:solidFill>
                  <a:srgbClr val="FF0000"/>
                </a:solidFill>
              </a:rPr>
              <a:t>المعلّمينَ</a:t>
            </a:r>
            <a:r>
              <a:rPr lang="ar-JO" dirty="0"/>
              <a:t>.</a:t>
            </a:r>
          </a:p>
          <a:p>
            <a:pPr algn="ctr"/>
            <a:endParaRPr lang="ar-JO" dirty="0"/>
          </a:p>
          <a:p>
            <a:pPr algn="ctr"/>
            <a:r>
              <a:rPr lang="ar-JO" sz="3600" dirty="0"/>
              <a:t>أمامَ: ظرف مكان منصوب وعلامة نصبه الفتحة، وهو مضاف.</a:t>
            </a:r>
          </a:p>
          <a:p>
            <a:pPr algn="ctr"/>
            <a:r>
              <a:rPr lang="ar-JO" sz="3600" dirty="0"/>
              <a:t>المعلّمينَ: مضاف إليه مجرور و</a:t>
            </a:r>
            <a:r>
              <a:rPr lang="ar-JO" sz="3600" dirty="0">
                <a:solidFill>
                  <a:srgbClr val="FF0000"/>
                </a:solidFill>
              </a:rPr>
              <a:t>علامة جرّه الياء</a:t>
            </a:r>
            <a:r>
              <a:rPr lang="ar-JO" sz="3600" dirty="0"/>
              <a:t>؛ لأنّه جمع مذكّر سالم.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7701566" y="2189408"/>
            <a:ext cx="1159099" cy="1249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3928056" y="2112135"/>
            <a:ext cx="1184857" cy="14166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44292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9218" y="1983345"/>
            <a:ext cx="11158889" cy="280076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JO" sz="4400" dirty="0"/>
              <a:t>  حتّى نميّز أنّ </a:t>
            </a:r>
            <a:r>
              <a:rPr lang="ar-JO" sz="4400" u="sng" dirty="0"/>
              <a:t>الواو والنّون </a:t>
            </a:r>
            <a:r>
              <a:rPr lang="ar-JO" sz="4400" dirty="0"/>
              <a:t>أو </a:t>
            </a:r>
            <a:r>
              <a:rPr lang="ar-JO" sz="4400" u="sng" dirty="0"/>
              <a:t>الياء والنّون </a:t>
            </a:r>
            <a:r>
              <a:rPr lang="ar-JO" sz="4400" dirty="0"/>
              <a:t>أصليّة في الكلمة، </a:t>
            </a:r>
          </a:p>
          <a:p>
            <a:r>
              <a:rPr lang="ar-JO" sz="4400" dirty="0"/>
              <a:t>فإنّنا نحذف الزّيادة ( ون ، ين ) ، فإذا كان معنى الكلمة غير </a:t>
            </a:r>
          </a:p>
          <a:p>
            <a:r>
              <a:rPr lang="ar-JO" sz="4400" dirty="0"/>
              <a:t>صحيح تكون </a:t>
            </a:r>
            <a:r>
              <a:rPr lang="ar-JO" sz="4400" dirty="0">
                <a:solidFill>
                  <a:srgbClr val="FF0000"/>
                </a:solidFill>
              </a:rPr>
              <a:t>أصليّة في الاسم </a:t>
            </a:r>
            <a:r>
              <a:rPr lang="ar-JO" sz="4400" dirty="0"/>
              <a:t>والعكس صحيح.</a:t>
            </a:r>
          </a:p>
          <a:p>
            <a:endParaRPr lang="ar-JO" sz="4400" dirty="0"/>
          </a:p>
        </p:txBody>
      </p:sp>
      <p:sp>
        <p:nvSpPr>
          <p:cNvPr id="3" name="Explosion 2 2"/>
          <p:cNvSpPr/>
          <p:nvPr/>
        </p:nvSpPr>
        <p:spPr>
          <a:xfrm>
            <a:off x="6568225" y="103030"/>
            <a:ext cx="4481848" cy="1880315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3200" dirty="0">
                <a:solidFill>
                  <a:srgbClr val="FF0000"/>
                </a:solidFill>
              </a:rPr>
              <a:t>ملحوظة مهمّة 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9272789" y="4417454"/>
            <a:ext cx="2112135" cy="7083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5400" dirty="0"/>
              <a:t>أمثلة: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355532" y="5756856"/>
            <a:ext cx="8493031" cy="101566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JO" sz="6000" dirty="0"/>
              <a:t>قُرون ، غُصون، زَيْتون، سكاكين.</a:t>
            </a:r>
            <a:r>
              <a:rPr lang="ar-JO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9939478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556</TotalTime>
  <Words>217</Words>
  <Application>Microsoft Office PowerPoint</Application>
  <PresentationFormat>Widescreen</PresentationFormat>
  <Paragraphs>41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h.haddadin</cp:lastModifiedBy>
  <cp:revision>31</cp:revision>
  <dcterms:created xsi:type="dcterms:W3CDTF">2020-07-15T17:51:23Z</dcterms:created>
  <dcterms:modified xsi:type="dcterms:W3CDTF">2023-10-21T09:36:04Z</dcterms:modified>
</cp:coreProperties>
</file>