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84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87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71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9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07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18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343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78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2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96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36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732F4-8AD0-4250-A797-BF710AD1FE40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50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1DDB1-677C-499C-8DE8-201B2C606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المصدر الصّريح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534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C73B-225B-4002-85C4-3ACDB50AC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9B2E2-738E-4BD0-91F0-FFA43FB85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7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72B7C-96A4-4BE8-B71A-72B06769E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03584"/>
            <a:ext cx="9603275" cy="4962762"/>
          </a:xfrm>
        </p:spPr>
        <p:txBody>
          <a:bodyPr>
            <a:normAutofit/>
          </a:bodyPr>
          <a:lstStyle/>
          <a:p>
            <a:pPr algn="ctr" rtl="1"/>
            <a:r>
              <a:rPr lang="ar-JO" sz="3000" dirty="0"/>
              <a:t>المصدر : هو اسم يدلُّ على حدثٍ غير مقترنٍ بزمنٍ.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2953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8D4E5-CAA2-4340-B623-73F0FE88C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11EDC-7A8C-42A2-AB83-67C5E501B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3000" b="1" dirty="0"/>
              <a:t>أغلب الأفعال باللغة العربية أفعال ثلاثية مجردة واالقليل منها رباعية</a:t>
            </a:r>
          </a:p>
          <a:p>
            <a:pPr algn="ctr" rtl="1"/>
            <a:r>
              <a:rPr lang="ar-JO" sz="3000" b="1" dirty="0"/>
              <a:t>إنّ الفعل المجرد الثّلاثي على وزن(فَعَل، أو فَعِل، أو فَعُل)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83578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6A14A-8D6F-4FDB-BFCB-0EEEFC8AC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384314"/>
            <a:ext cx="11887199" cy="5082032"/>
          </a:xfrm>
        </p:spPr>
        <p:txBody>
          <a:bodyPr>
            <a:normAutofit/>
          </a:bodyPr>
          <a:lstStyle/>
          <a:p>
            <a:pPr algn="r" rtl="1"/>
            <a:r>
              <a:rPr lang="ar-JO" sz="3200" dirty="0"/>
              <a:t>الفعل الّذي على وزن (فَعَل) قد يكون لازمًا مثل جَلَسَ، دَخَلَ، وقد يكون متعديًا مثل: أَكَلَ، فَتَحَ، رَمَى..</a:t>
            </a:r>
          </a:p>
          <a:p>
            <a:pPr algn="r" rtl="1"/>
            <a:endParaRPr lang="ar-JO" sz="3200" dirty="0"/>
          </a:p>
          <a:p>
            <a:pPr algn="r" rtl="1"/>
            <a:r>
              <a:rPr lang="ar-JO" sz="3200" dirty="0"/>
              <a:t>الفعل الّذي يكون على وزن فَعِل قد يكون لازمًا، مثل : فَرِح ، طَرِبَ، وقد يكون متعديًا، مثل : فَهِم، سَمِع...</a:t>
            </a:r>
          </a:p>
          <a:p>
            <a:pPr algn="r" rtl="1"/>
            <a:r>
              <a:rPr lang="ar-JO" sz="3200" dirty="0"/>
              <a:t>الفعل الّذي يكوت على وزن (فَعُل) لا يكون إلا لازمًا، مثل : شَرُف، كَرُم ...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283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F2238-0ADD-4CF4-9073-9D403723C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صياغة المصدر الصّريح من الفعل الثّلاثيّ المجرد: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91A1-6033-4218-A79D-8EDF75AD7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000" dirty="0"/>
              <a:t>ليس لصياغة المصدر من الفعل الثّلاثيّ قاعدة قياسية، ويرجع في بعضها إلى المعجم. ومع ذلك فقد وضع علماء الصّرف بعض القواعد، ومنها: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2944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F7636-BF7B-4B1D-BBE5-F6D97A75E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018"/>
            <a:ext cx="12191999" cy="5360328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ar-JO" sz="3200" dirty="0"/>
              <a:t>(فَعَل)</a:t>
            </a:r>
          </a:p>
          <a:p>
            <a:pPr marL="0" indent="0" algn="r" rtl="1">
              <a:buNone/>
            </a:pPr>
            <a:r>
              <a:rPr lang="ar-JO" sz="3200" dirty="0"/>
              <a:t>1- إذا كان الفعل على وزن (فَعَل) متعديًا فمصدره على وزن (فَعْل) بتسكين العين، مثل :</a:t>
            </a:r>
          </a:p>
          <a:p>
            <a:pPr marL="0" indent="0" algn="r" rtl="1">
              <a:buNone/>
            </a:pPr>
            <a:r>
              <a:rPr lang="ar-JO" sz="3000" dirty="0"/>
              <a:t>أَكَل: أَكْل           مَدَحَ: مَدْح    ردَّ :ردٌّ      قال: قول    رمى :رمي أو رماية          طوى: طيّ </a:t>
            </a:r>
          </a:p>
          <a:p>
            <a:pPr algn="r" rtl="1"/>
            <a:endParaRPr lang="ar-JO" sz="3000" dirty="0"/>
          </a:p>
          <a:p>
            <a:pPr algn="r" rtl="1"/>
            <a:r>
              <a:rPr lang="ar-JO" sz="3000" dirty="0"/>
              <a:t>  إذا دلّ على حرفة فمصدره على وزن (فعالة)، مثل:</a:t>
            </a:r>
          </a:p>
          <a:p>
            <a:pPr marL="0" indent="0" algn="r" rtl="1">
              <a:buNone/>
            </a:pPr>
            <a:r>
              <a:rPr lang="ar-JO" sz="3000" dirty="0"/>
              <a:t>   حاك: حياكة         خاط:خياطة        سقى: سقاية وسَقْي</a:t>
            </a:r>
          </a:p>
          <a:p>
            <a:pPr marL="0" indent="0" algn="r" rtl="1">
              <a:buNone/>
            </a:pPr>
            <a:r>
              <a:rPr lang="ar-JO" sz="3000" dirty="0"/>
              <a:t>2- إذا كان الفعل على وزن (فَعَل)  لازمًا فمصدره على وزن (فُعول)، مثل:</a:t>
            </a:r>
          </a:p>
          <a:p>
            <a:pPr marL="0" indent="0" algn="r" rtl="1">
              <a:buNone/>
            </a:pPr>
            <a:r>
              <a:rPr lang="ar-JO" sz="3000" dirty="0"/>
              <a:t> سجد: سجود     دخل: دخول         هبط:هبوط   ظهر: ظهور     </a:t>
            </a:r>
          </a:p>
          <a:p>
            <a:pPr algn="r" rtl="1"/>
            <a:endParaRPr lang="ar-JO" sz="3000" dirty="0"/>
          </a:p>
          <a:p>
            <a:pPr algn="r" rtl="1"/>
            <a:endParaRPr lang="ar-JO" sz="3000" dirty="0"/>
          </a:p>
        </p:txBody>
      </p:sp>
    </p:spTree>
    <p:extLst>
      <p:ext uri="{BB962C8B-B14F-4D97-AF65-F5344CB8AC3E}">
        <p14:creationId xmlns:p14="http://schemas.microsoft.com/office/powerpoint/2010/main" val="304053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7EF2D02-3DAB-48BF-BF54-98FD2598B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5465763"/>
          </a:xfrm>
        </p:spPr>
        <p:txBody>
          <a:bodyPr/>
          <a:lstStyle/>
          <a:p>
            <a:pPr marL="0" indent="0" algn="r" rtl="1">
              <a:buNone/>
            </a:pPr>
            <a:r>
              <a:rPr lang="ar-JO" sz="3200" dirty="0"/>
              <a:t>2- إذا كان الفعل على وزن (فَعَل)  لازمًا فمصدره على وزن (فُعول)، مثل:</a:t>
            </a:r>
          </a:p>
          <a:p>
            <a:pPr marL="0" indent="0" algn="r" rtl="1">
              <a:buNone/>
            </a:pPr>
            <a:r>
              <a:rPr lang="ar-JO" sz="3200" dirty="0"/>
              <a:t> سجد: سجود     دخل: دخول         هبط:هبوط   ظهر: ظهور     </a:t>
            </a:r>
          </a:p>
          <a:p>
            <a:pPr marL="0" indent="0" algn="r" rtl="1">
              <a:buNone/>
            </a:pPr>
            <a:endParaRPr lang="ar-JO" sz="3200" dirty="0"/>
          </a:p>
          <a:p>
            <a:pPr marL="0" indent="0" algn="r" rtl="1">
              <a:buNone/>
            </a:pPr>
            <a:r>
              <a:rPr lang="ar-JO" sz="3200" dirty="0"/>
              <a:t>إذا دلَّ على صوت فمصدره على وزن (فعيل) أو (فُعال) مثل:</a:t>
            </a:r>
          </a:p>
          <a:p>
            <a:pPr marL="0" indent="0" algn="r" rtl="1">
              <a:buNone/>
            </a:pPr>
            <a:r>
              <a:rPr lang="ar-JO" sz="3200" dirty="0"/>
              <a:t>زأر: زئير            صهل:صهيل         نبح: نُباح       بكى :بُكاء</a:t>
            </a:r>
          </a:p>
          <a:p>
            <a:pPr marL="0" indent="0" algn="r" rtl="1">
              <a:buNone/>
            </a:pPr>
            <a:r>
              <a:rPr lang="ar-JO" sz="3200" dirty="0"/>
              <a:t>إذا دلَ على حركة أو اضطراب (تقلّب) فمصدره على وزن( فعلان) مثل:</a:t>
            </a:r>
          </a:p>
          <a:p>
            <a:pPr marL="0" indent="0" algn="r" rtl="1">
              <a:buNone/>
            </a:pPr>
            <a:r>
              <a:rPr lang="ar-JO" sz="3200" dirty="0"/>
              <a:t>طارَ : طيران          خفق:خفقان        هاج:هيجان       دار:دوران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C7B-8277-4468-AFB7-44616BCB5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270" y="0"/>
            <a:ext cx="5777947" cy="556591"/>
          </a:xfrm>
        </p:spPr>
        <p:txBody>
          <a:bodyPr/>
          <a:lstStyle/>
          <a:p>
            <a:pPr algn="ctr"/>
            <a:r>
              <a:rPr lang="ar-JO" dirty="0"/>
              <a:t>فَعِل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F1B84-8471-4F10-9AAA-A11D579B0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556592"/>
            <a:ext cx="12046225" cy="555266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dirty="0"/>
              <a:t>1- إذا كان الفعل على وزن (فَعِل)  متعديًا فمصدره على وزن (فَعْل)، مثل:</a:t>
            </a:r>
          </a:p>
          <a:p>
            <a:pPr algn="r" rtl="1">
              <a:buFontTx/>
              <a:buChar char="-"/>
            </a:pPr>
            <a:r>
              <a:rPr lang="ar-JO" sz="2800" dirty="0"/>
              <a:t>فَهِم: فَهْم    جَهِلَ: جَهْلٌ     سَمِع: سَمْعٌ</a:t>
            </a:r>
          </a:p>
          <a:p>
            <a:pPr algn="r" rtl="1">
              <a:buFontTx/>
              <a:buChar char="-"/>
            </a:pPr>
            <a:endParaRPr lang="ar-JO" sz="2800" dirty="0"/>
          </a:p>
          <a:p>
            <a:pPr marL="0" indent="0" algn="r" rtl="1">
              <a:buNone/>
            </a:pPr>
            <a:r>
              <a:rPr lang="ar-JO" sz="2800" dirty="0"/>
              <a:t>2- إذا كان الفعل على وزن (فَعِل)  لازمًا فمصدره على وزن (فَعَل)، مثل:</a:t>
            </a:r>
          </a:p>
          <a:p>
            <a:pPr marL="0" indent="0" algn="r" rtl="1">
              <a:buNone/>
            </a:pPr>
            <a:r>
              <a:rPr lang="ar-JO" sz="2800" dirty="0"/>
              <a:t>- فَرِحَ: فَرَحٌ        طَرِبَ: طَرَبٌ          تَعِبَ: تَعَبٌ </a:t>
            </a:r>
          </a:p>
          <a:p>
            <a:pPr algn="r" rt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585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28505-1115-41EA-AE8B-437483A3D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1"/>
            <a:ext cx="9603275" cy="45057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dirty="0"/>
              <a:t>فَعُلَ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88E60-31BD-436E-91A7-14A41A602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450575"/>
            <a:ext cx="12099234" cy="555265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5000" dirty="0"/>
              <a:t>1- إذا كان الفعل على وزن (فَعُل)  اللازم فمصدره على</a:t>
            </a:r>
          </a:p>
          <a:p>
            <a:pPr marL="0" indent="0" algn="r" rtl="1">
              <a:buNone/>
            </a:pPr>
            <a:endParaRPr lang="ar-JO" sz="5000" dirty="0"/>
          </a:p>
          <a:p>
            <a:pPr marL="0" indent="0" algn="r" rtl="1">
              <a:buNone/>
            </a:pPr>
            <a:r>
              <a:rPr lang="ar-JO" sz="5000" dirty="0"/>
              <a:t>وزن (فعالة) أو (فُعولة)، مثل:</a:t>
            </a:r>
          </a:p>
          <a:p>
            <a:pPr marL="0" indent="0" algn="r" rtl="1">
              <a:buNone/>
            </a:pPr>
            <a:r>
              <a:rPr lang="ar-JO" sz="5000" dirty="0"/>
              <a:t>نَبُه: نباهة     فَصُح: فصاحة      خَشُنَ: خشونة        مَلُح: ملوحة    عَذُب: عذوبة</a:t>
            </a:r>
          </a:p>
          <a:p>
            <a:pPr algn="r" rt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3007725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54</TotalTime>
  <Words>424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Times New Roman</vt:lpstr>
      <vt:lpstr>Gallery</vt:lpstr>
      <vt:lpstr>المصدر الصّريح</vt:lpstr>
      <vt:lpstr>PowerPoint Presentation</vt:lpstr>
      <vt:lpstr>PowerPoint Presentation</vt:lpstr>
      <vt:lpstr>PowerPoint Presentation</vt:lpstr>
      <vt:lpstr>صياغة المصدر الصّريح من الفعل الثّلاثيّ المجرد:</vt:lpstr>
      <vt:lpstr>PowerPoint Presentation</vt:lpstr>
      <vt:lpstr>PowerPoint Presentation</vt:lpstr>
      <vt:lpstr>فَعِل</vt:lpstr>
      <vt:lpstr>فَعُلَ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المصدر الصّريح</dc:title>
  <dc:creator>Admin</dc:creator>
  <cp:lastModifiedBy>Admin</cp:lastModifiedBy>
  <cp:revision>6</cp:revision>
  <dcterms:created xsi:type="dcterms:W3CDTF">2022-09-25T11:27:04Z</dcterms:created>
  <dcterms:modified xsi:type="dcterms:W3CDTF">2022-09-25T12:21:16Z</dcterms:modified>
</cp:coreProperties>
</file>