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5" r:id="rId2"/>
    <p:sldId id="257" r:id="rId3"/>
    <p:sldId id="3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4490-0482-4FD6-BF3F-6BE4D169C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6345C-A746-4A45-8CF3-E6171BDBC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6AB48-088F-4BED-B6A8-990FDED7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060-6035-48B4-BABF-A8D1B366C6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7E47-6F47-4E96-8EA5-0F384BD1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26C2D-A3BF-41C9-B9B7-9D71DB32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BF0B-BC85-40F9-B3E2-79E32B8C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5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51D2-1A0D-4844-8827-C3E38637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22B06-3044-4F15-8EF9-E8FE7D121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736EF-58BB-48FE-9207-1DE06086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060-6035-48B4-BABF-A8D1B366C6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4487D-2024-4542-AAB1-47BF7145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4C45D-3818-4AF2-874C-90DC4ACB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BF0B-BC85-40F9-B3E2-79E32B8C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0C7CA-4759-4D77-8191-EB8CC727E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F5A90-4D17-454C-830D-DFB23F270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57F0E-C32B-40D4-BFAF-B14C2B31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060-6035-48B4-BABF-A8D1B366C6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13372-F110-44D0-94E6-F47FB3EA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32B65-50C0-4A7B-B74C-68F35730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BF0B-BC85-40F9-B3E2-79E32B8C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E670-C0C9-4E17-8AC6-F8DAD2AF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5932-5691-4A6D-BB30-CEAD0E032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0F633-328E-48B9-BBB6-5EED319A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060-6035-48B4-BABF-A8D1B366C6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A5863-1B74-4F9E-A27F-1516C0F8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646C9-E91B-4EA7-BFE0-715ACB9F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BF0B-BC85-40F9-B3E2-79E32B8C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2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7D92-53FB-4861-8879-51941918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668FE-602C-4D06-8ADB-B6569B4A7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DEFBF-797B-44B2-947A-CADFDD4B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060-6035-48B4-BABF-A8D1B366C6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2120F-F2B4-4639-83ED-C98AA1DC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C05D6-FF7A-46FC-A39D-A9679197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BF0B-BC85-40F9-B3E2-79E32B8C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0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7B8D-16E8-46EF-A99A-A0CC8C26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A6C-49BF-4164-B7CF-48114D6D3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3F7E3-C333-4DDC-B5CF-E63B2F0DD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E321A-66A5-4655-A4D7-0FDCE154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060-6035-48B4-BABF-A8D1B366C6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3623A-5FB3-4DD6-86F5-BC66A0DC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8CA20-51B8-49B4-9201-7B74CD39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BF0B-BC85-40F9-B3E2-79E32B8C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6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551C-ECE7-453C-9099-9E784096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D7784-1735-4926-B57A-FC35DCC5D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BDB14-4A0D-4796-888C-8C9A39684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5E7EF-36FF-4734-A0AE-4153AFB11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6707E-2043-4353-8BC4-F3C181C13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6CEEB-32B3-4C35-8365-D764E8F7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060-6035-48B4-BABF-A8D1B366C6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63F5E-4264-4B35-A159-300A22B3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71507-B38E-4111-8151-AC616492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BF0B-BC85-40F9-B3E2-79E32B8C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D431-5C9F-4B6F-AB41-478A25B1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B046E-B983-42F8-8AD5-9D82EC63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060-6035-48B4-BABF-A8D1B366C6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5E2CC-CDE9-461A-86DC-FAA522E3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28A5D-F3C3-4F99-978A-4B255401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BF0B-BC85-40F9-B3E2-79E32B8C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7F8FC-35F2-423E-84ED-A2434777E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060-6035-48B4-BABF-A8D1B366C6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C2EDA2-96EC-4B6B-BDDA-12EF4CB5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41EFE-71F2-487E-9497-328D94B6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BF0B-BC85-40F9-B3E2-79E32B8C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2B7D-C565-4119-8DDF-03E858F1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D797-B2E2-4692-AEA2-C089ED98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41303-DDA9-489E-B6AD-484298506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08F22-FDC6-415E-9B2B-20DA9B12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060-6035-48B4-BABF-A8D1B366C6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44648-90BB-4E9F-B962-304FA528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1D379-ABFC-4137-AA36-51D4D025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BF0B-BC85-40F9-B3E2-79E32B8C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4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AA02-400B-49EC-A1DD-AFE93AD8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E0EB5-695C-430C-A0D0-5205F3173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87B73-D774-44F0-B933-ED17BB8C1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14392-C7E7-4C1D-8A82-3C48F611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060-6035-48B4-BABF-A8D1B366C6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48928-5941-4E61-9C0A-8A48DDD9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B7D1B-78CA-4A07-B42F-F1D6DD8D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BF0B-BC85-40F9-B3E2-79E32B8C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4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8533D-BADD-46CE-AFE4-9C5DFDFD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2F8E4-E30B-472F-B8A3-76552C064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0E2C5-40A6-4348-A1AF-4E0BB6FCE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5060-6035-48B4-BABF-A8D1B366C6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B2D50-BD93-49A9-83E4-257F94D40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BAEB6-31DB-4569-8DDF-FB6046AE6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ABF0B-BC85-40F9-B3E2-79E32B8C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1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75657" y="2814134"/>
            <a:ext cx="4500352" cy="2270629"/>
          </a:xfrm>
        </p:spPr>
        <p:txBody>
          <a:bodyPr>
            <a:normAutofit/>
          </a:bodyPr>
          <a:lstStyle/>
          <a:p>
            <a:r>
              <a:rPr lang="en-US" sz="2400" dirty="0"/>
              <a:t>Chapter 10</a:t>
            </a:r>
          </a:p>
          <a:p>
            <a:r>
              <a:rPr lang="en-US" sz="2400" dirty="0"/>
              <a:t>Lesson: (Reactions of metals with acids)</a:t>
            </a:r>
          </a:p>
          <a:p>
            <a:r>
              <a:rPr lang="en-US" sz="2100" dirty="0"/>
              <a:t>Scholastic Year: 2022-2023</a:t>
            </a:r>
          </a:p>
          <a:p>
            <a:r>
              <a:rPr lang="en-US" sz="2400" dirty="0"/>
              <a:t>Grade: 7CS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F1EE4-F151-481B-B4A9-C8F7EC001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34" y="1391289"/>
            <a:ext cx="2239566" cy="125736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DAB3E-C318-4FC4-9AB9-2B8DFD3822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/>
        </p:blipFill>
        <p:spPr bwMode="auto">
          <a:xfrm>
            <a:off x="2141222" y="5582859"/>
            <a:ext cx="7856219" cy="362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FEE050-810A-4A72-9DA6-BD7642D41D2D}"/>
              </a:ext>
            </a:extLst>
          </p:cNvPr>
          <p:cNvSpPr/>
          <p:nvPr/>
        </p:nvSpPr>
        <p:spPr>
          <a:xfrm>
            <a:off x="1080311" y="977442"/>
            <a:ext cx="10127619" cy="496806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5676009" y="1266949"/>
            <a:ext cx="5349042" cy="4150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121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FEC2-DD1E-42AB-8C24-BADEEED8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Copper 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8BB57-827C-43F3-B404-AE80E5B83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522" y="1771512"/>
            <a:ext cx="311094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With diluted acid</a:t>
            </a:r>
          </a:p>
          <a:p>
            <a:r>
              <a:rPr lang="en-US" dirty="0"/>
              <a:t>No reaction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DED1D-EC16-4864-8757-95CC0F11F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4226" y="1793530"/>
            <a:ext cx="415787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With concentrated acid</a:t>
            </a:r>
          </a:p>
          <a:p>
            <a:r>
              <a:rPr lang="en-US" dirty="0"/>
              <a:t>No reaction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98A78-753A-4093-BE0E-429760C3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5" t="18535" r="43261" b="5302"/>
          <a:stretch/>
        </p:blipFill>
        <p:spPr>
          <a:xfrm>
            <a:off x="3299791" y="1390961"/>
            <a:ext cx="4028661" cy="52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9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9E1B-01BC-409D-B977-C37FA2A3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6011588" cy="10699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Metal+ Acid →Salt+ Hydrogen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MASH reaction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B30794-2C31-4D73-9E95-619FE9883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9943" y="987424"/>
            <a:ext cx="3562350" cy="510208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76370-3865-4FE2-B5A9-32F09E25D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6370" cy="3811588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b="1" dirty="0"/>
              <a:t>When metals react with acids, they produce salt and hydrogen gas.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The type of the salt depends on the type of the acid used in the reaction.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Nitric acid HNO</a:t>
            </a:r>
            <a:r>
              <a:rPr lang="en-US" b="1" dirty="0"/>
              <a:t>3</a:t>
            </a:r>
            <a:r>
              <a:rPr lang="en-US" sz="2400" b="1" dirty="0"/>
              <a:t> gives nitrate salts.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Sulfuric acid H</a:t>
            </a:r>
            <a:r>
              <a:rPr lang="en-US" sz="1800" b="1" dirty="0"/>
              <a:t>2</a:t>
            </a:r>
            <a:r>
              <a:rPr lang="en-US" sz="2400" b="1" dirty="0"/>
              <a:t>SO</a:t>
            </a:r>
            <a:r>
              <a:rPr lang="en-US" sz="1800" b="1" dirty="0"/>
              <a:t>4 </a:t>
            </a:r>
            <a:r>
              <a:rPr lang="en-US" sz="2400" b="1" dirty="0"/>
              <a:t>gives sulfate salts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Hydrochloric acid HCl gives chloride salts</a:t>
            </a:r>
          </a:p>
        </p:txBody>
      </p:sp>
    </p:spTree>
    <p:extLst>
      <p:ext uri="{BB962C8B-B14F-4D97-AF65-F5344CB8AC3E}">
        <p14:creationId xmlns:p14="http://schemas.microsoft.com/office/powerpoint/2010/main" val="310632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C51D-710C-4A39-B061-079752D0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the difference between diluted and concentrated acid?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EEE03-1630-41E7-B37D-59E529C40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12764" y="2754588"/>
            <a:ext cx="3790069" cy="1658385"/>
          </a:xfrm>
        </p:spPr>
        <p:txBody>
          <a:bodyPr>
            <a:normAutofit/>
          </a:bodyPr>
          <a:lstStyle/>
          <a:p>
            <a:r>
              <a:rPr lang="en-US" sz="2000" dirty="0"/>
              <a:t>In a concentrated acid, more acid particles will be involved in the reaction, the reaction will be faster.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9ABFD2-0839-413A-A0CA-7DE74E53B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877459"/>
            <a:ext cx="6144108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EC60-262E-4FA0-BB81-49FDB598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44" y="762000"/>
            <a:ext cx="5256212" cy="64604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to test for Hydrogen gas?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1D2836-9EBD-445E-8D5F-F2B79F55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3" y="1743074"/>
            <a:ext cx="8216348" cy="416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1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7332-E89D-451B-B838-C6218B62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043099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Sodium 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3EB07-B467-4713-B429-022C7B75F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With diluted acid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0E8BC-4487-425D-83FE-8B2D596787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Vigorous reaction.</a:t>
            </a:r>
          </a:p>
          <a:p>
            <a:r>
              <a:rPr lang="en-US" dirty="0"/>
              <a:t>Exothermic reaction</a:t>
            </a:r>
          </a:p>
          <a:p>
            <a:r>
              <a:rPr lang="en-US" dirty="0"/>
              <a:t>Hydrogen gas is produced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CCA1D-186E-4598-B8D2-BF59224C6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7" t="13509" r="43043" b="9726"/>
          <a:stretch/>
        </p:blipFill>
        <p:spPr>
          <a:xfrm>
            <a:off x="6321287" y="649357"/>
            <a:ext cx="3763617" cy="52620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0897F8-049C-4F91-8938-74CCCD523558}"/>
              </a:ext>
            </a:extLst>
          </p:cNvPr>
          <p:cNvSpPr/>
          <p:nvPr/>
        </p:nvSpPr>
        <p:spPr>
          <a:xfrm>
            <a:off x="10084904" y="5115339"/>
            <a:ext cx="1616766" cy="62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Hydrochloric acid</a:t>
            </a:r>
          </a:p>
        </p:txBody>
      </p:sp>
    </p:spTree>
    <p:extLst>
      <p:ext uri="{BB962C8B-B14F-4D97-AF65-F5344CB8AC3E}">
        <p14:creationId xmlns:p14="http://schemas.microsoft.com/office/powerpoint/2010/main" val="24241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1711-1173-441B-AADB-29CB1643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308142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Calcium 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F5AA9-CE0D-4B2B-AB55-51706BED9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043099" cy="82391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With diluted acid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50341-DB45-44D9-A783-3E32B36059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reaction between calcium and hydrochloric acid is slower and less violent than when G1 metals react with acid.</a:t>
            </a:r>
          </a:p>
          <a:p>
            <a:r>
              <a:rPr lang="en-US" dirty="0"/>
              <a:t> Exothermic reaction ( less heat is produced than G1 elements).</a:t>
            </a:r>
          </a:p>
          <a:p>
            <a:r>
              <a:rPr lang="en-US" dirty="0"/>
              <a:t>Hydrogen gas is given out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7D3FE-B4BE-42A2-99B9-0764539ED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26" t="11962" r="6888" b="5302"/>
          <a:stretch/>
        </p:blipFill>
        <p:spPr>
          <a:xfrm>
            <a:off x="7381461" y="821636"/>
            <a:ext cx="3970752" cy="567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129F-B8DF-42D8-8A98-04BD275B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196038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Magnesium Mg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F04EB-E5A5-44A5-932C-926B81D6B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With diluted acid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09836-5B6F-4ACD-9BDC-8FF02EE9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087133" cy="3684588"/>
          </a:xfrm>
        </p:spPr>
        <p:txBody>
          <a:bodyPr/>
          <a:lstStyle/>
          <a:p>
            <a:r>
              <a:rPr lang="en-US" dirty="0"/>
              <a:t>Slow reaction in the beginning.</a:t>
            </a:r>
          </a:p>
          <a:p>
            <a:r>
              <a:rPr lang="en-US" dirty="0"/>
              <a:t>Bubbles of hydrogen gas are formed on the surface of magnesium.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D7CA6-10EB-464B-A46F-E32FB19A6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46504" y="1681163"/>
            <a:ext cx="3207026" cy="82391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With concentrated acid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2B96D-CCD1-45BB-AA6A-CE5A9A8B9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46504" y="2505075"/>
            <a:ext cx="3458818" cy="3684588"/>
          </a:xfrm>
        </p:spPr>
        <p:txBody>
          <a:bodyPr/>
          <a:lstStyle/>
          <a:p>
            <a:r>
              <a:rPr lang="en-US" dirty="0"/>
              <a:t>Fast reaction.</a:t>
            </a:r>
          </a:p>
          <a:p>
            <a:r>
              <a:rPr lang="en-US" dirty="0"/>
              <a:t>Mg ribbon disappeared.</a:t>
            </a:r>
          </a:p>
          <a:p>
            <a:r>
              <a:rPr lang="en-US" dirty="0"/>
              <a:t>More bubbles are formed.</a:t>
            </a:r>
          </a:p>
          <a:p>
            <a:r>
              <a:rPr lang="en-US" dirty="0"/>
              <a:t>Exothermic reaction ( less heat than Ca is produced)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FA90D-C187-4F6D-9794-5B20B6AE2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0" r="12942" b="3183"/>
          <a:stretch/>
        </p:blipFill>
        <p:spPr>
          <a:xfrm>
            <a:off x="4101547" y="1578735"/>
            <a:ext cx="3207026" cy="46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5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1092-1961-462E-A1C0-17487537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89313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Zinc Zn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5598F-82C0-49D2-8424-8D6B87ABD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302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With diluted acid</a:t>
            </a:r>
          </a:p>
          <a:p>
            <a:r>
              <a:rPr lang="en-US" dirty="0"/>
              <a:t>Slow reaction</a:t>
            </a:r>
          </a:p>
          <a:p>
            <a:r>
              <a:rPr lang="en-US" dirty="0"/>
              <a:t>Few bubbles are formed on the surface of zinc ( less than the amount of bubbles formed on Mg ribbon)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F9B18-1133-4A00-9799-5F758431A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0999" y="1825625"/>
            <a:ext cx="38199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With concentrated acid</a:t>
            </a:r>
          </a:p>
          <a:p>
            <a:r>
              <a:rPr lang="en-US" dirty="0"/>
              <a:t>Stronger reaction than in diluted acid ( but slower than Mg ribbon reaction)</a:t>
            </a:r>
          </a:p>
          <a:p>
            <a:r>
              <a:rPr lang="en-US" dirty="0"/>
              <a:t>More Bubbles are formed on the surface of zinc.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7042E-D56D-4DB2-A266-2771351D2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7" r="17923" b="17102"/>
          <a:stretch/>
        </p:blipFill>
        <p:spPr>
          <a:xfrm>
            <a:off x="4532243" y="787054"/>
            <a:ext cx="3127513" cy="56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1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FF85-36A6-47B0-B9F2-2928CD9A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Iron 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ABA47-3E47-43E1-82FD-66C59CF37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With diluted acid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E76D2-80B4-4A2A-83EA-26472C5489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reaction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7BDD7-21D7-4FCE-9869-D85046F67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With concentrated acid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5DF9F-F030-4B30-BFC9-660EDBA405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reaction between iron and acid is slower than the reaction with zinc, with much smaller hydrogen bubbles produced.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B8838-B964-4730-901D-78843A63C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0" r="29600" b="22126"/>
          <a:stretch/>
        </p:blipFill>
        <p:spPr>
          <a:xfrm>
            <a:off x="4240695" y="849037"/>
            <a:ext cx="1603513" cy="5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1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321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Metal+ Acid →Salt+ Hydrogen MASH reaction</vt:lpstr>
      <vt:lpstr>What is the difference between diluted and concentrated acid?</vt:lpstr>
      <vt:lpstr>How to test for Hydrogen gas?</vt:lpstr>
      <vt:lpstr>Sodium Na</vt:lpstr>
      <vt:lpstr>Calcium Ca</vt:lpstr>
      <vt:lpstr>Magnesium Mg</vt:lpstr>
      <vt:lpstr>Zinc Zn</vt:lpstr>
      <vt:lpstr>Iron Fe</vt:lpstr>
      <vt:lpstr>Copper Cu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of metals with acids</dc:title>
  <dc:creator>J.AlSawalha</dc:creator>
  <cp:lastModifiedBy>J.AlSawalha</cp:lastModifiedBy>
  <cp:revision>7</cp:revision>
  <dcterms:created xsi:type="dcterms:W3CDTF">2023-03-12T07:31:22Z</dcterms:created>
  <dcterms:modified xsi:type="dcterms:W3CDTF">2023-03-12T08:15:50Z</dcterms:modified>
</cp:coreProperties>
</file>