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3" r:id="rId6"/>
    <p:sldId id="264" r:id="rId7"/>
    <p:sldId id="266" r:id="rId8"/>
    <p:sldId id="267" r:id="rId9"/>
    <p:sldId id="268" r:id="rId10"/>
    <p:sldId id="26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DE9"/>
          </a:solidFill>
        </a:fill>
      </a:tcStyle>
    </a:wholeTbl>
    <a:band2H>
      <a:tcTxStyle/>
      <a:tcStyle>
        <a:tcBdr/>
        <a:fill>
          <a:solidFill>
            <a:srgbClr val="EC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8CB"/>
          </a:solidFill>
        </a:fill>
      </a:tcStyle>
    </a:wholeTbl>
    <a:band2H>
      <a:tcTxStyle/>
      <a:tcStyle>
        <a:tcBdr/>
        <a:fill>
          <a:solidFill>
            <a:srgbClr val="FD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533399" y="685799"/>
            <a:ext cx="4953001" cy="6172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400800" y="1104900"/>
            <a:ext cx="5791200" cy="4648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artial Circle 8"/>
          <p:cNvSpPr/>
          <p:nvPr/>
        </p:nvSpPr>
        <p:spPr>
          <a:xfrm>
            <a:off x="1112126" y="1121751"/>
            <a:ext cx="4242248" cy="4538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4" h="18913" extrusionOk="0">
                <a:moveTo>
                  <a:pt x="20074" y="14123"/>
                </a:moveTo>
                <a:lnTo>
                  <a:pt x="20074" y="14123"/>
                </a:lnTo>
                <a:cubicBezTo>
                  <a:pt x="17147" y="18664"/>
                  <a:pt x="10595" y="20256"/>
                  <a:pt x="5438" y="17679"/>
                </a:cubicBezTo>
                <a:cubicBezTo>
                  <a:pt x="282" y="15101"/>
                  <a:pt x="-1526" y="9330"/>
                  <a:pt x="1401" y="4789"/>
                </a:cubicBezTo>
                <a:cubicBezTo>
                  <a:pt x="4327" y="248"/>
                  <a:pt x="10880" y="-1344"/>
                  <a:pt x="16037" y="1233"/>
                </a:cubicBezTo>
                <a:cubicBezTo>
                  <a:pt x="16785" y="1607"/>
                  <a:pt x="17479" y="2059"/>
                  <a:pt x="18104" y="2579"/>
                </a:cubicBezTo>
                <a:lnTo>
                  <a:pt x="10737" y="9456"/>
                </a:lnTo>
                <a:close/>
              </a:path>
            </a:pathLst>
          </a:custGeom>
          <a:ln w="19050">
            <a:solidFill>
              <a:schemeClr val="accent1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5" name="Freeform: Shape 10"/>
          <p:cNvSpPr>
            <a:spLocks noGrp="1"/>
          </p:cNvSpPr>
          <p:nvPr>
            <p:ph type="pic" sz="quarter" idx="21"/>
          </p:nvPr>
        </p:nvSpPr>
        <p:spPr>
          <a:xfrm>
            <a:off x="1295307" y="1304982"/>
            <a:ext cx="3900020" cy="4171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6705600" y="1533938"/>
            <a:ext cx="5486400" cy="37901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4"/>
          <p:cNvSpPr>
            <a:spLocks noGrp="1"/>
          </p:cNvSpPr>
          <p:nvPr>
            <p:ph type="pic" idx="21"/>
          </p:nvPr>
        </p:nvSpPr>
        <p:spPr>
          <a:xfrm>
            <a:off x="-1" y="1153928"/>
            <a:ext cx="5912978" cy="57040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287266" y="1066800"/>
            <a:ext cx="3657601" cy="4724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219200"/>
            <a:ext cx="105156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90600" y="23622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657600" y="11430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553200" y="1040625"/>
            <a:ext cx="4572000" cy="3657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333500"/>
            <a:ext cx="5181600" cy="419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12698" y="1302499"/>
            <a:ext cx="4253004" cy="4253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45230" y="1230349"/>
            <a:ext cx="3657601" cy="4549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934200" y="0"/>
            <a:ext cx="46482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992044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6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828624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665203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501782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031722" y="2340831"/>
            <a:ext cx="2508552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317723" y="1172430"/>
            <a:ext cx="2508553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162800" y="0"/>
            <a:ext cx="4267200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0" y="2108200"/>
            <a:ext cx="5410200" cy="3606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Freeform: Shape 5"/>
          <p:cNvSpPr/>
          <p:nvPr/>
        </p:nvSpPr>
        <p:spPr>
          <a:xfrm>
            <a:off x="-152816" y="1992203"/>
            <a:ext cx="5715416" cy="382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434" y="0"/>
                </a:lnTo>
                <a:cubicBezTo>
                  <a:pt x="20183" y="0"/>
                  <a:pt x="21600" y="2059"/>
                  <a:pt x="21600" y="4598"/>
                </a:cubicBezTo>
                <a:lnTo>
                  <a:pt x="21600" y="17002"/>
                </a:lnTo>
                <a:cubicBezTo>
                  <a:pt x="21600" y="19541"/>
                  <a:pt x="20183" y="21600"/>
                  <a:pt x="18434" y="21600"/>
                </a:cubicBezTo>
                <a:lnTo>
                  <a:pt x="0" y="21600"/>
                </a:lnTo>
                <a:close/>
              </a:path>
            </a:pathLst>
          </a:custGeom>
          <a:ln w="19050">
            <a:solidFill>
              <a:srgbClr val="5F2E8D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09600" y="1238222"/>
            <a:ext cx="10972832" cy="21907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7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305799" y="3177450"/>
            <a:ext cx="1066801" cy="1066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05874" y="1600198"/>
            <a:ext cx="4836522" cy="40068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1800" y="1219192"/>
            <a:ext cx="4419602" cy="44196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icture Placeholder 4"/>
          <p:cNvSpPr>
            <a:spLocks noGrp="1"/>
          </p:cNvSpPr>
          <p:nvPr>
            <p:ph type="pic" idx="21"/>
          </p:nvPr>
        </p:nvSpPr>
        <p:spPr>
          <a:xfrm>
            <a:off x="1" y="1165948"/>
            <a:ext cx="6475562" cy="56920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071154" y="1495696"/>
            <a:ext cx="3866607" cy="38666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8501743" y="1276771"/>
            <a:ext cx="2340429" cy="2340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219408" y="3617197"/>
            <a:ext cx="2161903" cy="21619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0140042" y="4157672"/>
            <a:ext cx="1080953" cy="108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181100" y="1828800"/>
            <a:ext cx="3657600" cy="3657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95917" y="1600200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195917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219200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629400" y="0"/>
            <a:ext cx="4691742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232976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3911334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89693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9268049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143000" y="1600200"/>
            <a:ext cx="4038600" cy="5257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F7FA01C-C465-4AD2-B14E-95CE1F564730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7090493" y="1606157"/>
            <a:ext cx="4825163" cy="4469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226EDBF-05A9-476E-96FF-6B485976285F}"/>
              </a:ext>
            </a:extLst>
          </p:cNvPr>
          <p:cNvSpPr txBox="1">
            <a:spLocks/>
          </p:cNvSpPr>
          <p:nvPr/>
        </p:nvSpPr>
        <p:spPr>
          <a:xfrm>
            <a:off x="2785679" y="2538985"/>
            <a:ext cx="4304814" cy="222297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3200" dirty="0"/>
              <a:t>Lesson: Dot and cross diagrams</a:t>
            </a:r>
          </a:p>
          <a:p>
            <a:pPr hangingPunct="1"/>
            <a:r>
              <a:rPr lang="en-US" dirty="0"/>
              <a:t>Scholastic Year: 2023-2024</a:t>
            </a:r>
          </a:p>
          <a:p>
            <a:pPr hangingPunct="1"/>
            <a:r>
              <a:rPr lang="en-US" sz="3200" dirty="0"/>
              <a:t>Grade: 8CS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"/>
          <p:cNvGrpSpPr/>
          <p:nvPr/>
        </p:nvGrpSpPr>
        <p:grpSpPr>
          <a:xfrm>
            <a:off x="-97251" y="3784862"/>
            <a:ext cx="3125069" cy="3119218"/>
            <a:chOff x="-1785" y="0"/>
            <a:chExt cx="3125067" cy="3119217"/>
          </a:xfrm>
        </p:grpSpPr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2"/>
            <a:srcRect b="31383"/>
            <a:stretch>
              <a:fillRect/>
            </a:stretch>
          </p:blipFill>
          <p:spPr>
            <a:xfrm>
              <a:off x="0" y="0"/>
              <a:ext cx="1565788" cy="1569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Image" descr="Image"/>
            <p:cNvPicPr>
              <a:picLocks noChangeAspect="1"/>
            </p:cNvPicPr>
            <p:nvPr/>
          </p:nvPicPr>
          <p:blipFill>
            <a:blip r:embed="rId3"/>
            <a:srcRect l="21999" t="71155" r="51506"/>
            <a:stretch>
              <a:fillRect/>
            </a:stretch>
          </p:blipFill>
          <p:spPr>
            <a:xfrm>
              <a:off x="1561537" y="1544613"/>
              <a:ext cx="1561745" cy="155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Image" descr="Image"/>
            <p:cNvPicPr>
              <a:picLocks noChangeAspect="1"/>
            </p:cNvPicPr>
            <p:nvPr/>
          </p:nvPicPr>
          <p:blipFill>
            <a:blip r:embed="rId4"/>
            <a:srcRect t="9222" r="11853" b="14723"/>
            <a:stretch>
              <a:fillRect/>
            </a:stretch>
          </p:blipFill>
          <p:spPr>
            <a:xfrm>
              <a:off x="1562378" y="1910"/>
              <a:ext cx="1560003" cy="1554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786" y="1549971"/>
              <a:ext cx="1569247" cy="1569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0" name="Rectangle"/>
          <p:cNvSpPr/>
          <p:nvPr/>
        </p:nvSpPr>
        <p:spPr>
          <a:xfrm>
            <a:off x="3002165" y="3789332"/>
            <a:ext cx="9214506" cy="3110279"/>
          </a:xfrm>
          <a:prstGeom prst="rect">
            <a:avLst/>
          </a:prstGeom>
          <a:solidFill>
            <a:srgbClr val="00275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1" name="Thank you"/>
          <p:cNvSpPr txBox="1"/>
          <p:nvPr/>
        </p:nvSpPr>
        <p:spPr>
          <a:xfrm>
            <a:off x="9309322" y="5377155"/>
            <a:ext cx="1853764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427" y="478459"/>
            <a:ext cx="3405787" cy="1282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Box 3"/>
          <p:cNvSpPr txBox="1"/>
          <p:nvPr/>
        </p:nvSpPr>
        <p:spPr>
          <a:xfrm>
            <a:off x="7607974" y="4865149"/>
            <a:ext cx="16687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Tips &amp; Tricks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7607975" y="5119676"/>
            <a:ext cx="1775162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Lorem ipsum dolor sitaselo amet, consectetur.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EE65A-A1AF-4D34-9951-68ACB63BD2D7}"/>
              </a:ext>
            </a:extLst>
          </p:cNvPr>
          <p:cNvSpPr txBox="1"/>
          <p:nvPr/>
        </p:nvSpPr>
        <p:spPr>
          <a:xfrm>
            <a:off x="3505200" y="2556302"/>
            <a:ext cx="51816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4322673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66F335-9493-46C7-A709-E24CBCCA3C6B}"/>
              </a:ext>
            </a:extLst>
          </p:cNvPr>
          <p:cNvSpPr/>
          <p:nvPr/>
        </p:nvSpPr>
        <p:spPr>
          <a:xfrm>
            <a:off x="1112520" y="1068824"/>
            <a:ext cx="6096000" cy="2220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a </a:t>
            </a:r>
            <a:r>
              <a:rPr lang="en-GB" b="1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a </a:t>
            </a:r>
            <a:r>
              <a:rPr lang="en-GB" b="1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non-metal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react, the metal atom loses electrons to become a </a:t>
            </a:r>
            <a:r>
              <a:rPr lang="en-GB" b="1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positively charged ion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 non-metal atom gains electrons to become a </a:t>
            </a:r>
            <a:r>
              <a:rPr lang="en-GB" b="1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negatively charged ion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GB" b="1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ionic bond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strong electrostatic force of attraction between the metal ion and the non-metal ion due to their opposite charges. </a:t>
            </a:r>
            <a:endParaRPr lang="en-US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9B752F-88C8-4A13-8F0C-0649B429F3A9}"/>
              </a:ext>
            </a:extLst>
          </p:cNvPr>
          <p:cNvSpPr/>
          <p:nvPr/>
        </p:nvSpPr>
        <p:spPr>
          <a:xfrm>
            <a:off x="5212080" y="3993209"/>
            <a:ext cx="6096000" cy="1254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b="1" dirty="0">
                <a:solidFill>
                  <a:srgbClr val="C00000"/>
                </a:solidFill>
                <a:highlight>
                  <a:srgbClr val="FF00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 …?</a:t>
            </a:r>
            <a:r>
              <a:rPr lang="en-GB" dirty="0">
                <a:solidFill>
                  <a:srgbClr val="C00000"/>
                </a:solidFill>
                <a:highlight>
                  <a:srgbClr val="FF00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highlight>
                  <a:srgbClr val="FF00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highlight>
                  <a:srgbClr val="FF00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number</a:t>
            </a:r>
            <a:r>
              <a:rPr lang="en-GB" dirty="0">
                <a:highlight>
                  <a:srgbClr val="FF00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periodic table tells you how many electrons there are in the outer shell of the atom. You can use this to work out the </a:t>
            </a:r>
            <a:r>
              <a:rPr lang="en-GB" b="1" dirty="0">
                <a:highlight>
                  <a:srgbClr val="FF00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</a:t>
            </a:r>
            <a:r>
              <a:rPr lang="en-GB" dirty="0">
                <a:highlight>
                  <a:srgbClr val="FF00FF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ion.</a:t>
            </a:r>
            <a:endParaRPr lang="en-US" dirty="0">
              <a:highlight>
                <a:srgbClr val="FF00FF"/>
              </a:highlight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Box 3"/>
          <p:cNvSpPr txBox="1"/>
          <p:nvPr/>
        </p:nvSpPr>
        <p:spPr>
          <a:xfrm>
            <a:off x="7607974" y="4865149"/>
            <a:ext cx="16687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Tips &amp; Tricks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7607975" y="5119676"/>
            <a:ext cx="1775162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Lorem ipsum dolor sitaselo amet, consectetur.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F85991-633C-44A1-831E-C2FEE35CA66C}"/>
              </a:ext>
            </a:extLst>
          </p:cNvPr>
          <p:cNvSpPr/>
          <p:nvPr/>
        </p:nvSpPr>
        <p:spPr>
          <a:xfrm>
            <a:off x="836226" y="567682"/>
            <a:ext cx="4705134" cy="1274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500"/>
              </a:spcBef>
              <a:spcAft>
                <a:spcPts val="800"/>
              </a:spcAft>
              <a:tabLst>
                <a:tab pos="270510" algn="l"/>
              </a:tabLst>
            </a:pPr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 a dot and cross diagram</a:t>
            </a:r>
          </a:p>
          <a:p>
            <a:pPr>
              <a:lnSpc>
                <a:spcPct val="107000"/>
              </a:lnSpc>
              <a:spcBef>
                <a:spcPts val="2500"/>
              </a:spcBef>
              <a:spcAft>
                <a:spcPts val="800"/>
              </a:spcAft>
              <a:tabLst>
                <a:tab pos="270510" algn="l"/>
              </a:tabLst>
            </a:pPr>
            <a:r>
              <a:rPr lang="en-GB" sz="2400" b="1" u="sng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1: magnesium oxide</a:t>
            </a:r>
            <a:endParaRPr lang="en-US" sz="2400" b="1" u="sng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59576-B103-4FDF-B6BA-96857B7B1D87}"/>
              </a:ext>
            </a:extLst>
          </p:cNvPr>
          <p:cNvSpPr/>
          <p:nvPr/>
        </p:nvSpPr>
        <p:spPr>
          <a:xfrm>
            <a:off x="1335106" y="1841877"/>
            <a:ext cx="9521787" cy="377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C8102E"/>
              </a:buClr>
              <a:buSzPts val="1100"/>
              <a:buFont typeface="Century Gothic" panose="020B0502020202020204" pitchFamily="34" charset="0"/>
              <a:buAutoNum type="arabicPeriod"/>
              <a:tabLst>
                <a:tab pos="270510" algn="ctr"/>
                <a:tab pos="540385" algn="ctr"/>
              </a:tabLst>
            </a:pP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 the electron configuration diagrams for each atom in the compound.</a:t>
            </a:r>
            <a:endParaRPr lang="en-US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8102E"/>
              </a:buClr>
              <a:buSzPts val="1100"/>
              <a:buFont typeface="Century Gothic" panose="020B0502020202020204" pitchFamily="34" charset="0"/>
              <a:buAutoNum type="arabicPeriod"/>
              <a:tabLst>
                <a:tab pos="270510" algn="ctr"/>
                <a:tab pos="540385" algn="ctr"/>
              </a:tabLst>
            </a:pP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the number of electrons on the outer shell of each atom. Magnesium has two, oxygen has six. </a:t>
            </a:r>
            <a:r>
              <a:rPr lang="en-GB" b="1" u="sng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Swap the crosses for dots in one of your diagrams.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8102E"/>
              </a:buClr>
              <a:buSzPts val="1100"/>
              <a:buFont typeface="Century Gothic" panose="020B0502020202020204" pitchFamily="34" charset="0"/>
              <a:buAutoNum type="arabicPeriod"/>
              <a:tabLst>
                <a:tab pos="270510" algn="ctr"/>
                <a:tab pos="540385" algn="ctr"/>
              </a:tabLst>
            </a:pP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Magnesium loses two electrons and oxygen gains two electrons. This leaves an Mg</a:t>
            </a:r>
            <a:r>
              <a:rPr lang="en-GB" baseline="30000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ion and an O</a:t>
            </a:r>
            <a:r>
              <a:rPr lang="en-GB" baseline="30000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ion.</a:t>
            </a:r>
            <a:endParaRPr lang="en-US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C8102E"/>
              </a:buClr>
              <a:buSzPts val="1100"/>
              <a:buFont typeface="Century Gothic" panose="020B0502020202020204" pitchFamily="34" charset="0"/>
              <a:buAutoNum type="arabicPeriod"/>
              <a:tabLst>
                <a:tab pos="270510" algn="ctr"/>
                <a:tab pos="540385" algn="ctr"/>
              </a:tabLst>
            </a:pP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 a square bracket around each ion. Magnesium now has an empty third shell so </a:t>
            </a:r>
            <a:r>
              <a:rPr lang="en-GB" u="sng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no need to draw a third shell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Clr>
                <a:srgbClr val="C8102E"/>
              </a:buClr>
              <a:buSzPts val="1100"/>
              <a:buFont typeface="Century Gothic" panose="020B0502020202020204" pitchFamily="34" charset="0"/>
              <a:buAutoNum type="arabicPeriod"/>
              <a:tabLst>
                <a:tab pos="270510" algn="ctr"/>
                <a:tab pos="540385" algn="ctr"/>
              </a:tabLst>
            </a:pP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the </a:t>
            </a:r>
            <a:r>
              <a:rPr lang="en-GB" b="1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</a:t>
            </a:r>
            <a:r>
              <a:rPr lang="en-GB" dirty="0">
                <a:solidFill>
                  <a:schemeClr val="accent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outside the brackets at the top right corner. Write the size of the charge first, followed by the plus or minus. </a:t>
            </a:r>
            <a:endParaRPr lang="en-US" dirty="0">
              <a:solidFill>
                <a:schemeClr val="accent4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Box 3"/>
          <p:cNvSpPr txBox="1"/>
          <p:nvPr/>
        </p:nvSpPr>
        <p:spPr>
          <a:xfrm>
            <a:off x="7607974" y="4865149"/>
            <a:ext cx="16687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Tips &amp; Tricks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7607975" y="5119676"/>
            <a:ext cx="1775162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Lorem ipsum dolor sitaselo amet, consectetur.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D6EEA4-2830-41BB-85D4-8ABC17856C60}"/>
              </a:ext>
            </a:extLst>
          </p:cNvPr>
          <p:cNvSpPr/>
          <p:nvPr/>
        </p:nvSpPr>
        <p:spPr>
          <a:xfrm>
            <a:off x="886011" y="696278"/>
            <a:ext cx="5819589" cy="45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500"/>
              </a:spcBef>
              <a:spcAft>
                <a:spcPts val="800"/>
              </a:spcAft>
              <a:tabLst>
                <a:tab pos="270510" algn="l"/>
              </a:tabLst>
            </a:pPr>
            <a:r>
              <a:rPr lang="en-GB" sz="2400" b="1" u="sng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Example 2: Aluminium oxide</a:t>
            </a:r>
            <a:endParaRPr lang="en-US" sz="2400" b="1" u="sng" dirty="0"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4F0A8-6CFA-4A03-8D55-C6C046B3C9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50" t="38884" r="26875" b="18933"/>
          <a:stretch/>
        </p:blipFill>
        <p:spPr>
          <a:xfrm>
            <a:off x="1371600" y="1353411"/>
            <a:ext cx="10073639" cy="45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340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Box 3"/>
          <p:cNvSpPr txBox="1"/>
          <p:nvPr/>
        </p:nvSpPr>
        <p:spPr>
          <a:xfrm>
            <a:off x="7607974" y="4865149"/>
            <a:ext cx="16687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Tips &amp; Tricks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7607975" y="5119676"/>
            <a:ext cx="1775162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Lorem ipsum dolor sitaselo amet, consectetur.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E7F0ED-600F-446E-92CD-BE1E2182E4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0" t="31991" r="27000" b="52314"/>
          <a:stretch/>
        </p:blipFill>
        <p:spPr>
          <a:xfrm>
            <a:off x="2099265" y="1584960"/>
            <a:ext cx="841362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31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15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Box 3"/>
          <p:cNvSpPr txBox="1"/>
          <p:nvPr/>
        </p:nvSpPr>
        <p:spPr>
          <a:xfrm>
            <a:off x="7607974" y="4865149"/>
            <a:ext cx="166871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r>
              <a:t>Tips &amp; Tricks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7607975" y="5119676"/>
            <a:ext cx="1775162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Lorem ipsum dolor sitaselo amet, consectetur.</a:t>
            </a:r>
          </a:p>
        </p:txBody>
      </p:sp>
      <p:pic>
        <p:nvPicPr>
          <p:cNvPr id="32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DEE65A-A1AF-4D34-9951-68ACB63BD2D7}"/>
              </a:ext>
            </a:extLst>
          </p:cNvPr>
          <p:cNvSpPr txBox="1"/>
          <p:nvPr/>
        </p:nvSpPr>
        <p:spPr>
          <a:xfrm>
            <a:off x="3505200" y="2556302"/>
            <a:ext cx="64008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Covalent compounds</a:t>
            </a:r>
          </a:p>
        </p:txBody>
      </p:sp>
    </p:spTree>
    <p:extLst>
      <p:ext uri="{BB962C8B-B14F-4D97-AF65-F5344CB8AC3E}">
        <p14:creationId xmlns:p14="http://schemas.microsoft.com/office/powerpoint/2010/main" val="14546303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0F944D-DBE0-4D0A-813E-05DC7E73CB5B}"/>
              </a:ext>
            </a:extLst>
          </p:cNvPr>
          <p:cNvSpPr/>
          <p:nvPr/>
        </p:nvSpPr>
        <p:spPr>
          <a:xfrm>
            <a:off x="1324132" y="1718995"/>
            <a:ext cx="8612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atoms in covalent compounds will </a:t>
            </a:r>
            <a:r>
              <a:rPr lang="en-US" b="1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share their outer valence electrons </a:t>
            </a:r>
            <a:r>
              <a:rPr lang="en-US" dirty="0">
                <a:solidFill>
                  <a:schemeClr val="accent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achieve a noble gas configuration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6CE56-F2A4-4F46-9DF0-5CB2AD8D14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" t="46888" r="40501" b="13927"/>
          <a:stretch/>
        </p:blipFill>
        <p:spPr>
          <a:xfrm>
            <a:off x="2041014" y="2625316"/>
            <a:ext cx="7773545" cy="30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141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88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5EC31-D4A0-4DB1-B6A7-14B91F0820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25" t="19720" r="40250" b="13927"/>
          <a:stretch/>
        </p:blipFill>
        <p:spPr>
          <a:xfrm>
            <a:off x="2286000" y="1353411"/>
            <a:ext cx="8027912" cy="45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888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325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J.AlSawalha</dc:creator>
  <cp:lastModifiedBy>J.AlSawalha</cp:lastModifiedBy>
  <cp:revision>10</cp:revision>
  <dcterms:modified xsi:type="dcterms:W3CDTF">2023-10-16T18:08:38Z</dcterms:modified>
</cp:coreProperties>
</file>