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501" r:id="rId3"/>
    <p:sldId id="267" r:id="rId4"/>
    <p:sldId id="258" r:id="rId5"/>
    <p:sldId id="261" r:id="rId6"/>
    <p:sldId id="502" r:id="rId7"/>
    <p:sldId id="503" r:id="rId8"/>
    <p:sldId id="504" r:id="rId9"/>
    <p:sldId id="505" r:id="rId10"/>
    <p:sldId id="506" r:id="rId11"/>
    <p:sldId id="259" r:id="rId12"/>
    <p:sldId id="266" r:id="rId13"/>
    <p:sldId id="50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50D2D-8460-4535-A151-73F0C1A9B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50D2D-8460-4535-A151-73F0C1A9B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50D2D-8460-4535-A151-73F0C1A9B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019" y="3171663"/>
            <a:ext cx="8173445" cy="2752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Reviewing the Periodic table, Acids and Alkalis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9249922" y="4235298"/>
            <a:ext cx="2660638" cy="187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6447F-BF1F-49FC-AF19-7CC4F3BE45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7019" y="4657102"/>
            <a:ext cx="4825653" cy="13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member note stock illustration. Illustration of recall - 26630202">
            <a:extLst>
              <a:ext uri="{FF2B5EF4-FFF2-40B4-BE49-F238E27FC236}">
                <a16:creationId xmlns:a16="http://schemas.microsoft.com/office/drawing/2014/main" id="{7AFE0AC4-257F-4CD8-B5B2-2E2B6F08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149087"/>
            <a:ext cx="8951843" cy="4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9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F29AF7-D018-402F-BC90-591AD35B028D}"/>
              </a:ext>
            </a:extLst>
          </p:cNvPr>
          <p:cNvSpPr txBox="1">
            <a:spLocks/>
          </p:cNvSpPr>
          <p:nvPr/>
        </p:nvSpPr>
        <p:spPr>
          <a:xfrm>
            <a:off x="6387548" y="3651360"/>
            <a:ext cx="5413513" cy="2815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070BA-C23B-4723-BCDC-92C894A0B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0" y="-39840"/>
            <a:ext cx="3356271" cy="7050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0D561F-FD6E-4314-8F97-5DB09AF0E360}"/>
              </a:ext>
            </a:extLst>
          </p:cNvPr>
          <p:cNvSpPr txBox="1"/>
          <p:nvPr/>
        </p:nvSpPr>
        <p:spPr>
          <a:xfrm>
            <a:off x="465263" y="3140765"/>
            <a:ext cx="2888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smallest particle of a chemical element.</a:t>
            </a:r>
          </a:p>
          <a:p>
            <a:endParaRPr lang="en-US" sz="2800" dirty="0"/>
          </a:p>
          <a:p>
            <a:r>
              <a:rPr lang="en-US" sz="2800" dirty="0"/>
              <a:t>Contains electrons, protons and neutrons.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C419C0-8A99-417D-A470-C429C431E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075" y="0"/>
            <a:ext cx="3263338" cy="69464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772623-2D0A-457B-8971-C5EAB627D9AE}"/>
              </a:ext>
            </a:extLst>
          </p:cNvPr>
          <p:cNvSpPr txBox="1"/>
          <p:nvPr/>
        </p:nvSpPr>
        <p:spPr>
          <a:xfrm>
            <a:off x="4386257" y="3318570"/>
            <a:ext cx="2888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substance that cannot be broken down into another substance.</a:t>
            </a:r>
          </a:p>
          <a:p>
            <a:endParaRPr lang="en-US" sz="2800" dirty="0"/>
          </a:p>
          <a:p>
            <a:r>
              <a:rPr lang="en-US" sz="2800" dirty="0"/>
              <a:t>Each element is made up of its own type of atom.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037964-E5BA-4E18-B718-4DD7DC95F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217" y="-1"/>
            <a:ext cx="3279004" cy="69100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439BF6-B24F-47F2-BC24-D1721060D0E0}"/>
              </a:ext>
            </a:extLst>
          </p:cNvPr>
          <p:cNvSpPr txBox="1"/>
          <p:nvPr/>
        </p:nvSpPr>
        <p:spPr>
          <a:xfrm>
            <a:off x="8504756" y="3410050"/>
            <a:ext cx="29147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substance made from two or more different elements that have been chemically joined.</a:t>
            </a:r>
          </a:p>
          <a:p>
            <a:r>
              <a:rPr lang="en-US" sz="2800" dirty="0"/>
              <a:t>Example:</a:t>
            </a:r>
          </a:p>
          <a:p>
            <a:r>
              <a:rPr lang="en-US" sz="2800" dirty="0"/>
              <a:t>                 H₂O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066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8CF03-E0AC-4816-9388-730A3238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954157"/>
            <a:ext cx="6537049" cy="47722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91D79-C183-41DC-9E58-99A50915B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6" y="1"/>
            <a:ext cx="324906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F83D6-4C73-4354-896F-FB20B6844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09" y="1"/>
            <a:ext cx="34345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0240F-96EA-44A1-A588-0C11F65920BB}"/>
              </a:ext>
            </a:extLst>
          </p:cNvPr>
          <p:cNvSpPr txBox="1"/>
          <p:nvPr/>
        </p:nvSpPr>
        <p:spPr>
          <a:xfrm>
            <a:off x="2438400" y="3542186"/>
            <a:ext cx="2975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Most chemical elements are </a:t>
            </a:r>
            <a:r>
              <a:rPr lang="en-US" sz="2800" b="1" dirty="0"/>
              <a:t>represented symbolically by two letters</a:t>
            </a:r>
            <a:r>
              <a:rPr lang="en-US" sz="2800" dirty="0"/>
              <a:t>, generally the first two in their name.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118B3-1E6F-4928-9D0F-8916E94C39A4}"/>
              </a:ext>
            </a:extLst>
          </p:cNvPr>
          <p:cNvSpPr txBox="1"/>
          <p:nvPr/>
        </p:nvSpPr>
        <p:spPr>
          <a:xfrm>
            <a:off x="6410944" y="3428836"/>
            <a:ext cx="32233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Tells us the number of each element in a compound. </a:t>
            </a:r>
          </a:p>
          <a:p>
            <a:r>
              <a:rPr lang="en-US" sz="2800" dirty="0"/>
              <a:t>It contains the symbols of the elements present in the compound.</a:t>
            </a:r>
          </a:p>
        </p:txBody>
      </p:sp>
    </p:spTree>
    <p:extLst>
      <p:ext uri="{BB962C8B-B14F-4D97-AF65-F5344CB8AC3E}">
        <p14:creationId xmlns:p14="http://schemas.microsoft.com/office/powerpoint/2010/main" val="160329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938A-2B04-4403-970A-F1894241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B26E3-FC87-473F-9690-93B63920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2983" cy="4351338"/>
          </a:xfrm>
        </p:spPr>
        <p:txBody>
          <a:bodyPr/>
          <a:lstStyle/>
          <a:p>
            <a:r>
              <a:rPr lang="en-US" dirty="0"/>
              <a:t>Define the following term; atomic number, mass number, a period.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atomic number : </a:t>
            </a:r>
            <a:r>
              <a:rPr lang="en-US" dirty="0"/>
              <a:t>The number of protons in an atom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mass number : </a:t>
            </a:r>
            <a:r>
              <a:rPr lang="en-US" dirty="0"/>
              <a:t>The number of protons + number of neutrons in an atom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 period: </a:t>
            </a:r>
            <a:r>
              <a:rPr lang="en-US" dirty="0"/>
              <a:t>a row of elements having the same number of electron shells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556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09E7124-D5FF-4D9D-943D-53C4D35F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26" y="3592669"/>
            <a:ext cx="1522758" cy="317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FA4D77-BC95-4675-B718-09D321FA9E95}"/>
              </a:ext>
            </a:extLst>
          </p:cNvPr>
          <p:cNvSpPr txBox="1">
            <a:spLocks/>
          </p:cNvSpPr>
          <p:nvPr/>
        </p:nvSpPr>
        <p:spPr bwMode="auto">
          <a:xfrm>
            <a:off x="617958" y="156788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91C8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Acids</a:t>
            </a:r>
            <a:endParaRPr lang="en-GB" sz="3600" b="1" dirty="0">
              <a:solidFill>
                <a:srgbClr val="91C8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9241A-EB08-4EE6-9153-1EAF45E9315E}"/>
              </a:ext>
            </a:extLst>
          </p:cNvPr>
          <p:cNvSpPr txBox="1"/>
          <p:nvPr/>
        </p:nvSpPr>
        <p:spPr>
          <a:xfrm>
            <a:off x="222751" y="824446"/>
            <a:ext cx="122077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Substances that donate hydrogen ions, H</a:t>
            </a:r>
            <a:r>
              <a:rPr lang="en-US" altLang="en-US" sz="2800" baseline="30000" dirty="0"/>
              <a:t>+1</a:t>
            </a:r>
            <a:r>
              <a:rPr lang="en-US" altLang="en-US" sz="2800" dirty="0"/>
              <a:t>,, when </a:t>
            </a:r>
            <a:r>
              <a:rPr lang="en-US" altLang="en-US" sz="2800" dirty="0">
                <a:solidFill>
                  <a:srgbClr val="FF0000"/>
                </a:solidFill>
              </a:rPr>
              <a:t>dissolved in water.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Acids conduct electricity well, due to the positive and negative ions in the solution. Acids turn blue litmus paper into red </a:t>
            </a:r>
          </a:p>
          <a:p>
            <a:pPr marL="39528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Corrosive: Can burn skin and react with metals. </a:t>
            </a:r>
            <a:r>
              <a:rPr lang="en-US" altLang="en-US" sz="2400" dirty="0"/>
              <a:t>(stored in glass containers)</a:t>
            </a:r>
          </a:p>
          <a:p>
            <a:pPr marL="39528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 All acids contain the element Hydrogen.</a:t>
            </a:r>
          </a:p>
          <a:p>
            <a:pPr marL="39528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Acids have a pH ranging from 0-6</a:t>
            </a:r>
            <a:endParaRPr lang="en-US" altLang="en-US" sz="2400" dirty="0"/>
          </a:p>
          <a:p>
            <a:pPr>
              <a:defRPr/>
            </a:pPr>
            <a:endParaRPr lang="en-GB" sz="2800" dirty="0"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6CA6CD-03ED-4D1E-B84C-809A9BA2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62" y="4238973"/>
            <a:ext cx="72104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5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0471-ECF2-4E18-8B9A-06F48ACB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latin typeface="+mn-lt"/>
              </a:rPr>
              <a:t>According to concentration acids are classified into : 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481A-1FC5-47B7-95B1-7A228435B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A- Concentrated acids</a:t>
            </a:r>
            <a:r>
              <a:rPr lang="en-US" dirty="0"/>
              <a:t>: more number of acid particles dissolved in water, so more </a:t>
            </a:r>
            <a:r>
              <a:rPr lang="en-US" altLang="en-US" b="1" dirty="0"/>
              <a:t>H</a:t>
            </a:r>
            <a:r>
              <a:rPr lang="en-US" altLang="en-US" b="1" baseline="30000" dirty="0"/>
              <a:t>+1</a:t>
            </a:r>
            <a:r>
              <a:rPr lang="en-US" b="1" dirty="0"/>
              <a:t> </a:t>
            </a:r>
            <a:r>
              <a:rPr lang="en-US" dirty="0"/>
              <a:t>ions present. ( corrosive – can destroy skin and attack metals)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B- Diluted acids</a:t>
            </a:r>
            <a:r>
              <a:rPr lang="en-US" dirty="0"/>
              <a:t>: low number of acid particles dissolved in water, so less </a:t>
            </a:r>
            <a:r>
              <a:rPr lang="en-US" altLang="en-US" b="1" dirty="0"/>
              <a:t>H</a:t>
            </a:r>
            <a:r>
              <a:rPr lang="en-US" altLang="en-US" b="1" baseline="30000" dirty="0"/>
              <a:t>+1</a:t>
            </a:r>
            <a:r>
              <a:rPr lang="en-US" dirty="0"/>
              <a:t> ions present. (irritant – skin may become red and blistered)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Acids and bases - CHEMISTRY 9">
            <a:extLst>
              <a:ext uri="{FF2B5EF4-FFF2-40B4-BE49-F238E27FC236}">
                <a16:creationId xmlns:a16="http://schemas.microsoft.com/office/drawing/2014/main" id="{7DD0E78A-54F9-49CF-B8DA-01517162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74" y="4546461"/>
            <a:ext cx="4582352" cy="21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0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D360D2-A549-4F36-ABA7-4C52EEE02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0" y="4093268"/>
            <a:ext cx="7040503" cy="236123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0D8DE6-BA16-497C-83E5-33453CEC549D}"/>
              </a:ext>
            </a:extLst>
          </p:cNvPr>
          <p:cNvSpPr txBox="1">
            <a:spLocks/>
          </p:cNvSpPr>
          <p:nvPr/>
        </p:nvSpPr>
        <p:spPr bwMode="auto">
          <a:xfrm>
            <a:off x="366168" y="125094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91C8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Bases and Alkalis</a:t>
            </a:r>
            <a:endParaRPr lang="en-GB" sz="3600" b="1" dirty="0">
              <a:solidFill>
                <a:srgbClr val="91C8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BD532-E044-47C5-99B6-2DD6962E14F9}"/>
              </a:ext>
            </a:extLst>
          </p:cNvPr>
          <p:cNvSpPr txBox="1"/>
          <p:nvPr/>
        </p:nvSpPr>
        <p:spPr>
          <a:xfrm>
            <a:off x="103482" y="745807"/>
            <a:ext cx="122077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Substances that form hydroxide ions (OH</a:t>
            </a:r>
            <a:r>
              <a:rPr lang="en-US" altLang="en-US" sz="2800" baseline="40000" dirty="0"/>
              <a:t>-1</a:t>
            </a:r>
            <a:r>
              <a:rPr lang="en-US" altLang="en-US" sz="2800" dirty="0"/>
              <a:t>) ions when </a:t>
            </a:r>
            <a:r>
              <a:rPr lang="en-US" altLang="en-US" sz="2800" u="sng" dirty="0"/>
              <a:t>dissolved</a:t>
            </a:r>
            <a:r>
              <a:rPr lang="en-US" altLang="en-US" sz="2800" dirty="0"/>
              <a:t> in water</a:t>
            </a:r>
            <a:endParaRPr lang="en-GB" sz="2800" dirty="0">
              <a:ea typeface="Open Sans" panose="020B0604020202020204" charset="0"/>
              <a:cs typeface="Open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Not all bases dissolve in Water. When a Base dissolves in water, the solution is called Alkali.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Taste bitter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Can burn skin (caustic).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Alkaline solutions conduct electricity well.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Alkalis turn red litmus paper into blue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Have a pH ranging from 8-14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06D095D-9DED-43D8-9B0B-173AC28C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86" y="3610940"/>
            <a:ext cx="2448057" cy="30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0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BAC51B2-3936-4AA6-85E2-FFD63E4F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1" y="2010672"/>
            <a:ext cx="11441287" cy="176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9DF3D0-19EC-4B46-9C03-BC125D9C56CA}"/>
              </a:ext>
            </a:extLst>
          </p:cNvPr>
          <p:cNvSpPr txBox="1">
            <a:spLocks/>
          </p:cNvSpPr>
          <p:nvPr/>
        </p:nvSpPr>
        <p:spPr bwMode="auto">
          <a:xfrm>
            <a:off x="326412" y="350381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91C8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Universal Indicator</a:t>
            </a:r>
            <a:endParaRPr lang="en-GB" sz="3600" b="1" dirty="0">
              <a:solidFill>
                <a:srgbClr val="91C8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872D75-FF19-4ACC-89A0-D713E711C1E9}"/>
              </a:ext>
            </a:extLst>
          </p:cNvPr>
          <p:cNvSpPr/>
          <p:nvPr/>
        </p:nvSpPr>
        <p:spPr>
          <a:xfrm>
            <a:off x="326412" y="971094"/>
            <a:ext cx="11441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A mixture of indicators that give range of colors, used to show how strong or weak an acid or an alkali is.</a:t>
            </a:r>
          </a:p>
        </p:txBody>
      </p:sp>
      <p:pic>
        <p:nvPicPr>
          <p:cNvPr id="9" name="Picture 4" descr="Aqueous Solutions">
            <a:extLst>
              <a:ext uri="{FF2B5EF4-FFF2-40B4-BE49-F238E27FC236}">
                <a16:creationId xmlns:a16="http://schemas.microsoft.com/office/drawing/2014/main" id="{A3AD7CDB-0D2F-4D94-8C2B-6F434472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6435" y="4032288"/>
            <a:ext cx="9674087" cy="25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1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1E5B90-54BC-48A7-8D87-33B85338D1DF}"/>
              </a:ext>
            </a:extLst>
          </p:cNvPr>
          <p:cNvSpPr txBox="1">
            <a:spLocks/>
          </p:cNvSpPr>
          <p:nvPr/>
        </p:nvSpPr>
        <p:spPr bwMode="auto">
          <a:xfrm>
            <a:off x="758687" y="217211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91C8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Neutralization</a:t>
            </a:r>
            <a:endParaRPr lang="en-GB" sz="3600" b="1" dirty="0">
              <a:solidFill>
                <a:srgbClr val="91C8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CA553-5BB1-4C2B-96EB-E79F23FCF60D}"/>
              </a:ext>
            </a:extLst>
          </p:cNvPr>
          <p:cNvSpPr txBox="1"/>
          <p:nvPr/>
        </p:nvSpPr>
        <p:spPr>
          <a:xfrm>
            <a:off x="182994" y="837924"/>
            <a:ext cx="12207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It is a chemical reaction between an acid and an alkali to form water and salt.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Water is neutral (pH=7) , therefore, the pH changes when we mix acids and alkalis.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DCEB6-B703-42D5-8BEC-1C3E6ED53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7" y="2263637"/>
            <a:ext cx="10823713" cy="43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5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A3F293-6938-43A4-B707-030E94DA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Learning Objectives:</a:t>
            </a:r>
            <a:br>
              <a:rPr lang="en-US" sz="3200" b="1" dirty="0">
                <a:solidFill>
                  <a:srgbClr val="002060"/>
                </a:solidFill>
                <a:latin typeface="+mn-lt"/>
              </a:rPr>
            </a:b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A83830-0CC0-4DB6-96ED-4F7E8B2E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260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Understand that the periodic table is a way to sort elements. </a:t>
            </a:r>
          </a:p>
          <a:p>
            <a:r>
              <a:rPr lang="en-US" dirty="0"/>
              <a:t>Identify different groups in the periodic table.</a:t>
            </a:r>
          </a:p>
          <a:p>
            <a:r>
              <a:rPr lang="en-US" altLang="en-US" dirty="0">
                <a:solidFill>
                  <a:srgbClr val="1C1C1C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Describe Acids , Bases and Alkalis.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AE747E-87FB-44A7-87E4-6DDB7B01FE99}"/>
              </a:ext>
            </a:extLst>
          </p:cNvPr>
          <p:cNvSpPr/>
          <p:nvPr/>
        </p:nvSpPr>
        <p:spPr>
          <a:xfrm>
            <a:off x="838200" y="276032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Key words: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5B7D52-0D79-44E4-819D-8C2DE9AF34D2}"/>
              </a:ext>
            </a:extLst>
          </p:cNvPr>
          <p:cNvSpPr txBox="1">
            <a:spLocks/>
          </p:cNvSpPr>
          <p:nvPr/>
        </p:nvSpPr>
        <p:spPr>
          <a:xfrm>
            <a:off x="838200" y="3571714"/>
            <a:ext cx="4848405" cy="3429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Atom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Element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Compound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Chemical Symbol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Chemical formula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pH indicator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Neutralization</a:t>
            </a:r>
          </a:p>
        </p:txBody>
      </p:sp>
    </p:spTree>
    <p:extLst>
      <p:ext uri="{BB962C8B-B14F-4D97-AF65-F5344CB8AC3E}">
        <p14:creationId xmlns:p14="http://schemas.microsoft.com/office/powerpoint/2010/main" val="304615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E9A2D9-AE30-4E26-B394-1C7FC890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975" y="4028661"/>
            <a:ext cx="7176025" cy="2829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D2658D-65AF-4805-9003-F6FCBF9F97EA}"/>
              </a:ext>
            </a:extLst>
          </p:cNvPr>
          <p:cNvSpPr/>
          <p:nvPr/>
        </p:nvSpPr>
        <p:spPr>
          <a:xfrm>
            <a:off x="131161" y="868640"/>
            <a:ext cx="8700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Russian scientist born in 1834. He created the Periodic Table almost 150 years ago. </a:t>
            </a:r>
          </a:p>
          <a:p>
            <a:endParaRPr lang="en-US" sz="3600" dirty="0"/>
          </a:p>
          <a:p>
            <a:r>
              <a:rPr lang="en-US" sz="3600" dirty="0"/>
              <a:t>When creating the Periodic Table, Mendeleev even predicted elements would be discovered in the future. Those elements have, in fact, been discovered in recent years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689DCE-56B8-4379-97CC-96EB4E16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1" y="136250"/>
            <a:ext cx="5050439" cy="7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C087BE-5780-4E99-8F55-9793588C3C9A}"/>
              </a:ext>
            </a:extLst>
          </p:cNvPr>
          <p:cNvSpPr txBox="1">
            <a:spLocks/>
          </p:cNvSpPr>
          <p:nvPr/>
        </p:nvSpPr>
        <p:spPr>
          <a:xfrm>
            <a:off x="148883" y="31348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B84C07-9772-4303-B90A-759AFA46BB0E}"/>
              </a:ext>
            </a:extLst>
          </p:cNvPr>
          <p:cNvSpPr txBox="1">
            <a:spLocks/>
          </p:cNvSpPr>
          <p:nvPr/>
        </p:nvSpPr>
        <p:spPr bwMode="auto">
          <a:xfrm>
            <a:off x="644462" y="218845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Periodic Table</a:t>
            </a:r>
            <a:endParaRPr lang="en-GB" sz="3600" b="1" dirty="0">
              <a:solidFill>
                <a:srgbClr val="00206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5A6234-A0BD-47FC-818B-A930C76330C4}"/>
              </a:ext>
            </a:extLst>
          </p:cNvPr>
          <p:cNvSpPr txBox="1"/>
          <p:nvPr/>
        </p:nvSpPr>
        <p:spPr>
          <a:xfrm>
            <a:off x="148883" y="808216"/>
            <a:ext cx="11778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Open Sans" panose="020B0604020202020204" charset="0"/>
                <a:cs typeface="Open Sans" panose="020B0604020202020204" charset="0"/>
              </a:rPr>
              <a:t>A column in the periodic table is called a </a:t>
            </a:r>
            <a:r>
              <a:rPr lang="en-GB" sz="2800" dirty="0">
                <a:solidFill>
                  <a:srgbClr val="0070C0"/>
                </a:solidFill>
                <a:ea typeface="Open Sans" panose="020B0604020202020204" charset="0"/>
                <a:cs typeface="Open Sans" panose="020B0604020202020204" charset="0"/>
              </a:rPr>
              <a:t>group</a:t>
            </a:r>
            <a:r>
              <a:rPr lang="en-GB" sz="2800" dirty="0">
                <a:ea typeface="Open Sans" panose="020B0604020202020204" charset="0"/>
                <a:cs typeface="Open Sans" panose="020B0604020202020204" charset="0"/>
              </a:rPr>
              <a:t>. </a:t>
            </a:r>
          </a:p>
          <a:p>
            <a:r>
              <a:rPr lang="en-GB" sz="2800" dirty="0">
                <a:ea typeface="Open Sans" panose="020B0604020202020204" charset="0"/>
                <a:cs typeface="Open Sans" panose="020B0604020202020204" charset="0"/>
              </a:rPr>
              <a:t>The groups are numbered along the top, from Group 1 to Group 7, with Group 8 on the end.</a:t>
            </a:r>
          </a:p>
          <a:p>
            <a:endParaRPr lang="en-GB" sz="2800" dirty="0"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GB" sz="2800" dirty="0">
                <a:ea typeface="Open Sans" panose="020B0604020202020204" charset="0"/>
                <a:cs typeface="Open Sans" panose="020B0604020202020204" charset="0"/>
              </a:rPr>
              <a:t>The middle section is not included in this group system because the elements here behave differently to those in the labelled groups.</a:t>
            </a:r>
          </a:p>
        </p:txBody>
      </p:sp>
    </p:spTree>
    <p:extLst>
      <p:ext uri="{BB962C8B-B14F-4D97-AF65-F5344CB8AC3E}">
        <p14:creationId xmlns:p14="http://schemas.microsoft.com/office/powerpoint/2010/main" val="2464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eriodic table purpose"/>
          <p:cNvPicPr>
            <a:picLocks noChangeAspect="1" noChangeArrowheads="1"/>
          </p:cNvPicPr>
          <p:nvPr/>
        </p:nvPicPr>
        <p:blipFill rotWithShape="1">
          <a:blip r:embed="rId2"/>
          <a:srcRect l="4056" t="22186" r="3863" b="7510"/>
          <a:stretch/>
        </p:blipFill>
        <p:spPr bwMode="auto">
          <a:xfrm rot="20314855">
            <a:off x="211033" y="924555"/>
            <a:ext cx="6316067" cy="25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ÙØªÙØ¬Ø© Ø¨Ø­Ø« Ø§ÙØµÙØ± Ø¹Ù âªthe periodic tableâ¬â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08" y="3144965"/>
            <a:ext cx="7080068" cy="3264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66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A070C3-2360-48CB-ACB5-0BCB123236A1}"/>
              </a:ext>
            </a:extLst>
          </p:cNvPr>
          <p:cNvGrpSpPr/>
          <p:nvPr/>
        </p:nvGrpSpPr>
        <p:grpSpPr>
          <a:xfrm>
            <a:off x="811593" y="708292"/>
            <a:ext cx="10227569" cy="5746885"/>
            <a:chOff x="1744422" y="3537644"/>
            <a:chExt cx="5662715" cy="2992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EFAE22-535A-408C-9952-BE4C4543E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4" t="18254" r="11413" b="24636"/>
            <a:stretch/>
          </p:blipFill>
          <p:spPr>
            <a:xfrm>
              <a:off x="2122170" y="3537644"/>
              <a:ext cx="5284967" cy="29923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5C1E98-CF0E-4164-9E81-766DCADAF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4" t="18141" r="82468" b="75397"/>
            <a:stretch/>
          </p:blipFill>
          <p:spPr>
            <a:xfrm>
              <a:off x="3895105" y="3545730"/>
              <a:ext cx="390346" cy="3385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022A01-694F-4591-AC35-D37A0678E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9" t="24646" r="82798" b="38787"/>
            <a:stretch/>
          </p:blipFill>
          <p:spPr>
            <a:xfrm>
              <a:off x="1744422" y="3874233"/>
              <a:ext cx="369257" cy="191588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BB38E-5215-48DB-89EC-D3103A1DA853}"/>
              </a:ext>
            </a:extLst>
          </p:cNvPr>
          <p:cNvGrpSpPr/>
          <p:nvPr/>
        </p:nvGrpSpPr>
        <p:grpSpPr>
          <a:xfrm>
            <a:off x="811593" y="369738"/>
            <a:ext cx="10239580" cy="390974"/>
            <a:chOff x="1781282" y="3197024"/>
            <a:chExt cx="5427667" cy="3909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FCA5AA-B230-4726-86B5-0334C0CE09DB}"/>
                </a:ext>
              </a:extLst>
            </p:cNvPr>
            <p:cNvSpPr txBox="1"/>
            <p:nvPr/>
          </p:nvSpPr>
          <p:spPr>
            <a:xfrm>
              <a:off x="1781282" y="3237570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0CAC66-E395-41E4-BF26-24F286839141}"/>
                </a:ext>
              </a:extLst>
            </p:cNvPr>
            <p:cNvSpPr txBox="1"/>
            <p:nvPr/>
          </p:nvSpPr>
          <p:spPr>
            <a:xfrm>
              <a:off x="2097447" y="3247105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9508FA-0E49-4E8A-A44D-326C07FE314A}"/>
                </a:ext>
              </a:extLst>
            </p:cNvPr>
            <p:cNvSpPr txBox="1"/>
            <p:nvPr/>
          </p:nvSpPr>
          <p:spPr>
            <a:xfrm>
              <a:off x="5295014" y="3197024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CD00C6-6D1A-48B5-8B4A-5489C9734F7E}"/>
                </a:ext>
              </a:extLst>
            </p:cNvPr>
            <p:cNvSpPr txBox="1"/>
            <p:nvPr/>
          </p:nvSpPr>
          <p:spPr>
            <a:xfrm>
              <a:off x="5653639" y="3216203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8B550F-72B7-4944-8E10-FAF18C0D5829}"/>
                </a:ext>
              </a:extLst>
            </p:cNvPr>
            <p:cNvSpPr txBox="1"/>
            <p:nvPr/>
          </p:nvSpPr>
          <p:spPr>
            <a:xfrm>
              <a:off x="5953927" y="3247105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0B7260-7B23-4D32-AD60-C7756595A52A}"/>
                </a:ext>
              </a:extLst>
            </p:cNvPr>
            <p:cNvSpPr txBox="1"/>
            <p:nvPr/>
          </p:nvSpPr>
          <p:spPr>
            <a:xfrm>
              <a:off x="6232054" y="3247105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C7BB85-8F79-4BFE-9F7A-4CB709849EE0}"/>
                </a:ext>
              </a:extLst>
            </p:cNvPr>
            <p:cNvSpPr txBox="1"/>
            <p:nvPr/>
          </p:nvSpPr>
          <p:spPr>
            <a:xfrm>
              <a:off x="6526632" y="3246775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63F8B4-5239-4081-87B5-F0826534B76C}"/>
                </a:ext>
              </a:extLst>
            </p:cNvPr>
            <p:cNvSpPr txBox="1"/>
            <p:nvPr/>
          </p:nvSpPr>
          <p:spPr>
            <a:xfrm>
              <a:off x="6850324" y="3249444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9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FE427-4195-4CBA-85D2-5CA9D8B3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1" y="281545"/>
            <a:ext cx="8038686" cy="6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0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6FBC6A-221D-46CF-8343-CEF74B4E6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1" y="209076"/>
            <a:ext cx="10601738" cy="64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0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0FE2D7-0695-4A62-ADD1-A823908D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7" y="247343"/>
            <a:ext cx="9913247" cy="6363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04EA4-DC1F-447B-BDE6-995393E8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709" y="0"/>
            <a:ext cx="3320291" cy="3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63221</TotalTime>
  <Words>594</Words>
  <Application>Microsoft Office PowerPoint</Application>
  <PresentationFormat>Widescreen</PresentationFormat>
  <Paragraphs>75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Learning Objectives: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</vt:lpstr>
      <vt:lpstr>PowerPoint Presentation</vt:lpstr>
      <vt:lpstr>According to concentration acids are classified into 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379</cp:revision>
  <dcterms:created xsi:type="dcterms:W3CDTF">2020-06-28T09:52:36Z</dcterms:created>
  <dcterms:modified xsi:type="dcterms:W3CDTF">2023-09-27T17:41:12Z</dcterms:modified>
</cp:coreProperties>
</file>