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88" r:id="rId3"/>
    <p:sldId id="494" r:id="rId4"/>
    <p:sldId id="498" r:id="rId5"/>
    <p:sldId id="499" r:id="rId6"/>
    <p:sldId id="490" r:id="rId7"/>
    <p:sldId id="497" r:id="rId8"/>
    <p:sldId id="5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955" y="2631857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Exploring </a:t>
            </a:r>
            <a:r>
              <a:rPr lang="en-US" sz="3200" b="1" dirty="0" err="1">
                <a:solidFill>
                  <a:srgbClr val="002060"/>
                </a:solidFill>
              </a:rPr>
              <a:t>Neutralisation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i="1" dirty="0" err="1">
                <a:solidFill>
                  <a:srgbClr val="002060"/>
                </a:solidFill>
              </a:rPr>
              <a:t>Neutralisation</a:t>
            </a:r>
            <a:r>
              <a:rPr lang="en-US" i="1" dirty="0">
                <a:solidFill>
                  <a:srgbClr val="002060"/>
                </a:solidFill>
              </a:rPr>
              <a:t> in Everyday Life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9249922" y="4235298"/>
            <a:ext cx="2660638" cy="187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Neutralisation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ar-JO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235" y="2024932"/>
            <a:ext cx="11693530" cy="2599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/>
              <a:t>Neutralisation</a:t>
            </a:r>
            <a:r>
              <a:rPr lang="en-US" sz="2400" dirty="0"/>
              <a:t> is a chemical reaction between an acid and an alkali to produce salt and water.</a:t>
            </a:r>
            <a:endParaRPr lang="ar-JO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A7624-ECB3-4388-9B87-A58EFF6EE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872" y="2548145"/>
            <a:ext cx="5779146" cy="3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397-2749-4E7F-99D6-5D940A06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Examples of </a:t>
            </a:r>
            <a:r>
              <a:rPr lang="en-US" b="1" dirty="0" err="1">
                <a:solidFill>
                  <a:srgbClr val="002060"/>
                </a:solidFill>
              </a:rPr>
              <a:t>neutralisation</a:t>
            </a:r>
            <a:r>
              <a:rPr lang="en-US" b="1" dirty="0">
                <a:solidFill>
                  <a:srgbClr val="002060"/>
                </a:solidFill>
              </a:rPr>
              <a:t> in everyday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E4677-CD02-43BA-B5BA-5799F5CD8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76" y="1522646"/>
            <a:ext cx="2463117" cy="18847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FFF4C7-8D4B-4640-B298-753A67BFC1F7}"/>
              </a:ext>
            </a:extLst>
          </p:cNvPr>
          <p:cNvSpPr/>
          <p:nvPr/>
        </p:nvSpPr>
        <p:spPr>
          <a:xfrm>
            <a:off x="3324669" y="2264944"/>
            <a:ext cx="642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F1F1F"/>
                </a:solidFill>
              </a:rPr>
              <a:t>Antacids are bases that are used to </a:t>
            </a:r>
            <a:r>
              <a:rPr lang="en-US" sz="2000" dirty="0" err="1">
                <a:solidFill>
                  <a:srgbClr val="1F1F1F"/>
                </a:solidFill>
              </a:rPr>
              <a:t>neutralise</a:t>
            </a:r>
            <a:r>
              <a:rPr lang="en-US" sz="2000" dirty="0">
                <a:solidFill>
                  <a:srgbClr val="1F1F1F"/>
                </a:solidFill>
              </a:rPr>
              <a:t> stomach acid.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889F1-BE67-4CD1-8E01-4A16F998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328" y="3649606"/>
            <a:ext cx="2409472" cy="26650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C17339-7D7A-4227-86BC-5E9452E290C7}"/>
              </a:ext>
            </a:extLst>
          </p:cNvPr>
          <p:cNvSpPr/>
          <p:nvPr/>
        </p:nvSpPr>
        <p:spPr>
          <a:xfrm>
            <a:off x="3324669" y="45648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F1F1F"/>
                </a:solidFill>
              </a:rPr>
              <a:t>Baking soda is a base that can be used to </a:t>
            </a:r>
            <a:r>
              <a:rPr lang="en-US" sz="2000" dirty="0" err="1">
                <a:solidFill>
                  <a:srgbClr val="1F1F1F"/>
                </a:solidFill>
              </a:rPr>
              <a:t>neutralise</a:t>
            </a:r>
            <a:r>
              <a:rPr lang="en-US" sz="2000" dirty="0">
                <a:solidFill>
                  <a:srgbClr val="1F1F1F"/>
                </a:solidFill>
              </a:rPr>
              <a:t> stomach acid, treat bee stings, and clean surfaces.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17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6013F-81BA-466F-B0DA-26B8723D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278296"/>
            <a:ext cx="3739372" cy="23191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65930B-A558-437C-B679-C83D8F8EA35E}"/>
              </a:ext>
            </a:extLst>
          </p:cNvPr>
          <p:cNvSpPr/>
          <p:nvPr/>
        </p:nvSpPr>
        <p:spPr>
          <a:xfrm>
            <a:off x="4502427" y="68198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F1F1F"/>
                </a:solidFill>
              </a:rPr>
              <a:t>Baking powder contains Sodium hydrogen carbonate (</a:t>
            </a:r>
            <a:r>
              <a:rPr lang="en-US" sz="2000" dirty="0" err="1">
                <a:solidFill>
                  <a:srgbClr val="1F1F1F"/>
                </a:solidFill>
              </a:rPr>
              <a:t>NaHCO</a:t>
            </a:r>
            <a:r>
              <a:rPr lang="en-US" sz="2000" dirty="0">
                <a:solidFill>
                  <a:srgbClr val="1F1F1F"/>
                </a:solidFill>
              </a:rPr>
              <a:t>₃).</a:t>
            </a:r>
          </a:p>
          <a:p>
            <a:r>
              <a:rPr lang="en-US" sz="2000" dirty="0">
                <a:solidFill>
                  <a:srgbClr val="1F1F1F"/>
                </a:solidFill>
              </a:rPr>
              <a:t>When water is added to baking powder, CO</a:t>
            </a:r>
            <a:r>
              <a:rPr lang="en-US" sz="2000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 is released to help rise cakes and dough.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5B8E7-B6B7-4C63-98C5-8AACAB3E940F}"/>
              </a:ext>
            </a:extLst>
          </p:cNvPr>
          <p:cNvSpPr/>
          <p:nvPr/>
        </p:nvSpPr>
        <p:spPr>
          <a:xfrm>
            <a:off x="397566" y="317478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F1F1F"/>
                </a:solidFill>
              </a:rPr>
              <a:t>Toothpastes are alkaline to help prevent acidic decaying food particles in our teeth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0B24B-B2A8-4D73-B522-1231C53D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204" y="2269497"/>
            <a:ext cx="3236223" cy="23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65930B-A558-437C-B679-C83D8F8EA35E}"/>
              </a:ext>
            </a:extLst>
          </p:cNvPr>
          <p:cNvSpPr/>
          <p:nvPr/>
        </p:nvSpPr>
        <p:spPr>
          <a:xfrm>
            <a:off x="6358558" y="314645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F1F1F"/>
                </a:solidFill>
              </a:rPr>
              <a:t>Bee stings are </a:t>
            </a:r>
            <a:r>
              <a:rPr lang="en-US" sz="2000" b="1" dirty="0">
                <a:solidFill>
                  <a:srgbClr val="FF0000"/>
                </a:solidFill>
              </a:rPr>
              <a:t>Acidic</a:t>
            </a:r>
            <a:r>
              <a:rPr lang="en-US" sz="2000" dirty="0">
                <a:solidFill>
                  <a:srgbClr val="1F1F1F"/>
                </a:solidFill>
              </a:rPr>
              <a:t>.</a:t>
            </a:r>
          </a:p>
          <a:p>
            <a:r>
              <a:rPr lang="en-US" sz="2000" dirty="0">
                <a:solidFill>
                  <a:srgbClr val="1F1F1F"/>
                </a:solidFill>
              </a:rPr>
              <a:t>To neutralize them we use </a:t>
            </a:r>
          </a:p>
          <a:p>
            <a:r>
              <a:rPr lang="en-US" sz="2000" dirty="0">
                <a:solidFill>
                  <a:srgbClr val="1F1F1F"/>
                </a:solidFill>
              </a:rPr>
              <a:t>An </a:t>
            </a:r>
            <a:r>
              <a:rPr lang="en-US" sz="2000" b="1" dirty="0">
                <a:solidFill>
                  <a:srgbClr val="0070C0"/>
                </a:solidFill>
              </a:rPr>
              <a:t>alkali</a:t>
            </a:r>
            <a:r>
              <a:rPr lang="en-US" sz="2000" dirty="0">
                <a:solidFill>
                  <a:srgbClr val="1F1F1F"/>
                </a:solidFill>
              </a:rPr>
              <a:t> such as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5B8E7-B6B7-4C63-98C5-8AACAB3E940F}"/>
              </a:ext>
            </a:extLst>
          </p:cNvPr>
          <p:cNvSpPr/>
          <p:nvPr/>
        </p:nvSpPr>
        <p:spPr>
          <a:xfrm>
            <a:off x="1234098" y="314645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1F1F1F"/>
                </a:solidFill>
              </a:rPr>
              <a:t>Wasp stings are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Alkaline</a:t>
            </a:r>
            <a:r>
              <a:rPr lang="en-US" sz="2000" dirty="0">
                <a:solidFill>
                  <a:srgbClr val="1F1F1F"/>
                </a:solidFill>
              </a:rPr>
              <a:t>. </a:t>
            </a:r>
          </a:p>
          <a:p>
            <a:r>
              <a:rPr lang="en-US" sz="2000" dirty="0">
                <a:solidFill>
                  <a:srgbClr val="1F1F1F"/>
                </a:solidFill>
              </a:rPr>
              <a:t>To neutralize them we use </a:t>
            </a:r>
          </a:p>
          <a:p>
            <a:r>
              <a:rPr lang="en-US" sz="2000" dirty="0">
                <a:solidFill>
                  <a:srgbClr val="1F1F1F"/>
                </a:solidFill>
              </a:rPr>
              <a:t>an </a:t>
            </a:r>
            <a:r>
              <a:rPr lang="en-US" sz="2000" b="1" dirty="0">
                <a:solidFill>
                  <a:srgbClr val="FF0000"/>
                </a:solidFill>
              </a:rPr>
              <a:t>acid</a:t>
            </a:r>
            <a:r>
              <a:rPr lang="en-US" sz="2000" dirty="0">
                <a:solidFill>
                  <a:srgbClr val="1F1F1F"/>
                </a:solidFill>
              </a:rPr>
              <a:t> such as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BF59D-BB79-468C-A859-21ED5D2F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353" y="424415"/>
            <a:ext cx="260985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5C1A54-DE63-4D8A-9768-D357022E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64" y="510140"/>
            <a:ext cx="3028950" cy="2266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D83667-D3E7-4748-ADAA-E30E68661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938" y="4079293"/>
            <a:ext cx="1028700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97D17-6019-4390-8D50-22097032A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098" y="4079293"/>
            <a:ext cx="2390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  <a:endParaRPr lang="ar-JO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5043" y="2051436"/>
            <a:ext cx="11502887" cy="40364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err="1"/>
              <a:t>Neutralisation</a:t>
            </a:r>
            <a:r>
              <a:rPr lang="en-US" sz="2400" dirty="0"/>
              <a:t> reactions are important in many everyday applications. They can help to improve our health, our environment, and our homes.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086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1653-374E-4C16-BF79-F10CCF1A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Answers to questions pages 134- 135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1D4C-4A71-457D-929C-3E2E70FF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the reaction between acids and alkalis; in which acids and alkalis cancel each other out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F008F-7A8C-4A48-91E2-00CC389B2982}"/>
              </a:ext>
            </a:extLst>
          </p:cNvPr>
          <p:cNvSpPr/>
          <p:nvPr/>
        </p:nvSpPr>
        <p:spPr>
          <a:xfrm>
            <a:off x="838200" y="2901932"/>
            <a:ext cx="996563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80340"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2. the pH increases; as the solution becomes less acidic</a:t>
            </a:r>
            <a:endParaRPr lang="en-US" sz="24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8F552-0C78-4530-9C87-CA5221A5F0F4}"/>
              </a:ext>
            </a:extLst>
          </p:cNvPr>
          <p:cNvSpPr/>
          <p:nvPr/>
        </p:nvSpPr>
        <p:spPr>
          <a:xfrm>
            <a:off x="838200" y="3707682"/>
            <a:ext cx="903467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80340"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3. the pH decreases; as the solution becomes less alkaline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C6612-9DDA-4A89-A699-3E0CB0B65334}"/>
              </a:ext>
            </a:extLst>
          </p:cNvPr>
          <p:cNvSpPr/>
          <p:nvPr/>
        </p:nvSpPr>
        <p:spPr>
          <a:xfrm>
            <a:off x="730526" y="4796343"/>
            <a:ext cx="10730948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80340"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4. if the water became too alkaline, it would kill the plants and animals living there</a:t>
            </a:r>
            <a:endParaRPr lang="en-US" sz="24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413E3B-8EC3-4136-B312-FA5640345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07657"/>
              </p:ext>
            </p:extLst>
          </p:nvPr>
        </p:nvGraphicFramePr>
        <p:xfrm>
          <a:off x="1073426" y="544352"/>
          <a:ext cx="6387548" cy="2884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1435819028"/>
                    </a:ext>
                  </a:extLst>
                </a:gridCol>
                <a:gridCol w="3193774">
                  <a:extLst>
                    <a:ext uri="{9D8B030D-6E8A-4147-A177-3AD203B41FA5}">
                      <a16:colId xmlns:a16="http://schemas.microsoft.com/office/drawing/2014/main" val="1957309022"/>
                    </a:ext>
                  </a:extLst>
                </a:gridCol>
              </a:tblGrid>
              <a:tr h="384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Situation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Neutralised</a:t>
                      </a:r>
                      <a:r>
                        <a:rPr lang="en-US" sz="1800" dirty="0">
                          <a:effectLst/>
                        </a:rPr>
                        <a:t> by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408699"/>
                  </a:ext>
                </a:extLst>
              </a:tr>
              <a:tr h="476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stomach acid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anatcid</a:t>
                      </a:r>
                      <a:r>
                        <a:rPr lang="en-US" sz="1600" dirty="0">
                          <a:effectLst/>
                        </a:rPr>
                        <a:t>  tablets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481631"/>
                  </a:ext>
                </a:extLst>
              </a:tr>
              <a:tr h="452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bee sting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bicarbonate of soda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726634"/>
                  </a:ext>
                </a:extLst>
              </a:tr>
              <a:tr h="428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wasp sting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vinegar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701171"/>
                  </a:ext>
                </a:extLst>
              </a:tr>
              <a:tr h="5235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alkaline liquid waste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treated with acid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586942"/>
                  </a:ext>
                </a:extLst>
              </a:tr>
              <a:tr h="618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acidic bacteria in our mouth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alkaline saliva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alkaline toothpaste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5532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0D05D0-7EE7-4FF6-8506-B32901C3D634}"/>
              </a:ext>
            </a:extLst>
          </p:cNvPr>
          <p:cNvSpPr/>
          <p:nvPr/>
        </p:nvSpPr>
        <p:spPr>
          <a:xfrm>
            <a:off x="493643" y="544352"/>
            <a:ext cx="903467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80340"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5.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88A02-9C5C-4CFC-AFFE-711549DECA96}"/>
              </a:ext>
            </a:extLst>
          </p:cNvPr>
          <p:cNvSpPr/>
          <p:nvPr/>
        </p:nvSpPr>
        <p:spPr>
          <a:xfrm>
            <a:off x="586408" y="3632523"/>
            <a:ext cx="90346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6. </a:t>
            </a:r>
            <a:r>
              <a:rPr lang="en-US" sz="2800" dirty="0"/>
              <a:t>purple; to blue; to green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F6EB7C-9513-4737-9A0D-F9A8402A03F6}"/>
              </a:ext>
            </a:extLst>
          </p:cNvPr>
          <p:cNvSpPr/>
          <p:nvPr/>
        </p:nvSpPr>
        <p:spPr>
          <a:xfrm>
            <a:off x="586408" y="4320794"/>
            <a:ext cx="1101918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80340"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7. The solution could change from green to yellow, orange or red. This is because the solution is becoming more acidic.</a:t>
            </a:r>
            <a:endParaRPr lang="en-US" sz="24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326E8-8290-46B4-BDE5-62BD671D0FC3}"/>
              </a:ext>
            </a:extLst>
          </p:cNvPr>
          <p:cNvSpPr/>
          <p:nvPr/>
        </p:nvSpPr>
        <p:spPr>
          <a:xfrm>
            <a:off x="586407" y="5278370"/>
            <a:ext cx="11019183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80340"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8. the acid can be added more precisely; it is easier to reach the end point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8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53015</TotalTime>
  <Words>320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What is Neutralisation?</vt:lpstr>
      <vt:lpstr>Examples of neutralisation in everyday life</vt:lpstr>
      <vt:lpstr>PowerPoint Presentation</vt:lpstr>
      <vt:lpstr>PowerPoint Presentation</vt:lpstr>
      <vt:lpstr>Conclusion</vt:lpstr>
      <vt:lpstr>Answers to questions pages 134- 135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367</cp:revision>
  <dcterms:created xsi:type="dcterms:W3CDTF">2020-06-28T09:52:36Z</dcterms:created>
  <dcterms:modified xsi:type="dcterms:W3CDTF">2023-09-17T11:53:51Z</dcterms:modified>
</cp:coreProperties>
</file>