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9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D2F3-6B12-4AE1-B59F-2AEE8676ED5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7543"/>
            <a:ext cx="8586651" cy="17939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4400" dirty="0"/>
              <a:t>المجتمع الأردني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7654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/>
              <a:t>أولا: مفهوم المجتمع </a:t>
            </a:r>
          </a:p>
          <a:p>
            <a:r>
              <a:rPr lang="ar-JO" dirty="0"/>
              <a:t>ثانيا: خصائص المجتمع الأردني</a:t>
            </a:r>
          </a:p>
          <a:p>
            <a:r>
              <a:rPr lang="ar-JO" dirty="0"/>
              <a:t>ثالثا: القيم المجتمعية </a:t>
            </a:r>
          </a:p>
          <a:p>
            <a:r>
              <a:rPr lang="ar-JO" dirty="0"/>
              <a:t>رابعا: العادات والتقاليد والأعراف</a:t>
            </a:r>
          </a:p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96686" y="5918107"/>
            <a:ext cx="984068" cy="505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88" y="1834037"/>
            <a:ext cx="2455818" cy="8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المجتمع الأردني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839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b="1" i="1" dirty="0">
                <a:solidFill>
                  <a:srgbClr val="FF0000"/>
                </a:solidFill>
              </a:rPr>
              <a:t>المجتمع : </a:t>
            </a:r>
            <a:r>
              <a:rPr lang="ar-JO" dirty="0"/>
              <a:t>هو مجموعة من الأفراد يعيشون معا على بقعة أرض ويرتبطون بعدد من الروابط أهمها اللغة والدين ، وتوجد أحكام تنظم علاقاتهم ببعضهم البعض.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</a:p>
          <a:p>
            <a:pPr marL="0" indent="0" algn="r" rtl="1">
              <a:buNone/>
            </a:pPr>
            <a:r>
              <a:rPr lang="ar-JO" dirty="0"/>
              <a:t> يقسم المجتمع حسب أنماط المعيشة الرئيسية إلى ثلاثة أقسام :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</a:rPr>
              <a:t>            البادية                           الريف                                  المدينة </a:t>
            </a:r>
          </a:p>
          <a:p>
            <a:pPr marL="0" indent="0" algn="r" rtl="1">
              <a:buNone/>
            </a:pP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/>
              <a:t>  </a:t>
            </a:r>
            <a:endParaRPr lang="en-US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66355" y="5995986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9" y="451291"/>
            <a:ext cx="1497965" cy="1118395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766356" y="2177142"/>
            <a:ext cx="1663336" cy="7182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/>
              <a:t>عرف؟</a:t>
            </a:r>
          </a:p>
        </p:txBody>
      </p:sp>
      <p:pic>
        <p:nvPicPr>
          <p:cNvPr id="10" name="Picture 2" descr="القلعة نيوز | &quot;بدون الأردن&quot;: ظروف معيشية صعب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51" y="4336869"/>
            <a:ext cx="2641906" cy="165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&lt;strong&gt;Village&lt;/strong&gt; Enclosures Garden ·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70" y="4271676"/>
            <a:ext cx="2514991" cy="1724310"/>
          </a:xfrm>
          <a:prstGeom prst="rect">
            <a:avLst/>
          </a:prstGeom>
        </p:spPr>
      </p:pic>
      <p:pic>
        <p:nvPicPr>
          <p:cNvPr id="13" name="Picture 12" descr="&lt;strong&gt;Clipart&lt;/strong&gt; - &lt;strong&gt;City&lt;/strong&gt; Pa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45" y="4178865"/>
            <a:ext cx="2368731" cy="181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خصائص المجتمع الأردني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dirty="0"/>
              <a:t>يتميز المجتمع الأردني بعدد من الخصائص :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/>
              <a:t>1- التمسك بالأخلاق الحميدة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/>
              <a:t>2- التعددية والتنوع والتعايش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/>
              <a:t>3- الوسطية والاعتدال </a:t>
            </a: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57646" y="6176963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2007392" y="750364"/>
            <a:ext cx="1663336" cy="7182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/>
              <a:t>عدد 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33" y="2287461"/>
            <a:ext cx="2888525" cy="1367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07" y="3727238"/>
            <a:ext cx="2473577" cy="1418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6" y="5176229"/>
            <a:ext cx="1466097" cy="9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القيم المجتمعية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71"/>
            <a:ext cx="10515600" cy="50410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ar-JO" b="1" i="1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b="1" dirty="0">
                <a:solidFill>
                  <a:srgbClr val="FF0000"/>
                </a:solidFill>
              </a:rPr>
              <a:t>  القيم المجتمعية:</a:t>
            </a:r>
          </a:p>
          <a:p>
            <a:pPr marL="0" indent="0" algn="r" rtl="1">
              <a:buNone/>
            </a:pPr>
            <a:r>
              <a:rPr lang="ar-JO" b="1" i="1" dirty="0">
                <a:solidFill>
                  <a:srgbClr val="FF0000"/>
                </a:solidFill>
              </a:rPr>
              <a:t> </a:t>
            </a:r>
            <a:r>
              <a:rPr lang="ar-JO" dirty="0"/>
              <a:t>هي الصفات والسلوكات الحميدة والمحببة تقوم بتوجيه سلوك الانسان.</a:t>
            </a:r>
          </a:p>
          <a:p>
            <a:pPr marL="0" indent="0" algn="r" rtl="1">
              <a:buNone/>
            </a:pPr>
            <a:r>
              <a:rPr lang="ar-JO" dirty="0"/>
              <a:t>       </a:t>
            </a:r>
          </a:p>
          <a:p>
            <a:pPr marL="0" indent="0" algn="r" rtl="1">
              <a:buNone/>
            </a:pPr>
            <a:r>
              <a:rPr lang="ar-JO" b="1" dirty="0">
                <a:solidFill>
                  <a:srgbClr val="FF0000"/>
                </a:solidFill>
              </a:rPr>
              <a:t>  أهم القيم المجتمعية: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</a:rPr>
              <a:t>1- الكرم         2-التسامح والعفو           3- الاحترام               4- التعاو</a:t>
            </a:r>
            <a:r>
              <a:rPr lang="ar-JO" dirty="0"/>
              <a:t>ن   </a:t>
            </a:r>
          </a:p>
          <a:p>
            <a:pPr marL="0" indent="0" algn="r" rtl="1">
              <a:buNone/>
            </a:pPr>
            <a:r>
              <a:rPr lang="ar-JO" dirty="0"/>
              <a:t>                 قبول الآخر واحترامه      تقديرك الآخرين       المشاركة وتقديم المساعدة</a:t>
            </a: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/>
              <a:t>          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66354" y="6178732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766354" y="1575018"/>
            <a:ext cx="1775510" cy="9828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/>
              <a:t>عرف؟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64" y="394912"/>
            <a:ext cx="2097966" cy="1180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38" y="5008969"/>
            <a:ext cx="1645920" cy="1076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1" y="5008969"/>
            <a:ext cx="2076063" cy="1162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4" y="4977856"/>
            <a:ext cx="1310640" cy="11937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55" y="5011603"/>
            <a:ext cx="1861923" cy="11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العادات والتقاليد والأعراف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JO" b="1" i="1" dirty="0">
                <a:solidFill>
                  <a:srgbClr val="FF0000"/>
                </a:solidFill>
              </a:rPr>
              <a:t>   العادات والتقاليد:</a:t>
            </a:r>
          </a:p>
          <a:p>
            <a:pPr marL="0" indent="0" algn="r" rtl="1">
              <a:buNone/>
            </a:pPr>
            <a:r>
              <a:rPr lang="ar-JO" b="1" i="1" dirty="0">
                <a:solidFill>
                  <a:srgbClr val="FF0000"/>
                </a:solidFill>
              </a:rPr>
              <a:t> </a:t>
            </a:r>
            <a:r>
              <a:rPr lang="ar-JO" dirty="0"/>
              <a:t>هي السلوكات والأفعال التي يمارسها الأفراد والجماعات بصورة متكررة .</a:t>
            </a:r>
          </a:p>
          <a:p>
            <a:pPr marL="0" indent="0" algn="r" rtl="1">
              <a:buNone/>
            </a:pPr>
            <a:r>
              <a:rPr lang="ar-JO" b="1" i="1" dirty="0">
                <a:solidFill>
                  <a:srgbClr val="FF0000"/>
                </a:solidFill>
              </a:rPr>
              <a:t> </a:t>
            </a:r>
            <a:r>
              <a:rPr lang="ar-JO" dirty="0"/>
              <a:t>من العادات والتقاليد الحسنة في مجتمعنا :</a:t>
            </a: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</a:rPr>
              <a:t>1-إقامة الولائم في الأعراس والعزاء. </a:t>
            </a:r>
          </a:p>
          <a:p>
            <a:pPr marL="0" indent="0" algn="r" rtl="1">
              <a:buNone/>
            </a:pPr>
            <a:r>
              <a:rPr lang="ar-JO" dirty="0">
                <a:solidFill>
                  <a:schemeClr val="accent1">
                    <a:lumMod val="75000"/>
                  </a:schemeClr>
                </a:solidFill>
              </a:rPr>
              <a:t>2- زيارة المريض. </a:t>
            </a:r>
          </a:p>
          <a:p>
            <a:pPr marL="0" indent="0" algn="r" rtl="1">
              <a:buNone/>
            </a:pPr>
            <a:r>
              <a:rPr lang="ar-JO" dirty="0">
                <a:solidFill>
                  <a:schemeClr val="accent1">
                    <a:lumMod val="75000"/>
                  </a:schemeClr>
                </a:solidFill>
              </a:rPr>
              <a:t>3- استقبال الضيف.</a:t>
            </a:r>
          </a:p>
          <a:p>
            <a:pPr marL="0" indent="0" algn="r" rtl="1">
              <a:buNone/>
            </a:pPr>
            <a:r>
              <a:rPr lang="ar-JO" b="1" i="1" dirty="0">
                <a:solidFill>
                  <a:srgbClr val="FF0000"/>
                </a:solidFill>
              </a:rPr>
              <a:t> </a:t>
            </a:r>
            <a:r>
              <a:rPr lang="ar-JO" dirty="0"/>
              <a:t>من العادات والتقاليد السلبية في مجتمعنا :</a:t>
            </a: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</a:rPr>
              <a:t>1- الاسراف. </a:t>
            </a:r>
          </a:p>
          <a:p>
            <a:pPr marL="0" indent="0" algn="r" rtl="1">
              <a:buNone/>
            </a:pPr>
            <a:r>
              <a:rPr lang="ar-JO" dirty="0">
                <a:solidFill>
                  <a:schemeClr val="accent1">
                    <a:lumMod val="75000"/>
                  </a:schemeClr>
                </a:solidFill>
              </a:rPr>
              <a:t>2- التدخين. </a:t>
            </a:r>
          </a:p>
          <a:p>
            <a:pPr marL="0" indent="0" algn="r" rtl="1">
              <a:buNone/>
            </a:pPr>
            <a:r>
              <a:rPr lang="ar-JO" dirty="0">
                <a:solidFill>
                  <a:schemeClr val="accent1">
                    <a:lumMod val="75000"/>
                  </a:schemeClr>
                </a:solidFill>
              </a:rPr>
              <a:t>3- اطلاق العيارات النارية.</a:t>
            </a: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57646" y="6283123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1101634" y="1905944"/>
            <a:ext cx="1775510" cy="9828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/>
              <a:t>عرف؟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3579222" y="3509873"/>
            <a:ext cx="1775510" cy="9828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/>
              <a:t>عدد ؟</a:t>
            </a:r>
          </a:p>
        </p:txBody>
      </p:sp>
    </p:spTree>
    <p:extLst>
      <p:ext uri="{BB962C8B-B14F-4D97-AF65-F5344CB8AC3E}">
        <p14:creationId xmlns:p14="http://schemas.microsoft.com/office/powerpoint/2010/main" val="28780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العادات والتقاليد والأعراف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b="1" i="1" dirty="0">
                <a:solidFill>
                  <a:srgbClr val="FF0000"/>
                </a:solidFill>
              </a:rPr>
              <a:t>   الأعراف : </a:t>
            </a:r>
            <a:r>
              <a:rPr lang="ar-JO" dirty="0"/>
              <a:t>هي ما اعتاد الناس على اتباعه من قواعد معينة في شؤون حياتهم .</a:t>
            </a:r>
          </a:p>
          <a:p>
            <a:pPr marL="0" indent="0" algn="r" rtl="1">
              <a:buNone/>
            </a:pPr>
            <a:r>
              <a:rPr lang="ar-JO" b="1" i="1" dirty="0">
                <a:solidFill>
                  <a:srgbClr val="FF0000"/>
                </a:solidFill>
              </a:rPr>
              <a:t> </a:t>
            </a:r>
            <a:r>
              <a:rPr lang="ar-JO" dirty="0"/>
              <a:t> وتساهم الأعراف في حل الكثير من القضايا الاجتماعية ومن الأعراف في مجتمعنا :</a:t>
            </a: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</a:rPr>
              <a:t>1- القضاء العشائري ( العطوة). </a:t>
            </a:r>
          </a:p>
          <a:p>
            <a:pPr marL="0" indent="0" algn="r" rtl="1">
              <a:buNone/>
            </a:pP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chemeClr val="accent1">
                    <a:lumMod val="75000"/>
                  </a:schemeClr>
                </a:solidFill>
              </a:rPr>
              <a:t>2- الجاهة في الصلح بين الناس وفي طريقة طلب العروس. </a:t>
            </a:r>
          </a:p>
          <a:p>
            <a:pPr marL="0" indent="0" algn="r" rtl="1">
              <a:buNone/>
            </a:pPr>
            <a:endParaRPr lang="ar-JO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chemeClr val="accent1">
                    <a:lumMod val="75000"/>
                  </a:schemeClr>
                </a:solidFill>
              </a:rPr>
              <a:t>3- الدخيل.</a:t>
            </a:r>
          </a:p>
          <a:p>
            <a:pPr marL="0" indent="0" algn="r" rtl="1">
              <a:buNone/>
            </a:pPr>
            <a:r>
              <a:rPr lang="ar-JO" sz="2400" dirty="0">
                <a:solidFill>
                  <a:prstClr val="black"/>
                </a:solidFill>
              </a:rPr>
              <a:t>       </a:t>
            </a:r>
            <a:r>
              <a:rPr lang="ar-JO" sz="2400" dirty="0"/>
              <a:t>فسر: </a:t>
            </a:r>
            <a:r>
              <a:rPr lang="ar-JO" sz="2400" dirty="0">
                <a:solidFill>
                  <a:srgbClr val="FF0000"/>
                </a:solidFill>
              </a:rPr>
              <a:t>تنتهي الكثير من المشاكل الاجتماعية قبل الوصول للقضاء .</a:t>
            </a:r>
            <a:endParaRPr lang="ar-JO" sz="2400" dirty="0">
              <a:solidFill>
                <a:srgbClr val="0070C0"/>
              </a:solidFill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57646" y="6283123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757646" y="1592355"/>
            <a:ext cx="1775510" cy="98284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/>
              <a:t>عرف؟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809910"/>
            <a:ext cx="2525485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4493622"/>
            <a:ext cx="2563585" cy="1402081"/>
          </a:xfrm>
          <a:prstGeom prst="rect">
            <a:avLst/>
          </a:prstGeom>
        </p:spPr>
      </p:pic>
      <p:pic>
        <p:nvPicPr>
          <p:cNvPr id="10" name="Picture 9" descr="Spotprent Smiley Vragen · Gratis afbeelding op Pixabay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823" y="5341838"/>
            <a:ext cx="583474" cy="58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إجابة فسر8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/>
              <a:t>     </a:t>
            </a:r>
          </a:p>
          <a:p>
            <a:pPr marL="0" indent="0" algn="r" rtl="1">
              <a:buNone/>
            </a:pPr>
            <a:r>
              <a:rPr lang="ar-JO" dirty="0"/>
              <a:t>      تنتهي بسبب أن أفراد المجتمع الأردني يلجئون إلى الأعراف والعادات والتقاليد تعمل على حل المشاكل قبل وصولها إلى المحاكم .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31521" y="6150791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Idea Enlightenment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4" y="347708"/>
            <a:ext cx="1021498" cy="1142048"/>
          </a:xfrm>
          <a:prstGeom prst="rect">
            <a:avLst/>
          </a:prstGeom>
        </p:spPr>
      </p:pic>
      <p:pic>
        <p:nvPicPr>
          <p:cNvPr id="6" name="Picture 5" descr="The Reading Worksho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45" y="2100947"/>
            <a:ext cx="435429" cy="6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288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المجتمع الأردني </vt:lpstr>
      <vt:lpstr>المجتمع الأردني </vt:lpstr>
      <vt:lpstr>خصائص المجتمع الأردني </vt:lpstr>
      <vt:lpstr>القيم المجتمعية</vt:lpstr>
      <vt:lpstr>العادات والتقاليد والأعراف </vt:lpstr>
      <vt:lpstr>العادات والتقاليد والأعراف </vt:lpstr>
      <vt:lpstr>إجابة فسر8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موقع وطني</dc:title>
  <dc:creator>Admin</dc:creator>
  <cp:lastModifiedBy>Salah Olemat</cp:lastModifiedBy>
  <cp:revision>161</cp:revision>
  <dcterms:created xsi:type="dcterms:W3CDTF">2020-06-28T05:54:10Z</dcterms:created>
  <dcterms:modified xsi:type="dcterms:W3CDTF">2023-10-11T17:57:41Z</dcterms:modified>
</cp:coreProperties>
</file>