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0" r:id="rId5"/>
    <p:sldId id="261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b31236405e9249b" providerId="LiveId" clId="{E9DC51BB-BE96-4EC7-8B07-3E9FAE813070}"/>
    <pc:docChg chg="modSld">
      <pc:chgData name="" userId="4b31236405e9249b" providerId="LiveId" clId="{E9DC51BB-BE96-4EC7-8B07-3E9FAE813070}" dt="2023-10-05T10:55:06.696" v="0" actId="20577"/>
      <pc:docMkLst>
        <pc:docMk/>
      </pc:docMkLst>
      <pc:sldChg chg="modSp">
        <pc:chgData name="" userId="4b31236405e9249b" providerId="LiveId" clId="{E9DC51BB-BE96-4EC7-8B07-3E9FAE813070}" dt="2023-10-05T10:55:06.696" v="0" actId="20577"/>
        <pc:sldMkLst>
          <pc:docMk/>
          <pc:sldMk cId="1785822759" sldId="264"/>
        </pc:sldMkLst>
        <pc:spChg chg="mod">
          <ac:chgData name="" userId="4b31236405e9249b" providerId="LiveId" clId="{E9DC51BB-BE96-4EC7-8B07-3E9FAE813070}" dt="2023-10-05T10:55:06.696" v="0" actId="20577"/>
          <ac:spMkLst>
            <pc:docMk/>
            <pc:sldMk cId="1785822759" sldId="264"/>
            <ac:spMk id="2" creationId="{69400579-0AE9-4519-A754-59053DC870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391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186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4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6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4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EA2E-5DEE-463F-A10F-99FD7BF624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0688C1-9C23-4961-838F-D9786EB1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Al1tIUlC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49205-D6EB-4EAA-BFF1-04421EED3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567486"/>
            <a:ext cx="9144000" cy="2387600"/>
          </a:xfrm>
        </p:spPr>
        <p:txBody>
          <a:bodyPr/>
          <a:lstStyle/>
          <a:p>
            <a:pPr algn="ctr"/>
            <a:r>
              <a:rPr lang="en-US" sz="6000" dirty="0"/>
              <a:t>Deficiency diseases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1B977-5BD4-4D53-8475-BB26885D0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7" t="12592" r="29102" b="35080"/>
          <a:stretch/>
        </p:blipFill>
        <p:spPr>
          <a:xfrm>
            <a:off x="3200401" y="1820114"/>
            <a:ext cx="5475514" cy="47502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109F2B-0B56-4CCC-8C42-2F469F10AADA}"/>
              </a:ext>
            </a:extLst>
          </p:cNvPr>
          <p:cNvSpPr/>
          <p:nvPr/>
        </p:nvSpPr>
        <p:spPr>
          <a:xfrm>
            <a:off x="3363424" y="287590"/>
            <a:ext cx="5465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https://www.youtube.com/watch?v=WWAl1tIUlCU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30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105-F44D-4F85-A263-41F74E5A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406675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Vitamins and minerals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1E41-0717-411C-8341-79097A79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37" y="1456211"/>
            <a:ext cx="9648377" cy="39455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Vitamins and minerals are only required in very small amounts, but a diet insufficient in these can cause deficiency diseases.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 deficiency disease is a disease caused by a lack of dietary elements (nutrients). Deficiency diseases can often be cured by supplying the missing nutrient.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9901D-3711-4C41-9DF6-80A1B49E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510" y="4153073"/>
            <a:ext cx="4187382" cy="24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3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D52C-E42B-4811-AF89-8551F2A9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Night blindness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1CE2-866D-4E73-8AC8-BE6804AD3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1617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Night blindness </a:t>
            </a:r>
            <a:r>
              <a:rPr lang="en-US" sz="2400" dirty="0"/>
              <a:t>is caused by a deficiency of </a:t>
            </a:r>
            <a:r>
              <a:rPr lang="en-US" sz="2400" b="1" dirty="0">
                <a:solidFill>
                  <a:srgbClr val="FF0000"/>
                </a:solidFill>
              </a:rPr>
              <a:t>Vitamin A.</a:t>
            </a:r>
            <a:endParaRPr lang="en-US" sz="2400" dirty="0"/>
          </a:p>
        </p:txBody>
      </p:sp>
      <p:pic>
        <p:nvPicPr>
          <p:cNvPr id="3074" name="Picture 2" descr="Night blindness - Definition of Night blindness">
            <a:extLst>
              <a:ext uri="{FF2B5EF4-FFF2-40B4-BE49-F238E27FC236}">
                <a16:creationId xmlns:a16="http://schemas.microsoft.com/office/drawing/2014/main" id="{5A853AD3-6564-44EF-9940-876F2305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97" y="2804921"/>
            <a:ext cx="5529943" cy="38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FD5A2C-E3E5-41C8-B57A-6B93B80D4BB4}"/>
              </a:ext>
            </a:extLst>
          </p:cNvPr>
          <p:cNvSpPr/>
          <p:nvPr/>
        </p:nvSpPr>
        <p:spPr>
          <a:xfrm>
            <a:off x="677334" y="3655294"/>
            <a:ext cx="3744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It causes poor vision in dim light or at night and can progress to more severe eye problems if left untreated.</a:t>
            </a:r>
          </a:p>
        </p:txBody>
      </p:sp>
    </p:spTree>
    <p:extLst>
      <p:ext uri="{BB962C8B-B14F-4D97-AF65-F5344CB8AC3E}">
        <p14:creationId xmlns:p14="http://schemas.microsoft.com/office/powerpoint/2010/main" val="69197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A77E-A714-4D75-8EAD-5C56DA6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Scurvy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2F97C-24B6-488B-A362-A41B40AB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132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Scurvy</a:t>
            </a:r>
            <a:r>
              <a:rPr lang="en-US" sz="2400" dirty="0"/>
              <a:t> is caused by a deficiency of </a:t>
            </a:r>
            <a:r>
              <a:rPr lang="en-US" sz="2400" b="1" dirty="0">
                <a:solidFill>
                  <a:srgbClr val="FF0000"/>
                </a:solidFill>
              </a:rPr>
              <a:t>Vitamin C.</a:t>
            </a:r>
            <a:br>
              <a:rPr lang="en-US" sz="2400" b="1" dirty="0">
                <a:solidFill>
                  <a:srgbClr val="FF0000"/>
                </a:solidFill>
              </a:rPr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2050" name="Picture 2" descr="620+ Scurvy Stock Photos, Pictures &amp; Royalty-Free Images - iStock | Scurvy  gums, Scurvy sailor">
            <a:extLst>
              <a:ext uri="{FF2B5EF4-FFF2-40B4-BE49-F238E27FC236}">
                <a16:creationId xmlns:a16="http://schemas.microsoft.com/office/drawing/2014/main" id="{2E297655-FFF7-4ED1-BD46-D7675C379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3622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F377A7-DC7B-4725-A107-B77E64571483}"/>
              </a:ext>
            </a:extLst>
          </p:cNvPr>
          <p:cNvSpPr/>
          <p:nvPr/>
        </p:nvSpPr>
        <p:spPr>
          <a:xfrm>
            <a:off x="905036" y="3335804"/>
            <a:ext cx="3754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Symptoms include weakness, swollen and bleeding gums, the skin peels and the aerobic respiration stops.</a:t>
            </a:r>
          </a:p>
        </p:txBody>
      </p:sp>
    </p:spTree>
    <p:extLst>
      <p:ext uri="{BB962C8B-B14F-4D97-AF65-F5344CB8AC3E}">
        <p14:creationId xmlns:p14="http://schemas.microsoft.com/office/powerpoint/2010/main" val="201228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7672-9542-4A67-A96D-1C024FD8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Beriberi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4BE-EAF6-4EC8-95D2-E98F2FF65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516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Beriberi</a:t>
            </a:r>
            <a:r>
              <a:rPr lang="en-US" sz="2400" dirty="0"/>
              <a:t> is a disease caused by deficiency of </a:t>
            </a:r>
            <a:r>
              <a:rPr lang="en-US" sz="2400" b="1" dirty="0">
                <a:solidFill>
                  <a:srgbClr val="FF0000"/>
                </a:solidFill>
              </a:rPr>
              <a:t>Vitamin B1.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8D986-A09F-4F23-ACAA-E220ECFF3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43"/>
          <a:stretch/>
        </p:blipFill>
        <p:spPr>
          <a:xfrm>
            <a:off x="6246332" y="2517845"/>
            <a:ext cx="3178002" cy="43401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6BDE0B-CBFB-400F-9535-FE22DC0C3C54}"/>
              </a:ext>
            </a:extLst>
          </p:cNvPr>
          <p:cNvSpPr/>
          <p:nvPr/>
        </p:nvSpPr>
        <p:spPr>
          <a:xfrm>
            <a:off x="833830" y="3351086"/>
            <a:ext cx="4961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It can lead to muscle weakness, loss of appetite, partial paralysis and mental confusion.</a:t>
            </a:r>
          </a:p>
        </p:txBody>
      </p:sp>
    </p:spTree>
    <p:extLst>
      <p:ext uri="{BB962C8B-B14F-4D97-AF65-F5344CB8AC3E}">
        <p14:creationId xmlns:p14="http://schemas.microsoft.com/office/powerpoint/2010/main" val="281859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79DC-B20D-4248-89F6-3C32ECF0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Rickets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F68-D345-47CC-9457-0E25A899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Rickets</a:t>
            </a:r>
            <a:r>
              <a:rPr lang="en-US" sz="2400" dirty="0"/>
              <a:t> is caused by a deficiency of </a:t>
            </a:r>
            <a:r>
              <a:rPr lang="en-US" sz="2400" b="1" dirty="0">
                <a:solidFill>
                  <a:srgbClr val="FF0000"/>
                </a:solidFill>
              </a:rPr>
              <a:t>Vitamin D/ Calcium.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D810ED-5745-42C0-B93E-0D43E75EFDEB}"/>
              </a:ext>
            </a:extLst>
          </p:cNvPr>
          <p:cNvSpPr/>
          <p:nvPr/>
        </p:nvSpPr>
        <p:spPr>
          <a:xfrm>
            <a:off x="798160" y="3429000"/>
            <a:ext cx="3797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Bones become soft and leg bones of children may bend and curve outwards.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CCBAB-1297-4F16-90AC-1FD405E4B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78" y="2908810"/>
            <a:ext cx="5735062" cy="34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3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0579-0AE9-4519-A754-59053DC8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/>
              <a:t>Anaemia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C3E9-96AD-44C9-8CF2-733BE694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589315"/>
            <a:ext cx="10153262" cy="4452048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Anaemia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is a disease caused by deficiency of </a:t>
            </a:r>
            <a:r>
              <a:rPr lang="en-US" sz="2400" b="1" dirty="0">
                <a:solidFill>
                  <a:srgbClr val="FF0000"/>
                </a:solidFill>
              </a:rPr>
              <a:t>Vitamin B12/ Iron.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(A problem of not having enough healthy red blood cells or hemoglobin to carry oxygen to the body's tissues.)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4CFA1-1043-495E-A0CA-FB041DE2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49" y="3429000"/>
            <a:ext cx="4786300" cy="3398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6D5B0A-B6E8-4DEE-85E8-6D61162A3EAA}"/>
              </a:ext>
            </a:extLst>
          </p:cNvPr>
          <p:cNvSpPr/>
          <p:nvPr/>
        </p:nvSpPr>
        <p:spPr>
          <a:xfrm>
            <a:off x="1361405" y="3815339"/>
            <a:ext cx="3113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fatigue, weakness, pale skin, shortness of breath.</a:t>
            </a:r>
          </a:p>
        </p:txBody>
      </p:sp>
    </p:spTree>
    <p:extLst>
      <p:ext uri="{BB962C8B-B14F-4D97-AF65-F5344CB8AC3E}">
        <p14:creationId xmlns:p14="http://schemas.microsoft.com/office/powerpoint/2010/main" val="178582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9990-8AD2-4B71-8FE7-50131FFD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0"/>
            <a:ext cx="11625338" cy="1320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Deficiency diseases associated with </a:t>
            </a:r>
            <a:r>
              <a:rPr lang="en-US" sz="2800" b="1" u="sng" dirty="0">
                <a:solidFill>
                  <a:srgbClr val="FF0000"/>
                </a:solidFill>
              </a:rPr>
              <a:t>vitamin/ mineral deficiencies</a:t>
            </a:r>
            <a:r>
              <a:rPr lang="en-US" sz="2800" u="sng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CB70EA-7639-4F84-B95C-1AE822AEF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54874"/>
              </p:ext>
            </p:extLst>
          </p:nvPr>
        </p:nvGraphicFramePr>
        <p:xfrm>
          <a:off x="0" y="593768"/>
          <a:ext cx="12192000" cy="626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2">
                  <a:extLst>
                    <a:ext uri="{9D8B030D-6E8A-4147-A177-3AD203B41FA5}">
                      <a16:colId xmlns:a16="http://schemas.microsoft.com/office/drawing/2014/main" val="3002041720"/>
                    </a:ext>
                  </a:extLst>
                </a:gridCol>
                <a:gridCol w="2064226">
                  <a:extLst>
                    <a:ext uri="{9D8B030D-6E8A-4147-A177-3AD203B41FA5}">
                      <a16:colId xmlns:a16="http://schemas.microsoft.com/office/drawing/2014/main" val="4117137770"/>
                    </a:ext>
                  </a:extLst>
                </a:gridCol>
                <a:gridCol w="4032440">
                  <a:extLst>
                    <a:ext uri="{9D8B030D-6E8A-4147-A177-3AD203B41FA5}">
                      <a16:colId xmlns:a16="http://schemas.microsoft.com/office/drawing/2014/main" val="2085375568"/>
                    </a:ext>
                  </a:extLst>
                </a:gridCol>
                <a:gridCol w="4439152">
                  <a:extLst>
                    <a:ext uri="{9D8B030D-6E8A-4147-A177-3AD203B41FA5}">
                      <a16:colId xmlns:a16="http://schemas.microsoft.com/office/drawing/2014/main" val="1294569944"/>
                    </a:ext>
                  </a:extLst>
                </a:gridCol>
              </a:tblGrid>
              <a:tr h="64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Nutrient deficiency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 of the disease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Symptoms of the disease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Good food sources of the nutrient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extLst>
                  <a:ext uri="{0D108BD9-81ED-4DB2-BD59-A6C34878D82A}">
                    <a16:rowId xmlns:a16="http://schemas.microsoft.com/office/drawing/2014/main" val="2365816310"/>
                  </a:ext>
                </a:extLst>
              </a:tr>
              <a:tr h="984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Vitamin 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u="non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u="none" dirty="0">
                          <a:solidFill>
                            <a:srgbClr val="FF0000"/>
                          </a:solidFill>
                          <a:effectLst/>
                        </a:rPr>
                        <a:t>Night blindness </a:t>
                      </a:r>
                      <a:endParaRPr lang="en-US" sz="1500" b="1" i="1" u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Cannot see in dim light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Fish, egg yolks, green vegetables and dairy products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extLst>
                  <a:ext uri="{0D108BD9-81ED-4DB2-BD59-A6C34878D82A}">
                    <a16:rowId xmlns:a16="http://schemas.microsoft.com/office/drawing/2014/main" val="389587949"/>
                  </a:ext>
                </a:extLst>
              </a:tr>
              <a:tr h="1319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Vitamin C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u="non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u="none" dirty="0">
                          <a:solidFill>
                            <a:srgbClr val="FF0000"/>
                          </a:solidFill>
                          <a:effectLst/>
                        </a:rPr>
                        <a:t>Scurvy</a:t>
                      </a:r>
                      <a:endParaRPr lang="en-US" sz="1500" b="1" i="1" u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The gums bleed, the skin peels, the legs swell and aerobic respiration stops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Oranges, lemons, guava and tomatoes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extLst>
                  <a:ext uri="{0D108BD9-81ED-4DB2-BD59-A6C34878D82A}">
                    <a16:rowId xmlns:a16="http://schemas.microsoft.com/office/drawing/2014/main" val="2349476183"/>
                  </a:ext>
                </a:extLst>
              </a:tr>
              <a:tr h="984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Vitamin B1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u="non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u="none" dirty="0">
                          <a:solidFill>
                            <a:srgbClr val="FF0000"/>
                          </a:solidFill>
                          <a:effectLst/>
                        </a:rPr>
                        <a:t>Beriberi</a:t>
                      </a:r>
                      <a:endParaRPr lang="en-US" sz="1500" b="1" i="1" u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Partial paralysis and mental confusion.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Brown rice, potato, milk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extLst>
                  <a:ext uri="{0D108BD9-81ED-4DB2-BD59-A6C34878D82A}">
                    <a16:rowId xmlns:a16="http://schemas.microsoft.com/office/drawing/2014/main" val="98366787"/>
                  </a:ext>
                </a:extLst>
              </a:tr>
              <a:tr h="604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Vitamin D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Calcium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u="non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u="none" dirty="0">
                          <a:solidFill>
                            <a:srgbClr val="FF0000"/>
                          </a:solidFill>
                          <a:effectLst/>
                        </a:rPr>
                        <a:t>Rickets</a:t>
                      </a:r>
                      <a:endParaRPr lang="en-US" sz="1500" b="1" i="1" u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Bones become soft and leg bones of children may bend and curve outwards.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Egg yolk, butter, fish liver oil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Note: vitamin D is made when the skin is exposed to sunlight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91" marR="45991" marT="0" marB="0"/>
                </a:tc>
                <a:extLst>
                  <a:ext uri="{0D108BD9-81ED-4DB2-BD59-A6C34878D82A}">
                    <a16:rowId xmlns:a16="http://schemas.microsoft.com/office/drawing/2014/main" val="390469419"/>
                  </a:ext>
                </a:extLst>
              </a:tr>
              <a:tr h="865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Vitamin B12 / Iron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u="none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b="1" i="1" u="none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u="none" dirty="0" err="1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Anaemia</a:t>
                      </a:r>
                      <a:endParaRPr lang="en-US" sz="1500" b="1" i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mic Sans MS" panose="030F0702030302020204" pitchFamily="66" charset="0"/>
                        <a:buChar char="-"/>
                      </a:pPr>
                      <a:r>
                        <a:rPr lang="en-US" sz="150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Tiredness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mic Sans MS" panose="030F0702030302020204" pitchFamily="66" charset="0"/>
                        <a:buChar char="-"/>
                      </a:pPr>
                      <a:r>
                        <a:rPr lang="en-US" sz="150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Weak nails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mic Sans MS" panose="030F0702030302020204" pitchFamily="66" charset="0"/>
                        <a:buChar char="-"/>
                      </a:pPr>
                      <a:r>
                        <a:rPr lang="en-US" sz="150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pale skin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Meat, egg yolks, chicken, green leafy vegetables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3051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377</TotalTime>
  <Words>409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Trebuchet MS</vt:lpstr>
      <vt:lpstr>Wingdings 3</vt:lpstr>
      <vt:lpstr>Facet</vt:lpstr>
      <vt:lpstr>Deficiency diseases</vt:lpstr>
      <vt:lpstr>Vitamins and minerals </vt:lpstr>
      <vt:lpstr>Night blindness </vt:lpstr>
      <vt:lpstr>Scurvy </vt:lpstr>
      <vt:lpstr>Beriberi</vt:lpstr>
      <vt:lpstr>Rickets </vt:lpstr>
      <vt:lpstr>Anaemia </vt:lpstr>
      <vt:lpstr>Deficiency diseases associated with vitamin/ mineral deficiencies: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Deficiency diseases</dc:title>
  <dc:creator>R.Saman</dc:creator>
  <cp:lastModifiedBy>R.Saman</cp:lastModifiedBy>
  <cp:revision>31</cp:revision>
  <dcterms:created xsi:type="dcterms:W3CDTF">2023-07-06T13:08:34Z</dcterms:created>
  <dcterms:modified xsi:type="dcterms:W3CDTF">2023-10-05T10:55:08Z</dcterms:modified>
</cp:coreProperties>
</file>