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4135" r:id="rId1"/>
  </p:sldMasterIdLst>
  <p:sldIdLst>
    <p:sldId id="256" r:id="rId2"/>
    <p:sldId id="265" r:id="rId3"/>
    <p:sldId id="257" r:id="rId4"/>
    <p:sldId id="264" r:id="rId5"/>
    <p:sldId id="258" r:id="rId6"/>
    <p:sldId id="259" r:id="rId7"/>
    <p:sldId id="260" r:id="rId8"/>
    <p:sldId id="261" r:id="rId9"/>
    <p:sldId id="263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824" autoAdjust="0"/>
    <p:restoredTop sz="94660"/>
  </p:normalViewPr>
  <p:slideViewPr>
    <p:cSldViewPr>
      <p:cViewPr varScale="1">
        <p:scale>
          <a:sx n="41" d="100"/>
          <a:sy n="41" d="100"/>
        </p:scale>
        <p:origin x="1488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9-21T19:34:26.390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 contextRef="#ctx0" brushRef="#br0">482 1251 0,'-39'0'140,"39"-39"-124,0 0 0,0 0-16,-39 39 15,39-39 1,0-40 0,0 40-16,-39 0 15,39-39 1,0 39-1,0-39 1,0 39 15,0 0 1,0 0-1,0-79 156,0 1-171,0 39 0,0 0-16,0 39 15,0 0 1,0 117 156,0-39-157,0 39 1,0-39 0,0 0-16,0 0 15,0 0 1,0 1-1,0-1 1,0 0 0,0 0-1,0 0 1,0 0 0,0 39-1,0-39 16,-39 0-31,39 0 16,0 0 0,0 40-1,0-40 1,0 0 15,0 0 47,0-78 63,0-39-141,0 38 16,0 1-1,0 0 1,0 0-16,0 0 15,0 0 17,-39 39 93,39-39-94,-39-39-15,0 39 15,0 39 203,39 39-203,0 0-15,0 0 0,-39 0-1,39 39 1,-39 0 15,39-39-15,0 1-1,-40-1-15,40-157 172,0 40-156,0 39 0,0-78-16,0 78 15,0 0 1,0 0 343,0 0-343,0-40-1,0-38-15,-39 39 16,39 0 0,0 0-1,0 0 1,0 39-16,0-1 16,0 80 124,0 38-124,0-39-1,0 0 1,0 0-16,0 0 16,0 0-1,0 0 1,0 0 0,0 0 15,0 0 0,39 0-15,1 1-1,-1-40 1,39 0 0,-39 0-1,0 39 1,-39-78 296,0-1-296,0-38 0,0 39 187,-39 39-63,0 0-140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9-21T19:34:30.138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 contextRef="#ctx0" brushRef="#br0">80 508 0,'-39'0'15,"39"-39"126,0 0-110,0 0-15,0 0-1,0-39-15,0 0 16,0 39 0,39-1-1,-39 1 1,0 0-16,0 0 16,0 78 265,0 39-266,0 1-15,-39-40 16,39 39 0,0 0-1,0 0-15,0 0 16,0-39 0,0 0-1,0 1 1,0-80 234,0 1-235,0 0 1,0-39 0,0 39-1,0-39-15,0 39 16,0-39 0,0 39-1,0 0-15,0-1 16,0 119 234,0-40-250,-39 0 15,39 0 1,0 0 0,0 0-16,0 0 31,0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3E01E-159C-4769-9E24-4764721DB25F}" type="datetimeFigureOut">
              <a:rPr lang="ar-JO" smtClean="0"/>
              <a:t>26/03/1445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61361AA4-A50D-47DA-A1F7-42713DD6137E}" type="slidenum">
              <a:rPr lang="ar-JO" smtClean="0"/>
              <a:t>‹#›</a:t>
            </a:fld>
            <a:endParaRPr lang="ar-JO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009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3E01E-159C-4769-9E24-4764721DB25F}" type="datetimeFigureOut">
              <a:rPr lang="ar-JO" smtClean="0"/>
              <a:t>26/03/1445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61AA4-A50D-47DA-A1F7-42713DD6137E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995799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3E01E-159C-4769-9E24-4764721DB25F}" type="datetimeFigureOut">
              <a:rPr lang="ar-JO" smtClean="0"/>
              <a:t>26/03/1445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61AA4-A50D-47DA-A1F7-42713DD6137E}" type="slidenum">
              <a:rPr lang="ar-JO" smtClean="0"/>
              <a:t>‹#›</a:t>
            </a:fld>
            <a:endParaRPr lang="ar-JO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3315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3E01E-159C-4769-9E24-4764721DB25F}" type="datetimeFigureOut">
              <a:rPr lang="ar-JO" smtClean="0"/>
              <a:t>26/03/1445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61AA4-A50D-47DA-A1F7-42713DD6137E}" type="slidenum">
              <a:rPr lang="ar-JO" smtClean="0"/>
              <a:t>‹#›</a:t>
            </a:fld>
            <a:endParaRPr lang="ar-JO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2020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3E01E-159C-4769-9E24-4764721DB25F}" type="datetimeFigureOut">
              <a:rPr lang="ar-JO" smtClean="0"/>
              <a:t>26/03/1445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61AA4-A50D-47DA-A1F7-42713DD6137E}" type="slidenum">
              <a:rPr lang="ar-JO" smtClean="0"/>
              <a:t>‹#›</a:t>
            </a:fld>
            <a:endParaRPr lang="ar-JO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5401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3E01E-159C-4769-9E24-4764721DB25F}" type="datetimeFigureOut">
              <a:rPr lang="ar-JO" smtClean="0"/>
              <a:t>26/03/1445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61AA4-A50D-47DA-A1F7-42713DD6137E}" type="slidenum">
              <a:rPr lang="ar-JO" smtClean="0"/>
              <a:t>‹#›</a:t>
            </a:fld>
            <a:endParaRPr lang="ar-JO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3521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3E01E-159C-4769-9E24-4764721DB25F}" type="datetimeFigureOut">
              <a:rPr lang="ar-JO" smtClean="0"/>
              <a:t>26/03/1445</a:t>
            </a:fld>
            <a:endParaRPr lang="ar-J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61AA4-A50D-47DA-A1F7-42713DD6137E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507413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3E01E-159C-4769-9E24-4764721DB25F}" type="datetimeFigureOut">
              <a:rPr lang="ar-JO" smtClean="0"/>
              <a:t>26/03/1445</a:t>
            </a:fld>
            <a:endParaRPr lang="ar-J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61AA4-A50D-47DA-A1F7-42713DD6137E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175830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3E01E-159C-4769-9E24-4764721DB25F}" type="datetimeFigureOut">
              <a:rPr lang="ar-JO" smtClean="0"/>
              <a:t>26/03/1445</a:t>
            </a:fld>
            <a:endParaRPr lang="ar-J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61AA4-A50D-47DA-A1F7-42713DD6137E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59285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3E01E-159C-4769-9E24-4764721DB25F}" type="datetimeFigureOut">
              <a:rPr lang="ar-JO" smtClean="0"/>
              <a:t>26/03/1445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61AA4-A50D-47DA-A1F7-42713DD6137E}" type="slidenum">
              <a:rPr lang="ar-JO" smtClean="0"/>
              <a:t>‹#›</a:t>
            </a:fld>
            <a:endParaRPr lang="ar-JO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9207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BBA3E01E-159C-4769-9E24-4764721DB25F}" type="datetimeFigureOut">
              <a:rPr lang="ar-JO" smtClean="0"/>
              <a:t>26/03/1445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61AA4-A50D-47DA-A1F7-42713DD6137E}" type="slidenum">
              <a:rPr lang="ar-JO" smtClean="0"/>
              <a:t>‹#›</a:t>
            </a:fld>
            <a:endParaRPr lang="ar-JO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3652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3E01E-159C-4769-9E24-4764721DB25F}" type="datetimeFigureOut">
              <a:rPr lang="ar-JO" smtClean="0"/>
              <a:t>26/03/1445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1361AA4-A50D-47DA-A1F7-42713DD6137E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520768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6" r:id="rId1"/>
    <p:sldLayoutId id="2147484137" r:id="rId2"/>
    <p:sldLayoutId id="2147484138" r:id="rId3"/>
    <p:sldLayoutId id="2147484139" r:id="rId4"/>
    <p:sldLayoutId id="2147484140" r:id="rId5"/>
    <p:sldLayoutId id="2147484141" r:id="rId6"/>
    <p:sldLayoutId id="2147484142" r:id="rId7"/>
    <p:sldLayoutId id="2147484143" r:id="rId8"/>
    <p:sldLayoutId id="2147484144" r:id="rId9"/>
    <p:sldLayoutId id="2147484145" r:id="rId10"/>
    <p:sldLayoutId id="214748414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8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5" Type="http://schemas.openxmlformats.org/officeDocument/2006/relationships/image" Target="../media/image17.emf"/><Relationship Id="rId4" Type="http://schemas.openxmlformats.org/officeDocument/2006/relationships/customXml" Target="../ink/ink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JO" dirty="0"/>
              <a:t>سلوك الكائنات الحية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2323469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FA4E7A-CFB0-420C-A416-4402F0B07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330"/>
            <a:ext cx="8856984" cy="31769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873E71B-EB0B-4782-BE1B-E650C5B0EA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2" y="3429000"/>
            <a:ext cx="8851482" cy="270735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8047203-7047-4797-A2E9-9103448358DD}"/>
                  </a:ext>
                </a:extLst>
              </p14:cNvPr>
              <p14:cNvContentPartPr/>
              <p14:nvPr/>
            </p14:nvContentPartPr>
            <p14:xfrm>
              <a:off x="8689015" y="1378468"/>
              <a:ext cx="173880" cy="450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8047203-7047-4797-A2E9-9103448358D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650855" y="1340308"/>
                <a:ext cx="249840" cy="52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296D7B5-F3DE-4948-BCDB-E675B256EB23}"/>
                  </a:ext>
                </a:extLst>
              </p14:cNvPr>
              <p14:cNvContentPartPr/>
              <p14:nvPr/>
            </p14:nvContentPartPr>
            <p14:xfrm>
              <a:off x="8805655" y="3896668"/>
              <a:ext cx="30600" cy="2397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296D7B5-F3DE-4948-BCDB-E675B256EB2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767495" y="3858508"/>
                <a:ext cx="106560" cy="31572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6A3FFE38-F1B0-4F76-8D47-09D4F1386968}"/>
              </a:ext>
            </a:extLst>
          </p:cNvPr>
          <p:cNvSpPr/>
          <p:nvPr/>
        </p:nvSpPr>
        <p:spPr>
          <a:xfrm>
            <a:off x="3635896" y="2564904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984CE3-3A83-4124-98A5-050FBC8CF735}"/>
              </a:ext>
            </a:extLst>
          </p:cNvPr>
          <p:cNvSpPr/>
          <p:nvPr/>
        </p:nvSpPr>
        <p:spPr>
          <a:xfrm>
            <a:off x="3635896" y="4941168"/>
            <a:ext cx="50405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397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C400F6-C452-4D4D-8AA9-74701DD13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34959"/>
            <a:ext cx="8424936" cy="307215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E30A816-DF0C-4BFE-86A5-9E501D7903BA}"/>
              </a:ext>
            </a:extLst>
          </p:cNvPr>
          <p:cNvSpPr/>
          <p:nvPr/>
        </p:nvSpPr>
        <p:spPr>
          <a:xfrm>
            <a:off x="1115616" y="3407118"/>
            <a:ext cx="7200800" cy="13180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الجوع/ الخوف/الالم /المرض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250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EBC5F2-63EF-40B0-9F2D-68C172E05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256" y="-8818"/>
            <a:ext cx="8826240" cy="5958097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439A535-F337-4769-B2BE-0F7C32045AE5}"/>
              </a:ext>
            </a:extLst>
          </p:cNvPr>
          <p:cNvCxnSpPr/>
          <p:nvPr/>
        </p:nvCxnSpPr>
        <p:spPr>
          <a:xfrm flipH="1">
            <a:off x="4139952" y="2348880"/>
            <a:ext cx="1152128" cy="20882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4AA5F70-1580-4D85-85DE-05100BD9F28B}"/>
              </a:ext>
            </a:extLst>
          </p:cNvPr>
          <p:cNvCxnSpPr/>
          <p:nvPr/>
        </p:nvCxnSpPr>
        <p:spPr>
          <a:xfrm>
            <a:off x="3995936" y="2636912"/>
            <a:ext cx="936104" cy="19442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0131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AA4D1-C205-4EAB-8429-7EA687208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F225547-1DCD-4BD7-A66C-841D3639F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908720"/>
            <a:ext cx="7187704" cy="5144759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>
              <a:lnSpc>
                <a:spcPct val="200000"/>
              </a:lnSpc>
              <a:buNone/>
            </a:pPr>
            <a:r>
              <a:rPr lang="ar-SA" sz="2800" b="1" dirty="0">
                <a:ln w="50800"/>
                <a:solidFill>
                  <a:schemeClr val="tx1"/>
                </a:solidFill>
                <a:cs typeface="Arabic Transparent" pitchFamily="2" charset="-78"/>
              </a:rPr>
              <a:t>  ماذا يحدث عندما تشم رائحة طعامك المفضَّل؟ قد يفرز اللُّعاب في فمك، وربما تبدأ التفكير في مذاق هذا الطعام، سواء كنت جائعا أم لم تكن. وللحيوانات سلوكات مشابهة لسلوكاتنا.</a:t>
            </a:r>
          </a:p>
          <a:p>
            <a:pPr algn="just">
              <a:lnSpc>
                <a:spcPct val="200000"/>
              </a:lnSpc>
              <a:buNone/>
            </a:pPr>
            <a:endParaRPr lang="ar-SA" sz="3200" b="1" dirty="0">
              <a:ln w="50800"/>
              <a:solidFill>
                <a:schemeClr val="bg1">
                  <a:shade val="50000"/>
                </a:schemeClr>
              </a:solidFill>
              <a:cs typeface="Arabic Transparen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212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2492896"/>
            <a:ext cx="846043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JO" sz="2800" dirty="0"/>
              <a:t>ما </a:t>
            </a:r>
            <a:r>
              <a:rPr lang="ar-JO" sz="2800" dirty="0">
                <a:solidFill>
                  <a:srgbClr val="FF0000"/>
                </a:solidFill>
              </a:rPr>
              <a:t>السّلوك </a:t>
            </a:r>
            <a:r>
              <a:rPr lang="ar-JO" sz="2800" dirty="0"/>
              <a:t>: </a:t>
            </a:r>
            <a:r>
              <a:rPr lang="ar-JO" sz="2800" dirty="0">
                <a:solidFill>
                  <a:srgbClr val="0070C0"/>
                </a:solidFill>
              </a:rPr>
              <a:t>هو استِجابةُ الْكائِن الْحيّ للظُّروفِ الْمُختَلِفَةِ ( </a:t>
            </a:r>
            <a:r>
              <a:rPr lang="ar-JO" sz="2800" dirty="0">
                <a:solidFill>
                  <a:srgbClr val="FF0000"/>
                </a:solidFill>
              </a:rPr>
              <a:t>الْمُثيرات</a:t>
            </a:r>
            <a:r>
              <a:rPr lang="ar-JO" sz="2800" dirty="0">
                <a:solidFill>
                  <a:srgbClr val="0070C0"/>
                </a:solidFill>
              </a:rPr>
              <a:t>) الَّتي تُؤثِرُ فيه عَلى شَكلِ أَفعالٍ أَو حَركاتٍ فَيجعَلَه قادِرٍ عَلى الْعيشِ في بيئَته.</a:t>
            </a:r>
          </a:p>
          <a:p>
            <a:pPr algn="r"/>
            <a:r>
              <a:rPr lang="ar-JO" sz="2800" dirty="0">
                <a:solidFill>
                  <a:srgbClr val="0070C0"/>
                </a:solidFill>
              </a:rPr>
              <a:t>يَختلفُ سلوكِ الْكائنِ الْحيّ بِإخْتِلافِ الظُّروفِ الْمُختلِفَةِ( </a:t>
            </a:r>
            <a:r>
              <a:rPr lang="ar-JO" sz="2800" dirty="0">
                <a:solidFill>
                  <a:srgbClr val="FF0000"/>
                </a:solidFill>
              </a:rPr>
              <a:t>الْمُثيرات</a:t>
            </a:r>
            <a:r>
              <a:rPr lang="ar-JO" sz="2800" dirty="0">
                <a:solidFill>
                  <a:srgbClr val="0070C0"/>
                </a:solidFill>
              </a:rPr>
              <a:t>) الّتي تُؤثر بِه</a:t>
            </a:r>
          </a:p>
          <a:p>
            <a:pPr algn="r"/>
            <a:r>
              <a:rPr lang="ar-JO" sz="2800" dirty="0">
                <a:solidFill>
                  <a:srgbClr val="FF0000"/>
                </a:solidFill>
              </a:rPr>
              <a:t>الْمُثيرات</a:t>
            </a:r>
            <a:r>
              <a:rPr lang="ar-JO" sz="2800" dirty="0"/>
              <a:t>: </a:t>
            </a:r>
            <a:r>
              <a:rPr lang="ar-JO" sz="2800" dirty="0">
                <a:solidFill>
                  <a:srgbClr val="0070C0"/>
                </a:solidFill>
              </a:rPr>
              <a:t>هِيَ الظُّروفِ الْمُختلِفَةِ الّتي يَستَجيبُ لَها الْكائِن الحيّ بِتَنفيذه سلوكًا مُحددًا </a:t>
            </a:r>
          </a:p>
        </p:txBody>
      </p:sp>
    </p:spTree>
    <p:extLst>
      <p:ext uri="{BB962C8B-B14F-4D97-AF65-F5344CB8AC3E}">
        <p14:creationId xmlns:p14="http://schemas.microsoft.com/office/powerpoint/2010/main" val="149162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D610F6F0-160A-4C6C-A066-531065DF1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72" y="1687448"/>
            <a:ext cx="3024336" cy="2451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16BB8BC-8F82-4227-9D1A-1333EB30BC6B}"/>
              </a:ext>
            </a:extLst>
          </p:cNvPr>
          <p:cNvSpPr/>
          <p:nvPr/>
        </p:nvSpPr>
        <p:spPr>
          <a:xfrm>
            <a:off x="4287493" y="1687448"/>
            <a:ext cx="44534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JO" sz="2800" dirty="0"/>
              <a:t>ماهي الْكائِناتِ الْحيّةِ بِالصُّورةِ؟</a:t>
            </a:r>
          </a:p>
          <a:p>
            <a:pPr algn="r"/>
            <a:r>
              <a:rPr lang="ar-JO" sz="2800" dirty="0">
                <a:solidFill>
                  <a:srgbClr val="FF0000"/>
                </a:solidFill>
              </a:rPr>
              <a:t>نِمرٌ وَغَزالٌ</a:t>
            </a:r>
          </a:p>
          <a:p>
            <a:pPr algn="r"/>
            <a:r>
              <a:rPr lang="ar-JO" sz="2800" dirty="0"/>
              <a:t>لِماذا يَركض النَّمِرُ؟</a:t>
            </a:r>
          </a:p>
          <a:p>
            <a:pPr algn="r"/>
            <a:r>
              <a:rPr lang="ar-JO" sz="2800" dirty="0">
                <a:solidFill>
                  <a:srgbClr val="FF0000"/>
                </a:solidFill>
              </a:rPr>
              <a:t>يُريدُ أَن يصطادَ الْغَزالِ</a:t>
            </a:r>
          </a:p>
          <a:p>
            <a:pPr algn="r"/>
            <a:r>
              <a:rPr lang="ar-JO" sz="2800" dirty="0"/>
              <a:t>لِماذا يُريدُ النَّمرُ أَن يَصطادَ الْغَزال؟</a:t>
            </a:r>
          </a:p>
          <a:p>
            <a:pPr algn="r"/>
            <a:r>
              <a:rPr lang="ar-JO" sz="2800" dirty="0">
                <a:solidFill>
                  <a:srgbClr val="FF0000"/>
                </a:solidFill>
              </a:rPr>
              <a:t>لِأنَّه جائِع.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E7E2705-31EA-47F3-A941-BEA498CBECF3}"/>
              </a:ext>
            </a:extLst>
          </p:cNvPr>
          <p:cNvSpPr/>
          <p:nvPr/>
        </p:nvSpPr>
        <p:spPr>
          <a:xfrm>
            <a:off x="400334" y="4509120"/>
            <a:ext cx="77743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JO" sz="2800" dirty="0">
                <a:solidFill>
                  <a:srgbClr val="FF0000"/>
                </a:solidFill>
              </a:rPr>
              <a:t>إذًا سُلوكُ الرَّكضِ هوَ الْفِعلُ أو الْحَركَةُ الّتي قامَ بِها النَّمرُ استِجابِةِ لِلمُثيرِ وَهو الْجوعِ .</a:t>
            </a:r>
          </a:p>
        </p:txBody>
      </p:sp>
    </p:spTree>
    <p:extLst>
      <p:ext uri="{BB962C8B-B14F-4D97-AF65-F5344CB8AC3E}">
        <p14:creationId xmlns:p14="http://schemas.microsoft.com/office/powerpoint/2010/main" val="384717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2540115" cy="2504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57" y="3737248"/>
            <a:ext cx="2540115" cy="2148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74572" y="159566"/>
            <a:ext cx="61561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JO" sz="2400" dirty="0">
                <a:solidFill>
                  <a:srgbClr val="FF0000"/>
                </a:solidFill>
              </a:rPr>
              <a:t>ما أهميّة سلوك النّمرِ؟</a:t>
            </a:r>
          </a:p>
          <a:p>
            <a:pPr algn="r"/>
            <a:r>
              <a:rPr lang="ar-JO" sz="2400" dirty="0"/>
              <a:t>يُساعِدُ عَلى الْبَقاءِ وَ الْعيشِ في بيته، لِأنَّه إذا لَم يَصطادْ لَنْ يَأكُلَ وَ سَيموتُ .</a:t>
            </a:r>
          </a:p>
          <a:p>
            <a:pPr algn="r"/>
            <a:r>
              <a:rPr lang="ar-JO" sz="2400" dirty="0">
                <a:solidFill>
                  <a:srgbClr val="FF0000"/>
                </a:solidFill>
              </a:rPr>
              <a:t>لِماذا يَركضُ الْغَزالُ؟</a:t>
            </a:r>
          </a:p>
          <a:p>
            <a:pPr algn="r"/>
            <a:r>
              <a:rPr lang="ar-JO" sz="2400" dirty="0"/>
              <a:t>يَهربُ مِنَ النَّمِر </a:t>
            </a:r>
          </a:p>
          <a:p>
            <a:pPr algn="r"/>
            <a:r>
              <a:rPr lang="ar-JO" sz="2400" dirty="0">
                <a:solidFill>
                  <a:srgbClr val="FF0000"/>
                </a:solidFill>
              </a:rPr>
              <a:t>لِماذا يَهربُ الْغَزالِ مِنَ النَّمرُ؟</a:t>
            </a:r>
          </a:p>
          <a:p>
            <a:pPr algn="r"/>
            <a:r>
              <a:rPr lang="ar-JO" sz="2400" dirty="0"/>
              <a:t>لِأَنَّهُ خائِف</a:t>
            </a:r>
          </a:p>
        </p:txBody>
      </p:sp>
      <p:sp>
        <p:nvSpPr>
          <p:cNvPr id="3" name="Rectangle 2"/>
          <p:cNvSpPr/>
          <p:nvPr/>
        </p:nvSpPr>
        <p:spPr>
          <a:xfrm>
            <a:off x="251520" y="2852640"/>
            <a:ext cx="87133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JO" sz="2800" dirty="0">
                <a:solidFill>
                  <a:srgbClr val="0070C0"/>
                </a:solidFill>
              </a:rPr>
              <a:t>إذًأ سُلوكِ الْهرب هو الْفِعل أو الْحَرَكَةِ الّتي يَقوم بِها الْغَزال اسْتِجابَة لِلمُثيرِ وَهو الخوف </a:t>
            </a:r>
          </a:p>
        </p:txBody>
      </p:sp>
      <p:sp>
        <p:nvSpPr>
          <p:cNvPr id="4" name="Rectangle 3"/>
          <p:cNvSpPr/>
          <p:nvPr/>
        </p:nvSpPr>
        <p:spPr>
          <a:xfrm>
            <a:off x="2955486" y="3946592"/>
            <a:ext cx="59923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JO" sz="2400" dirty="0">
                <a:solidFill>
                  <a:srgbClr val="FF0000"/>
                </a:solidFill>
              </a:rPr>
              <a:t>ما أهميَّةِ 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ar-JO" sz="2400" dirty="0">
                <a:solidFill>
                  <a:srgbClr val="FF0000"/>
                </a:solidFill>
              </a:rPr>
              <a:t>السلوك للْغَزالِ؟</a:t>
            </a:r>
          </a:p>
          <a:p>
            <a:pPr algn="r"/>
            <a:r>
              <a:rPr lang="ar-JO" sz="2400" dirty="0"/>
              <a:t>يُساعِدُهُ عَلى الْبَقاءِ وَالْعيش في بيتِه، لِأنَّهُ إذا لَم يَهرب سَيصطادَه النَّمر وَ سَيموتُ</a:t>
            </a:r>
          </a:p>
          <a:p>
            <a:pPr algn="r"/>
            <a:r>
              <a:rPr lang="ar-JO" sz="2400" dirty="0">
                <a:solidFill>
                  <a:srgbClr val="FF0000"/>
                </a:solidFill>
              </a:rPr>
              <a:t>أَنواعُ الْمُثيرات</a:t>
            </a:r>
            <a:r>
              <a:rPr lang="ar-JO" sz="2400" dirty="0"/>
              <a:t>: يَحدثُ داخل الْجِسمِ الْكائن الحيّ، مِثال : الْجوع وَالْألمِ وَالْعطس وَالنعاس.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187261"/>
            <a:ext cx="89478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JO" sz="2800" dirty="0">
                <a:solidFill>
                  <a:srgbClr val="00B0F0"/>
                </a:solidFill>
              </a:rPr>
              <a:t>رَكَضَ النَّمر لِمُحاوَلَةِ اصطياد الْغزال هو سلوٌك يَنْتُجَة مُثيرٍ داخِلي وَهو الْجوع</a:t>
            </a:r>
          </a:p>
        </p:txBody>
      </p:sp>
    </p:spTree>
    <p:extLst>
      <p:ext uri="{BB962C8B-B14F-4D97-AF65-F5344CB8AC3E}">
        <p14:creationId xmlns:p14="http://schemas.microsoft.com/office/powerpoint/2010/main" val="176818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88641"/>
            <a:ext cx="2821953" cy="2194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25" y="2450165"/>
            <a:ext cx="2837788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09120"/>
            <a:ext cx="2821953" cy="1914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75856" y="476672"/>
            <a:ext cx="521739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JO" sz="2800" dirty="0">
                <a:solidFill>
                  <a:srgbClr val="FF0000"/>
                </a:solidFill>
              </a:rPr>
              <a:t>السّلوك</a:t>
            </a:r>
            <a:r>
              <a:rPr lang="ar-JO" sz="2800" dirty="0"/>
              <a:t>: </a:t>
            </a:r>
            <a:r>
              <a:rPr lang="ar-JO" sz="2800" dirty="0">
                <a:solidFill>
                  <a:srgbClr val="C00000"/>
                </a:solidFill>
              </a:rPr>
              <a:t>رشُّ الْجسمِ بِالْماءِ( الاستِحمام).</a:t>
            </a:r>
          </a:p>
          <a:p>
            <a:pPr algn="r"/>
            <a:r>
              <a:rPr lang="ar-JO" sz="2800" dirty="0">
                <a:solidFill>
                  <a:srgbClr val="FF0000"/>
                </a:solidFill>
              </a:rPr>
              <a:t>الْمثير</a:t>
            </a:r>
            <a:r>
              <a:rPr lang="ar-JO" sz="2800" dirty="0"/>
              <a:t>: </a:t>
            </a:r>
            <a:r>
              <a:rPr lang="ar-JO" sz="2800" dirty="0">
                <a:solidFill>
                  <a:srgbClr val="C00000"/>
                </a:solidFill>
              </a:rPr>
              <a:t>ارتِفاعُ درجاتِ الْحَرارةِ</a:t>
            </a:r>
          </a:p>
          <a:p>
            <a:pPr algn="r"/>
            <a:r>
              <a:rPr lang="ar-JO" sz="2800" dirty="0">
                <a:solidFill>
                  <a:srgbClr val="FF0000"/>
                </a:solidFill>
              </a:rPr>
              <a:t>نوع الْمُثير</a:t>
            </a:r>
            <a:r>
              <a:rPr lang="ar-JO" sz="2800" dirty="0"/>
              <a:t>: </a:t>
            </a:r>
            <a:r>
              <a:rPr lang="ar-JO" sz="2800" dirty="0">
                <a:solidFill>
                  <a:srgbClr val="C00000"/>
                </a:solidFill>
              </a:rPr>
              <a:t>خارجي</a:t>
            </a:r>
          </a:p>
        </p:txBody>
      </p:sp>
      <p:sp>
        <p:nvSpPr>
          <p:cNvPr id="3" name="Rectangle 2"/>
          <p:cNvSpPr/>
          <p:nvPr/>
        </p:nvSpPr>
        <p:spPr>
          <a:xfrm>
            <a:off x="4326249" y="2383493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ar-JO" sz="2800" dirty="0">
                <a:solidFill>
                  <a:srgbClr val="FF0000"/>
                </a:solidFill>
              </a:rPr>
              <a:t>السّلوك</a:t>
            </a:r>
            <a:r>
              <a:rPr lang="ar-JO" sz="2800" dirty="0"/>
              <a:t>: </a:t>
            </a:r>
            <a:r>
              <a:rPr lang="ar-JO" sz="2800" dirty="0">
                <a:solidFill>
                  <a:srgbClr val="00B0F0"/>
                </a:solidFill>
              </a:rPr>
              <a:t>شُربُ الْماءِ</a:t>
            </a:r>
          </a:p>
          <a:p>
            <a:pPr algn="r"/>
            <a:r>
              <a:rPr lang="ar-JO" sz="2800" dirty="0">
                <a:solidFill>
                  <a:srgbClr val="FF0000"/>
                </a:solidFill>
              </a:rPr>
              <a:t>الْمُثيرُ</a:t>
            </a:r>
            <a:r>
              <a:rPr lang="ar-JO" sz="2800" dirty="0"/>
              <a:t>: </a:t>
            </a:r>
            <a:r>
              <a:rPr lang="ar-JO" sz="2800" dirty="0">
                <a:solidFill>
                  <a:srgbClr val="00B0F0"/>
                </a:solidFill>
              </a:rPr>
              <a:t>الشّعورُ بِالْعَطشِ</a:t>
            </a:r>
          </a:p>
          <a:p>
            <a:pPr algn="r"/>
            <a:r>
              <a:rPr lang="ar-JO" sz="2800" dirty="0">
                <a:solidFill>
                  <a:srgbClr val="FF0000"/>
                </a:solidFill>
              </a:rPr>
              <a:t>نوعُ الْمُثيرِ</a:t>
            </a:r>
            <a:r>
              <a:rPr lang="ar-JO" sz="2800" dirty="0"/>
              <a:t>: </a:t>
            </a:r>
            <a:r>
              <a:rPr lang="ar-JO" sz="2800" dirty="0">
                <a:solidFill>
                  <a:srgbClr val="00B0F0"/>
                </a:solidFill>
              </a:rPr>
              <a:t>داخلي</a:t>
            </a:r>
            <a:r>
              <a:rPr lang="ar-JO" dirty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4317798" y="4578687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ar-JO" sz="2800" dirty="0">
                <a:solidFill>
                  <a:srgbClr val="FF0000"/>
                </a:solidFill>
              </a:rPr>
              <a:t>السّلوك: </a:t>
            </a:r>
            <a:r>
              <a:rPr lang="ar-JO" sz="2800" dirty="0">
                <a:solidFill>
                  <a:srgbClr val="FFC000"/>
                </a:solidFill>
              </a:rPr>
              <a:t>الْهجرة</a:t>
            </a:r>
          </a:p>
          <a:p>
            <a:pPr algn="r"/>
            <a:r>
              <a:rPr lang="ar-JO" sz="2800" dirty="0">
                <a:solidFill>
                  <a:srgbClr val="FF0000"/>
                </a:solidFill>
              </a:rPr>
              <a:t>الْمُثير</a:t>
            </a:r>
            <a:r>
              <a:rPr lang="ar-JO" sz="2800" dirty="0"/>
              <a:t>: </a:t>
            </a:r>
            <a:r>
              <a:rPr lang="ar-JO" sz="2800" dirty="0">
                <a:solidFill>
                  <a:srgbClr val="FFC000"/>
                </a:solidFill>
              </a:rPr>
              <a:t>انْخِفاضُ دَرَجَة الْحرارةِ</a:t>
            </a:r>
          </a:p>
          <a:p>
            <a:pPr algn="r"/>
            <a:r>
              <a:rPr lang="ar-JO" sz="2800" dirty="0">
                <a:solidFill>
                  <a:srgbClr val="FF0000"/>
                </a:solidFill>
              </a:rPr>
              <a:t>نوع الْمُثيرِ</a:t>
            </a:r>
            <a:r>
              <a:rPr lang="ar-JO" sz="2800" dirty="0"/>
              <a:t>:</a:t>
            </a:r>
            <a:r>
              <a:rPr lang="ar-JO" sz="2800" dirty="0">
                <a:solidFill>
                  <a:srgbClr val="FFC000"/>
                </a:solidFill>
              </a:rPr>
              <a:t> خارجي</a:t>
            </a:r>
          </a:p>
        </p:txBody>
      </p:sp>
    </p:spTree>
    <p:extLst>
      <p:ext uri="{BB962C8B-B14F-4D97-AF65-F5344CB8AC3E}">
        <p14:creationId xmlns:p14="http://schemas.microsoft.com/office/powerpoint/2010/main" val="214984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110" y="1802979"/>
            <a:ext cx="2839591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802979"/>
            <a:ext cx="2913806" cy="1588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9754"/>
            <a:ext cx="2990850" cy="1588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15616" y="332656"/>
            <a:ext cx="75963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JO" sz="2800" dirty="0">
                <a:solidFill>
                  <a:srgbClr val="FFC000"/>
                </a:solidFill>
              </a:rPr>
              <a:t>أَنواعُ السّلوكِ</a:t>
            </a:r>
          </a:p>
          <a:p>
            <a:r>
              <a:rPr lang="ar-JO" sz="2800" dirty="0">
                <a:solidFill>
                  <a:srgbClr val="FF0000"/>
                </a:solidFill>
              </a:rPr>
              <a:t>السُّلوك الْفِطري</a:t>
            </a:r>
            <a:r>
              <a:rPr lang="ar-JO" sz="2800" dirty="0"/>
              <a:t>: </a:t>
            </a:r>
            <a:r>
              <a:rPr lang="ar-JO" sz="2800" dirty="0">
                <a:solidFill>
                  <a:srgbClr val="7030A0"/>
                </a:solidFill>
              </a:rPr>
              <a:t>سلوك وهبه اللة عز وجل يولدُ مَع الْكائِن الْحيّ</a:t>
            </a:r>
          </a:p>
          <a:p>
            <a:pPr algn="r"/>
            <a:r>
              <a:rPr lang="ar-JO" sz="2800" dirty="0">
                <a:solidFill>
                  <a:srgbClr val="7030A0"/>
                </a:solidFill>
              </a:rPr>
              <a:t>لا يَحتاجُ لِتدريب لإتقانَه</a:t>
            </a:r>
          </a:p>
        </p:txBody>
      </p:sp>
      <p:sp>
        <p:nvSpPr>
          <p:cNvPr id="3" name="Rectangle 2"/>
          <p:cNvSpPr/>
          <p:nvPr/>
        </p:nvSpPr>
        <p:spPr>
          <a:xfrm>
            <a:off x="5519821" y="3566339"/>
            <a:ext cx="3491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JO" sz="2800" dirty="0">
                <a:solidFill>
                  <a:srgbClr val="00B050"/>
                </a:solidFill>
              </a:rPr>
              <a:t>رِضاعَةُ صِغارِ الْحيواناتِ </a:t>
            </a:r>
          </a:p>
          <a:p>
            <a:pPr algn="r"/>
            <a:r>
              <a:rPr lang="ar-JO" sz="2800" dirty="0">
                <a:solidFill>
                  <a:srgbClr val="00B050"/>
                </a:solidFill>
              </a:rPr>
              <a:t>مِن أُمَّهاتها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1009" y="3575669"/>
            <a:ext cx="28991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JO" sz="2800" dirty="0">
                <a:solidFill>
                  <a:schemeClr val="accent1">
                    <a:lumMod val="75000"/>
                  </a:schemeClr>
                </a:solidFill>
              </a:rPr>
              <a:t>رِعايَةِ الْأم بِصغارِها فَتحَ الطائر فَمَه للغِذاءِ</a:t>
            </a:r>
          </a:p>
        </p:txBody>
      </p:sp>
      <p:sp>
        <p:nvSpPr>
          <p:cNvPr id="5" name="Rectangle 4"/>
          <p:cNvSpPr/>
          <p:nvPr/>
        </p:nvSpPr>
        <p:spPr>
          <a:xfrm>
            <a:off x="218483" y="3781782"/>
            <a:ext cx="25538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JO" sz="2800" dirty="0">
                <a:solidFill>
                  <a:schemeClr val="accent6">
                    <a:lumMod val="50000"/>
                  </a:schemeClr>
                </a:solidFill>
              </a:rPr>
              <a:t>بِناءُ الْعَنكبوت لِبيته </a:t>
            </a:r>
          </a:p>
        </p:txBody>
      </p:sp>
    </p:spTree>
    <p:extLst>
      <p:ext uri="{BB962C8B-B14F-4D97-AF65-F5344CB8AC3E}">
        <p14:creationId xmlns:p14="http://schemas.microsoft.com/office/powerpoint/2010/main" val="124428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1417" y="476672"/>
            <a:ext cx="59154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2800" dirty="0">
                <a:solidFill>
                  <a:srgbClr val="0070C0"/>
                </a:solidFill>
              </a:rPr>
              <a:t>السُّلوكُ الْمُتَعلَّمُ</a:t>
            </a:r>
            <a:r>
              <a:rPr lang="ar-JO" sz="2800" dirty="0"/>
              <a:t>: </a:t>
            </a:r>
            <a:r>
              <a:rPr lang="ar-JO" sz="2800" dirty="0">
                <a:solidFill>
                  <a:srgbClr val="FF0000"/>
                </a:solidFill>
              </a:rPr>
              <a:t>سُلوكٌ يَكتَسِبَه الْكائِن الْحيّ بِالتّدريب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511753"/>
            <a:ext cx="2650643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934" y="1543050"/>
            <a:ext cx="3161242" cy="1787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7" y="1559379"/>
            <a:ext cx="283336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300192" y="3429000"/>
            <a:ext cx="250662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JO" sz="2800" dirty="0">
                <a:solidFill>
                  <a:schemeClr val="accent3">
                    <a:lumMod val="50000"/>
                  </a:schemeClr>
                </a:solidFill>
              </a:rPr>
              <a:t>تَعلُّمُ الْقِططِ فَتْحَ </a:t>
            </a:r>
          </a:p>
          <a:p>
            <a:r>
              <a:rPr lang="ar-JO" sz="2800" dirty="0">
                <a:solidFill>
                  <a:schemeClr val="accent3">
                    <a:lumMod val="50000"/>
                  </a:schemeClr>
                </a:solidFill>
              </a:rPr>
              <a:t>الْأبوابِ والْأقفاصِ</a:t>
            </a:r>
          </a:p>
          <a:p>
            <a:r>
              <a:rPr lang="ar-JO" sz="2800" dirty="0">
                <a:solidFill>
                  <a:schemeClr val="accent3">
                    <a:lumMod val="50000"/>
                  </a:schemeClr>
                </a:solidFill>
              </a:rPr>
              <a:t> الْمُغلَقَةِ</a:t>
            </a:r>
          </a:p>
        </p:txBody>
      </p:sp>
      <p:sp>
        <p:nvSpPr>
          <p:cNvPr id="4" name="Rectangle 3"/>
          <p:cNvSpPr/>
          <p:nvPr/>
        </p:nvSpPr>
        <p:spPr>
          <a:xfrm>
            <a:off x="2981648" y="3451515"/>
            <a:ext cx="314380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2800" dirty="0">
                <a:solidFill>
                  <a:schemeClr val="tx2">
                    <a:lumMod val="75000"/>
                  </a:schemeClr>
                </a:solidFill>
              </a:rPr>
              <a:t>تَعلّمُ الصّقرِ للإشاراتِ الّتي</a:t>
            </a:r>
          </a:p>
          <a:p>
            <a:r>
              <a:rPr lang="ar-JO" sz="2800" dirty="0">
                <a:solidFill>
                  <a:schemeClr val="tx2">
                    <a:lumMod val="75000"/>
                  </a:schemeClr>
                </a:solidFill>
              </a:rPr>
              <a:t> يَقومُ بِها الْمُدرّبُ</a:t>
            </a:r>
          </a:p>
        </p:txBody>
      </p:sp>
      <p:sp>
        <p:nvSpPr>
          <p:cNvPr id="5" name="Rectangle 4"/>
          <p:cNvSpPr/>
          <p:nvPr/>
        </p:nvSpPr>
        <p:spPr>
          <a:xfrm>
            <a:off x="58057" y="3497681"/>
            <a:ext cx="283349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JO" sz="2800" dirty="0">
                <a:solidFill>
                  <a:schemeClr val="accent2">
                    <a:lumMod val="75000"/>
                  </a:schemeClr>
                </a:solidFill>
              </a:rPr>
              <a:t>تَعلم الْحيوانات بَعضَ </a:t>
            </a:r>
          </a:p>
          <a:p>
            <a:r>
              <a:rPr lang="ar-JO" sz="2800" dirty="0">
                <a:solidFill>
                  <a:schemeClr val="accent2">
                    <a:lumMod val="75000"/>
                  </a:schemeClr>
                </a:solidFill>
              </a:rPr>
              <a:t>الْحَركاتِ الرّياضية،</a:t>
            </a:r>
          </a:p>
          <a:p>
            <a:r>
              <a:rPr lang="ar-JO" sz="2800" dirty="0">
                <a:solidFill>
                  <a:schemeClr val="accent2">
                    <a:lumMod val="75000"/>
                  </a:schemeClr>
                </a:solidFill>
              </a:rPr>
              <a:t> كما في الاسْتِعراضاتِ</a:t>
            </a:r>
          </a:p>
        </p:txBody>
      </p:sp>
    </p:spTree>
    <p:extLst>
      <p:ext uri="{BB962C8B-B14F-4D97-AF65-F5344CB8AC3E}">
        <p14:creationId xmlns:p14="http://schemas.microsoft.com/office/powerpoint/2010/main" val="348028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43D4FD-1D40-4BC2-9079-10352C1C65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60648"/>
            <a:ext cx="8424936" cy="30197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B5D2079-37BF-4A09-AF37-75AC181E31C5}"/>
              </a:ext>
            </a:extLst>
          </p:cNvPr>
          <p:cNvSpPr/>
          <p:nvPr/>
        </p:nvSpPr>
        <p:spPr>
          <a:xfrm>
            <a:off x="3779912" y="764704"/>
            <a:ext cx="79208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فطري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5E365C-CFD1-4630-8260-32EF78879823}"/>
              </a:ext>
            </a:extLst>
          </p:cNvPr>
          <p:cNvSpPr/>
          <p:nvPr/>
        </p:nvSpPr>
        <p:spPr>
          <a:xfrm>
            <a:off x="2195736" y="764704"/>
            <a:ext cx="93610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متعلم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955BBE-44AE-49BF-B7E4-384B49653B44}"/>
              </a:ext>
            </a:extLst>
          </p:cNvPr>
          <p:cNvSpPr/>
          <p:nvPr/>
        </p:nvSpPr>
        <p:spPr>
          <a:xfrm>
            <a:off x="5292080" y="3212976"/>
            <a:ext cx="158417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فطري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0D5ABD-2853-4FA5-9BE2-E24AA787D606}"/>
              </a:ext>
            </a:extLst>
          </p:cNvPr>
          <p:cNvSpPr/>
          <p:nvPr/>
        </p:nvSpPr>
        <p:spPr>
          <a:xfrm>
            <a:off x="3275856" y="3244273"/>
            <a:ext cx="158417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متعلم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AF2BED-479F-418A-A110-015839363347}"/>
              </a:ext>
            </a:extLst>
          </p:cNvPr>
          <p:cNvSpPr/>
          <p:nvPr/>
        </p:nvSpPr>
        <p:spPr>
          <a:xfrm>
            <a:off x="1259632" y="3206130"/>
            <a:ext cx="158417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فطري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795539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208</TotalTime>
  <Words>349</Words>
  <Application>Microsoft Office PowerPoint</Application>
  <PresentationFormat>On-screen Show (4:3)</PresentationFormat>
  <Paragraphs>54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Arabic Transparent</vt:lpstr>
      <vt:lpstr>Arial</vt:lpstr>
      <vt:lpstr>Gill Sans MT</vt:lpstr>
      <vt:lpstr>Times New Roman</vt:lpstr>
      <vt:lpstr>Gallery</vt:lpstr>
      <vt:lpstr>سلوك الكائنات الحية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ECC</dc:creator>
  <cp:lastModifiedBy>rema.haddadin</cp:lastModifiedBy>
  <cp:revision>12</cp:revision>
  <dcterms:created xsi:type="dcterms:W3CDTF">2021-09-19T10:25:41Z</dcterms:created>
  <dcterms:modified xsi:type="dcterms:W3CDTF">2023-10-10T18:24:27Z</dcterms:modified>
</cp:coreProperties>
</file>