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sldIdLst>
    <p:sldId id="256" r:id="rId2"/>
    <p:sldId id="284" r:id="rId3"/>
    <p:sldId id="283" r:id="rId4"/>
    <p:sldId id="285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8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7" r:id="rId30"/>
    <p:sldId id="288" r:id="rId31"/>
    <p:sldId id="290" r:id="rId32"/>
    <p:sldId id="289" r:id="rId33"/>
    <p:sldId id="291" r:id="rId34"/>
    <p:sldId id="292" r:id="rId35"/>
    <p:sldId id="293" r:id="rId36"/>
    <p:sldId id="28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95" d="100"/>
          <a:sy n="95" d="100"/>
        </p:scale>
        <p:origin x="-5" y="-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6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3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61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231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62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79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7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28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01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16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4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6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0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3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3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1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0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4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nnieclare61662.wikidot.com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online-shopping-png/download/1281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p.com/us-en/shop/tech-takes/what-are-computer-cookies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24945-register-button-transparen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usiness-buy-card-commercial-355974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F9650-2DF2-4FCC-95E1-1F9836F47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527" y="802299"/>
            <a:ext cx="10714182" cy="1691520"/>
          </a:xfrm>
        </p:spPr>
        <p:txBody>
          <a:bodyPr>
            <a:normAutofit/>
          </a:bodyPr>
          <a:lstStyle/>
          <a:p>
            <a:r>
              <a:rPr lang="en-US" sz="6000" b="1" dirty="0"/>
              <a:t>Staying safe online</a:t>
            </a:r>
          </a:p>
        </p:txBody>
      </p:sp>
      <p:pic>
        <p:nvPicPr>
          <p:cNvPr id="2050" name="Picture 2" descr="EGUSD Digital Citizenship | Resources for 21st Century Teaching and Learning">
            <a:extLst>
              <a:ext uri="{FF2B5EF4-FFF2-40B4-BE49-F238E27FC236}">
                <a16:creationId xmlns:a16="http://schemas.microsoft.com/office/drawing/2014/main" id="{AEEE4A60-8920-4896-AE10-915CCDAB3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00" y="2618706"/>
            <a:ext cx="6756200" cy="43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3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5605D2-C1E3-4989-BCB8-BC75A016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05" y="102490"/>
            <a:ext cx="10353761" cy="1326321"/>
          </a:xfrm>
        </p:spPr>
        <p:txBody>
          <a:bodyPr/>
          <a:lstStyle/>
          <a:p>
            <a:r>
              <a:rPr lang="en-US" dirty="0"/>
              <a:t>Online shopping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1EA42-EA54-47F0-8F45-D3BD0785D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195" y="1283855"/>
            <a:ext cx="10353762" cy="4230254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Buying online is called internet shopping or e-commerce.</a:t>
            </a:r>
          </a:p>
          <a:p>
            <a:r>
              <a:rPr lang="en-US" sz="2800" b="1" dirty="0"/>
              <a:t>Internet shopping sites collect data when people buy things.</a:t>
            </a:r>
          </a:p>
          <a:p>
            <a:r>
              <a:rPr lang="en-US" sz="2800" b="1" dirty="0"/>
              <a:t>Some of the data that shopping sites collect is personal, like:-</a:t>
            </a:r>
          </a:p>
          <a:p>
            <a:pPr lvl="1"/>
            <a:r>
              <a:rPr lang="en-US" sz="2400" b="1" dirty="0"/>
              <a:t>Bank details</a:t>
            </a:r>
          </a:p>
          <a:p>
            <a:pPr lvl="1"/>
            <a:r>
              <a:rPr lang="en-US" sz="2400" b="1" dirty="0"/>
              <a:t>Address</a:t>
            </a:r>
          </a:p>
          <a:p>
            <a:pPr lvl="1"/>
            <a:r>
              <a:rPr lang="en-US" sz="2400" b="1" dirty="0"/>
              <a:t>Mob Number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582BB-F009-41C4-B9B5-4AF060186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8171" y="3666913"/>
            <a:ext cx="3723176" cy="26062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8BBBE-27C8-43C2-8419-8B901EC1C4DE}"/>
              </a:ext>
            </a:extLst>
          </p:cNvPr>
          <p:cNvSpPr txBox="1"/>
          <p:nvPr/>
        </p:nvSpPr>
        <p:spPr>
          <a:xfrm>
            <a:off x="5273964" y="6524678"/>
            <a:ext cx="46768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annieclare61662.wikidot.com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7479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5605D2-C1E3-4989-BCB8-BC75A016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05" y="102490"/>
            <a:ext cx="10353761" cy="1326321"/>
          </a:xfrm>
        </p:spPr>
        <p:txBody>
          <a:bodyPr/>
          <a:lstStyle/>
          <a:p>
            <a:r>
              <a:rPr lang="en-US" dirty="0"/>
              <a:t>Online shopping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1EA42-EA54-47F0-8F45-D3BD0785D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1428811"/>
            <a:ext cx="10445521" cy="4008582"/>
          </a:xfrm>
        </p:spPr>
        <p:txBody>
          <a:bodyPr/>
          <a:lstStyle/>
          <a:p>
            <a:pPr lvl="1"/>
            <a:r>
              <a:rPr lang="en-US" sz="2800" b="1" dirty="0"/>
              <a:t>Internet shops use </a:t>
            </a:r>
            <a:r>
              <a:rPr lang="en-US" sz="3200" b="1" u="sng" dirty="0"/>
              <a:t>secure</a:t>
            </a:r>
            <a:r>
              <a:rPr lang="en-US" sz="2800" b="1" dirty="0"/>
              <a:t> sites to protect data.</a:t>
            </a:r>
          </a:p>
          <a:p>
            <a:pPr lvl="1"/>
            <a:r>
              <a:rPr lang="en-US" sz="2800" b="1" dirty="0"/>
              <a:t>A secure site encrypts Information that is sent over the internet.</a:t>
            </a:r>
          </a:p>
          <a:p>
            <a:pPr lvl="1"/>
            <a:r>
              <a:rPr lang="en-US" sz="2800" b="1" dirty="0"/>
              <a:t>Encrypted data is coded, if a criminal steals the data they will not be able to read or use data.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6ABFF4-2CC9-49D4-81D8-FCEFC5402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34875" y="3778470"/>
            <a:ext cx="4057125" cy="29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6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3F41-2D74-44F3-B252-4D93CA62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shopping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8BA6B-F8A1-41D6-8C23-9BDF99DDD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4326" y="1722583"/>
            <a:ext cx="10631055" cy="1096817"/>
          </a:xfrm>
        </p:spPr>
        <p:txBody>
          <a:bodyPr>
            <a:noAutofit/>
          </a:bodyPr>
          <a:lstStyle/>
          <a:p>
            <a:r>
              <a:rPr lang="en-US" b="1" dirty="0"/>
              <a:t>When you are browsing the web, there are two clues that tell you a website is secure.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CB029-5290-492B-B07B-9A4284D45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624" y="3089563"/>
            <a:ext cx="7158957" cy="170641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FAE58C-6754-421D-B6FA-F0B209C90BD6}"/>
              </a:ext>
            </a:extLst>
          </p:cNvPr>
          <p:cNvCxnSpPr/>
          <p:nvPr/>
        </p:nvCxnSpPr>
        <p:spPr>
          <a:xfrm>
            <a:off x="2466715" y="3429000"/>
            <a:ext cx="7389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927192-9899-4445-8EB4-8C1F3D895C7F}"/>
              </a:ext>
            </a:extLst>
          </p:cNvPr>
          <p:cNvSpPr/>
          <p:nvPr/>
        </p:nvSpPr>
        <p:spPr>
          <a:xfrm>
            <a:off x="360824" y="2971798"/>
            <a:ext cx="2059709" cy="13263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is a small locked padlock symb</a:t>
            </a:r>
            <a:r>
              <a:rPr lang="en-US" sz="2000" dirty="0"/>
              <a:t>ol</a:t>
            </a:r>
            <a:r>
              <a:rPr lang="en-US" dirty="0"/>
              <a:t>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B4405C-5267-4C70-BA4E-EDCDBC6776A9}"/>
              </a:ext>
            </a:extLst>
          </p:cNvPr>
          <p:cNvCxnSpPr>
            <a:cxnSpLocks/>
          </p:cNvCxnSpPr>
          <p:nvPr/>
        </p:nvCxnSpPr>
        <p:spPr>
          <a:xfrm flipV="1">
            <a:off x="3759200" y="3528291"/>
            <a:ext cx="0" cy="18287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6EAA4EE-48D0-4F93-B850-48D43CA200DA}"/>
              </a:ext>
            </a:extLst>
          </p:cNvPr>
          <p:cNvSpPr/>
          <p:nvPr/>
        </p:nvSpPr>
        <p:spPr>
          <a:xfrm>
            <a:off x="1607127" y="5357089"/>
            <a:ext cx="9467271" cy="1136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URL of a secure site starts with https://.</a:t>
            </a:r>
          </a:p>
          <a:p>
            <a:pPr algn="ctr"/>
            <a:r>
              <a:rPr lang="en-US" sz="2000" dirty="0"/>
              <a:t>The “s” stands for secure </a:t>
            </a:r>
          </a:p>
          <a:p>
            <a:pPr algn="ctr"/>
            <a:r>
              <a:rPr lang="en-US" sz="2000" dirty="0"/>
              <a:t>It tells you that data is encrypted when it is sent over the internet.</a:t>
            </a:r>
          </a:p>
        </p:txBody>
      </p:sp>
    </p:spTree>
    <p:extLst>
      <p:ext uri="{BB962C8B-B14F-4D97-AF65-F5344CB8AC3E}">
        <p14:creationId xmlns:p14="http://schemas.microsoft.com/office/powerpoint/2010/main" val="392950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3931-D214-4CF8-895A-F53BABFF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391228"/>
            <a:ext cx="10353761" cy="1326321"/>
          </a:xfrm>
        </p:spPr>
        <p:txBody>
          <a:bodyPr/>
          <a:lstStyle/>
          <a:p>
            <a:r>
              <a:rPr lang="en-US" sz="7200" dirty="0"/>
              <a:t>Cookies</a:t>
            </a:r>
            <a:endParaRPr lang="en-US" dirty="0"/>
          </a:p>
        </p:txBody>
      </p:sp>
      <p:pic>
        <p:nvPicPr>
          <p:cNvPr id="1028" name="Picture 4" descr="Minimal Cookie Consent Popup In JavaScript - PureCookie | CSS Script">
            <a:extLst>
              <a:ext uri="{FF2B5EF4-FFF2-40B4-BE49-F238E27FC236}">
                <a16:creationId xmlns:a16="http://schemas.microsoft.com/office/drawing/2014/main" id="{80683DDE-3D28-405C-B4E6-9F9363B82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1"/>
          <a:stretch/>
        </p:blipFill>
        <p:spPr bwMode="auto">
          <a:xfrm>
            <a:off x="2468352" y="1970551"/>
            <a:ext cx="7513654" cy="449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91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82D3-6F5C-44D6-ACE8-672BC06D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Cookies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03D8-9EF4-43A2-919D-EA339F831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2096063"/>
            <a:ext cx="6055567" cy="404347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/>
              <a:t>A cookie is a small file that is stored on your computer when you visit a website.</a:t>
            </a:r>
          </a:p>
          <a:p>
            <a:pPr marL="0" indent="0" algn="just">
              <a:buNone/>
            </a:pPr>
            <a:endParaRPr lang="en-US" sz="2400" b="1" dirty="0"/>
          </a:p>
          <a:p>
            <a:pPr algn="just"/>
            <a:r>
              <a:rPr lang="en-US" sz="2400" b="1" dirty="0"/>
              <a:t>A cookie saves information about the way you use web pages. The website uses this information to improve your experience of using the website.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7 Types of cookies (and how they affect privacy) | Kingpin Private Browser">
            <a:extLst>
              <a:ext uri="{FF2B5EF4-FFF2-40B4-BE49-F238E27FC236}">
                <a16:creationId xmlns:a16="http://schemas.microsoft.com/office/drawing/2014/main" id="{BCFF3253-491C-4E5E-844D-0F804B68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53" y="2293298"/>
            <a:ext cx="4970884" cy="330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89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82D3-6F5C-44D6-ACE8-672BC06D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Cookies used for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03D8-9EF4-43A2-919D-EA339F831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30" y="2096063"/>
            <a:ext cx="6975777" cy="4071471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Cookies make it easier to use websites because the Information is saved in a cookie.</a:t>
            </a:r>
          </a:p>
          <a:p>
            <a:r>
              <a:rPr lang="en-US" sz="2800" b="1" dirty="0"/>
              <a:t>Cookies are used to personalize a website, </a:t>
            </a:r>
          </a:p>
          <a:p>
            <a:pPr marL="0" indent="0">
              <a:buNone/>
            </a:pPr>
            <a:r>
              <a:rPr lang="en-US" sz="2800" b="1" dirty="0"/>
              <a:t>Examples:</a:t>
            </a:r>
          </a:p>
          <a:p>
            <a:pPr lvl="1">
              <a:lnSpc>
                <a:spcPct val="150000"/>
              </a:lnSpc>
            </a:pPr>
            <a:r>
              <a:rPr lang="en-US" sz="2400" b="1" dirty="0"/>
              <a:t>Store your location.</a:t>
            </a:r>
          </a:p>
          <a:p>
            <a:pPr lvl="1">
              <a:lnSpc>
                <a:spcPct val="150000"/>
              </a:lnSpc>
            </a:pPr>
            <a:r>
              <a:rPr lang="en-US" sz="2400" b="1" dirty="0"/>
              <a:t>Advertisers use cookies.</a:t>
            </a:r>
          </a:p>
          <a:p>
            <a:pPr lvl="1">
              <a:lnSpc>
                <a:spcPct val="150000"/>
              </a:lnSpc>
            </a:pPr>
            <a:r>
              <a:rPr lang="en-US" sz="2400" b="1" dirty="0"/>
              <a:t>The news stories that you see can be customized to match your interests.</a:t>
            </a:r>
          </a:p>
          <a:p>
            <a:endParaRPr lang="en-US" dirty="0"/>
          </a:p>
        </p:txBody>
      </p:sp>
      <p:pic>
        <p:nvPicPr>
          <p:cNvPr id="3076" name="Picture 4" descr="Cookies in red capes">
            <a:extLst>
              <a:ext uri="{FF2B5EF4-FFF2-40B4-BE49-F238E27FC236}">
                <a16:creationId xmlns:a16="http://schemas.microsoft.com/office/drawing/2014/main" id="{3F9826BE-2735-498B-8403-95A119C18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16" y="1722840"/>
            <a:ext cx="4694379" cy="282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0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7F4A-231A-4B63-9284-199CD935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 online (cybercrime)</a:t>
            </a:r>
          </a:p>
        </p:txBody>
      </p:sp>
      <p:pic>
        <p:nvPicPr>
          <p:cNvPr id="1026" name="Picture 2" descr="Hidden costs of cybercrime | Al-Bayan Center">
            <a:extLst>
              <a:ext uri="{FF2B5EF4-FFF2-40B4-BE49-F238E27FC236}">
                <a16:creationId xmlns:a16="http://schemas.microsoft.com/office/drawing/2014/main" id="{2FE8D87B-4B91-4708-AC56-A23C5656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70" y="1920394"/>
            <a:ext cx="6492009" cy="43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34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7F4A-231A-4B63-9284-199CD935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 online (cybercrime)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CCC01-4F2B-4AEA-B6B8-F7E56DA9B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Cybercriminal is someone who uses the internet to commit their crimes.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What do good hackers do? (cybercrime vocabulary) - Lesson Plan - ESL Brains">
            <a:extLst>
              <a:ext uri="{FF2B5EF4-FFF2-40B4-BE49-F238E27FC236}">
                <a16:creationId xmlns:a16="http://schemas.microsoft.com/office/drawing/2014/main" id="{88E64DC1-3077-45D1-9A80-5BA6C141C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37" y="3429000"/>
            <a:ext cx="4820515" cy="272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6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97F6-10C6-4BF5-B0D7-017A0716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theft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98B1A-8A28-48AF-B241-86F8CFC39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criminal steals personal information such as: </a:t>
            </a:r>
          </a:p>
          <a:p>
            <a:pPr lvl="1"/>
            <a:r>
              <a:rPr lang="en-US" dirty="0"/>
              <a:t>Name </a:t>
            </a:r>
          </a:p>
          <a:p>
            <a:pPr lvl="1"/>
            <a:r>
              <a:rPr lang="en-US" dirty="0"/>
              <a:t>Address</a:t>
            </a:r>
          </a:p>
          <a:p>
            <a:pPr lvl="1"/>
            <a:r>
              <a:rPr lang="en-US" dirty="0"/>
              <a:t>Social security number </a:t>
            </a:r>
          </a:p>
          <a:p>
            <a:pPr lvl="1"/>
            <a:r>
              <a:rPr lang="en-US" dirty="0"/>
              <a:t>Passport number</a:t>
            </a:r>
          </a:p>
          <a:p>
            <a:pPr marL="176213" lvl="1" indent="-176213"/>
            <a:r>
              <a:rPr lang="en-US" sz="2000" dirty="0"/>
              <a:t>They can open a bank account or a credit card account in someone else’s name.</a:t>
            </a:r>
          </a:p>
          <a:p>
            <a:pPr marL="176213" lvl="1" indent="-176213"/>
            <a:r>
              <a:rPr lang="en-US" sz="2000" dirty="0"/>
              <a:t>The then use these fake accounts to buy or steal money from banks.</a:t>
            </a:r>
          </a:p>
        </p:txBody>
      </p:sp>
    </p:spTree>
    <p:extLst>
      <p:ext uri="{BB962C8B-B14F-4D97-AF65-F5344CB8AC3E}">
        <p14:creationId xmlns:p14="http://schemas.microsoft.com/office/powerpoint/2010/main" val="3909790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97F6-10C6-4BF5-B0D7-017A0716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98B1A-8A28-48AF-B241-86F8CFC39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criminal creates a fake website that looks like the official website of a real bank or shopping website.</a:t>
            </a:r>
          </a:p>
          <a:p>
            <a:r>
              <a:rPr lang="en-US" dirty="0"/>
              <a:t>They send an email to tell the Customers there is a problem in their account.</a:t>
            </a:r>
          </a:p>
          <a:p>
            <a:r>
              <a:rPr lang="en-US" dirty="0"/>
              <a:t>Customers must log in.</a:t>
            </a:r>
          </a:p>
          <a:p>
            <a:pPr marL="176213" lvl="1" indent="-176213"/>
            <a:r>
              <a:rPr lang="en-US" sz="2000" dirty="0"/>
              <a:t>Fake website records their user name and password.</a:t>
            </a:r>
          </a:p>
          <a:p>
            <a:pPr marL="176213" lvl="1" indent="-176213"/>
            <a:r>
              <a:rPr lang="en-US" sz="2000" dirty="0"/>
              <a:t>The criminal can then use the person’s login details to steal money</a:t>
            </a:r>
          </a:p>
        </p:txBody>
      </p:sp>
    </p:spTree>
    <p:extLst>
      <p:ext uri="{BB962C8B-B14F-4D97-AF65-F5344CB8AC3E}">
        <p14:creationId xmlns:p14="http://schemas.microsoft.com/office/powerpoint/2010/main" val="400406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90E6-4D75-4413-9144-9A1487B2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Digital citizenship</a:t>
            </a:r>
            <a:endParaRPr lang="en-US" dirty="0"/>
          </a:p>
        </p:txBody>
      </p:sp>
      <p:pic>
        <p:nvPicPr>
          <p:cNvPr id="4" name="Picture 2" descr="EGUSD Digital Citizenship | Resources for 21st Century Teaching and Learning">
            <a:extLst>
              <a:ext uri="{FF2B5EF4-FFF2-40B4-BE49-F238E27FC236}">
                <a16:creationId xmlns:a16="http://schemas.microsoft.com/office/drawing/2014/main" id="{EA1BA155-15DB-41D1-9E57-CF98272F3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36" y="1994226"/>
            <a:ext cx="7527637" cy="480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90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97F6-10C6-4BF5-B0D7-017A0716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98B1A-8A28-48AF-B241-86F8CFC39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criminal sends out an email that asks for money.</a:t>
            </a:r>
          </a:p>
          <a:p>
            <a:r>
              <a:rPr lang="en-US" dirty="0"/>
              <a:t>The email may offer something for sale at a very low price or asks for donation to charity.</a:t>
            </a:r>
          </a:p>
          <a:p>
            <a:pPr marL="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175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97F6-10C6-4BF5-B0D7-017A0716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98B1A-8A28-48AF-B241-86F8CFC39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16354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criminal breaks into a computer system, usually to steal files or personal information.</a:t>
            </a:r>
          </a:p>
          <a:p>
            <a:pPr marL="0" indent="0">
              <a:buNone/>
            </a:pPr>
            <a:endParaRPr lang="en-US" dirty="0"/>
          </a:p>
          <a:p>
            <a:pPr marL="0" lvl="1" indent="0">
              <a:buNone/>
            </a:pPr>
            <a:endParaRPr lang="en-US" sz="2000" dirty="0"/>
          </a:p>
        </p:txBody>
      </p:sp>
      <p:pic>
        <p:nvPicPr>
          <p:cNvPr id="3074" name="Picture 2" descr="Procedure for filing a cybercrime complaint in India - iPleaders">
            <a:extLst>
              <a:ext uri="{FF2B5EF4-FFF2-40B4-BE49-F238E27FC236}">
                <a16:creationId xmlns:a16="http://schemas.microsoft.com/office/drawing/2014/main" id="{D68CBE92-8E0E-4236-8C85-6289B0680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24"/>
          <a:stretch/>
        </p:blipFill>
        <p:spPr bwMode="auto">
          <a:xfrm>
            <a:off x="4128656" y="3234806"/>
            <a:ext cx="3491346" cy="320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4CDE0-DEDB-4270-B08E-2398E437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57" y="969818"/>
            <a:ext cx="10353761" cy="1326321"/>
          </a:xfrm>
        </p:spPr>
        <p:txBody>
          <a:bodyPr/>
          <a:lstStyle/>
          <a:p>
            <a:pPr algn="l"/>
            <a:r>
              <a:rPr lang="en-US" dirty="0"/>
              <a:t>Malware</a:t>
            </a:r>
          </a:p>
        </p:txBody>
      </p:sp>
      <p:pic>
        <p:nvPicPr>
          <p:cNvPr id="1028" name="Picture 4" descr="10 types of malware + how to prevent malware from the start | Norton">
            <a:extLst>
              <a:ext uri="{FF2B5EF4-FFF2-40B4-BE49-F238E27FC236}">
                <a16:creationId xmlns:a16="http://schemas.microsoft.com/office/drawing/2014/main" id="{4D37E298-A37D-4B5A-9950-57B854EE4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3" b="4916"/>
          <a:stretch/>
        </p:blipFill>
        <p:spPr bwMode="auto">
          <a:xfrm>
            <a:off x="4745326" y="434109"/>
            <a:ext cx="6015037" cy="57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02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8B0B-C986-45ED-9054-DC22A6BF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5C53B-BF61-48C5-B466-75A46F673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software that a </a:t>
            </a:r>
            <a:r>
              <a:rPr lang="en-US" dirty="0" err="1"/>
              <a:t>ceiminal</a:t>
            </a:r>
            <a:r>
              <a:rPr lang="en-US" dirty="0"/>
              <a:t> install on a computer.</a:t>
            </a:r>
          </a:p>
          <a:p>
            <a:r>
              <a:rPr lang="en-US" dirty="0"/>
              <a:t>Some types of malware are designed to steal personal information. </a:t>
            </a:r>
          </a:p>
          <a:p>
            <a:r>
              <a:rPr lang="en-US" dirty="0"/>
              <a:t>Other malware is designed to damage files or stop a computer from working properly.</a:t>
            </a:r>
          </a:p>
        </p:txBody>
      </p:sp>
    </p:spTree>
    <p:extLst>
      <p:ext uri="{BB962C8B-B14F-4D97-AF65-F5344CB8AC3E}">
        <p14:creationId xmlns:p14="http://schemas.microsoft.com/office/powerpoint/2010/main" val="8837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464A7-506E-4575-8F46-DF48AD74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74321"/>
            <a:ext cx="10353761" cy="1127760"/>
          </a:xfrm>
        </p:spPr>
        <p:txBody>
          <a:bodyPr/>
          <a:lstStyle/>
          <a:p>
            <a:r>
              <a:rPr lang="en-US" dirty="0"/>
              <a:t>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DA159-EF21-45E8-AFFC-57D169B1C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91" y="1645920"/>
            <a:ext cx="5320455" cy="473964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Spreads  and infects files that it meets . That makes  a virus difficult to cure.</a:t>
            </a:r>
          </a:p>
          <a:p>
            <a:pPr algn="just"/>
            <a:r>
              <a:rPr lang="en-US" sz="2400" dirty="0"/>
              <a:t>Some viruses are relatively harmless- they make  messages pop up on your screen.</a:t>
            </a:r>
          </a:p>
          <a:p>
            <a:pPr algn="just"/>
            <a:r>
              <a:rPr lang="en-US" sz="2400" dirty="0"/>
              <a:t>Some viruses are dangerous – they can destroy files and steal personal data. </a:t>
            </a:r>
          </a:p>
        </p:txBody>
      </p:sp>
      <p:pic>
        <p:nvPicPr>
          <p:cNvPr id="5126" name="Picture 6" descr="Computer virus Royalty Free Vector Image - VectorStock">
            <a:extLst>
              <a:ext uri="{FF2B5EF4-FFF2-40B4-BE49-F238E27FC236}">
                <a16:creationId xmlns:a16="http://schemas.microsoft.com/office/drawing/2014/main" id="{1AC02801-B81C-4FE4-BA51-548D93A15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804" y="1402081"/>
            <a:ext cx="4638675" cy="47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597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29AC-C594-418E-987A-810AB7D2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89560"/>
            <a:ext cx="10353761" cy="1249681"/>
          </a:xfrm>
        </p:spPr>
        <p:txBody>
          <a:bodyPr/>
          <a:lstStyle/>
          <a:p>
            <a:r>
              <a:rPr lang="en-US" dirty="0"/>
              <a:t>Trojan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0859E-CF35-4F46-BF66-889432F48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96064"/>
            <a:ext cx="4397115" cy="3695136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Malware that is hidden inside another program, for example in a game.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someone uses the program, the malware released and starts to work. </a:t>
            </a:r>
          </a:p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Financial trojans and its Impact on Businesses - CodeSealer">
            <a:extLst>
              <a:ext uri="{FF2B5EF4-FFF2-40B4-BE49-F238E27FC236}">
                <a16:creationId xmlns:a16="http://schemas.microsoft.com/office/drawing/2014/main" id="{B1FE8F7D-EBD4-4610-93F6-2C81CCB47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r="9089"/>
          <a:stretch/>
        </p:blipFill>
        <p:spPr bwMode="auto">
          <a:xfrm>
            <a:off x="6363761" y="1922199"/>
            <a:ext cx="5097325" cy="404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56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874A-61D4-4F23-8317-F5E7CBFE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80655"/>
          </a:xfrm>
        </p:spPr>
        <p:txBody>
          <a:bodyPr/>
          <a:lstStyle/>
          <a:p>
            <a:r>
              <a:rPr lang="en-US" dirty="0"/>
              <a:t>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E2AD8-4990-400C-8265-9D4BDF2A0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95" y="1875485"/>
            <a:ext cx="4378641" cy="4017818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Encrypts all the data on a computer. That means that the data cannot be used.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victim of a ransomware attack receives a message demanding a payment to remove the encryption.</a:t>
            </a:r>
          </a:p>
        </p:txBody>
      </p:sp>
      <p:pic>
        <p:nvPicPr>
          <p:cNvPr id="2050" name="Picture 2" descr="What is Ransomware?">
            <a:extLst>
              <a:ext uri="{FF2B5EF4-FFF2-40B4-BE49-F238E27FC236}">
                <a16:creationId xmlns:a16="http://schemas.microsoft.com/office/drawing/2014/main" id="{A076257A-171C-47CB-89D6-CFC331E48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53" y="2330879"/>
            <a:ext cx="5514975" cy="31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81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49922-19D7-4EF0-8812-B2694AFF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Spyware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1CB43-90DA-4D3F-BC06-3540021A9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59" y="2188428"/>
            <a:ext cx="4591078" cy="32627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Sits on a computer and records what the user is typing. Criminals can use spyware to discover login details.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What Is Spyware? Prevention and Removal Guide">
            <a:extLst>
              <a:ext uri="{FF2B5EF4-FFF2-40B4-BE49-F238E27FC236}">
                <a16:creationId xmlns:a16="http://schemas.microsoft.com/office/drawing/2014/main" id="{93DC0328-AE83-4D61-A9C4-DEC88A0D9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94" y="2065230"/>
            <a:ext cx="5375562" cy="403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01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FC4B-2B5A-4BB3-9C69-2AD14DC8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21921"/>
            <a:ext cx="10353761" cy="1082040"/>
          </a:xfrm>
        </p:spPr>
        <p:txBody>
          <a:bodyPr/>
          <a:lstStyle/>
          <a:p>
            <a:r>
              <a:rPr lang="en-US" dirty="0"/>
              <a:t>adware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A000F-B1AF-4E55-82DD-259478AE7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2" y="1691640"/>
            <a:ext cx="4600302" cy="409956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Places unwanted adverts on a computer.</a:t>
            </a:r>
          </a:p>
          <a:p>
            <a:pPr algn="just"/>
            <a:r>
              <a:rPr lang="en-US" sz="2400" dirty="0"/>
              <a:t>Adware is annoying.</a:t>
            </a:r>
          </a:p>
          <a:p>
            <a:pPr algn="just"/>
            <a:r>
              <a:rPr lang="en-US" sz="2400" dirty="0"/>
              <a:t>Adware may lead to more dangerous malware.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6150" name="Picture 6" descr="What Is Adware?">
            <a:extLst>
              <a:ext uri="{FF2B5EF4-FFF2-40B4-BE49-F238E27FC236}">
                <a16:creationId xmlns:a16="http://schemas.microsoft.com/office/drawing/2014/main" id="{C8184F3B-D0E6-4A4E-96BB-C4FC0E52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15555" r="12666" b="13779"/>
          <a:stretch/>
        </p:blipFill>
        <p:spPr bwMode="auto">
          <a:xfrm>
            <a:off x="5268686" y="1318260"/>
            <a:ext cx="641604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960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do I protect my computer from viruses?">
            <a:extLst>
              <a:ext uri="{FF2B5EF4-FFF2-40B4-BE49-F238E27FC236}">
                <a16:creationId xmlns:a16="http://schemas.microsoft.com/office/drawing/2014/main" id="{79C9E724-284B-45E5-8213-67B416751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09" y="965633"/>
            <a:ext cx="9566474" cy="492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04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CB362-97CF-4995-8AB2-F74B496B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4" y="0"/>
            <a:ext cx="10515600" cy="1552865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Digital citizenship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46D5C-1078-4576-8166-771ED766B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4" y="1828800"/>
            <a:ext cx="5698836" cy="36611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/>
              <a:t>Digital citizenship means using the internet and technology in a responsible, safe, and respectful way. It's about being a good online citizen and knowing how to use digital tools wisely.</a:t>
            </a:r>
          </a:p>
        </p:txBody>
      </p:sp>
      <p:pic>
        <p:nvPicPr>
          <p:cNvPr id="1026" name="Picture 2" descr="What is Digital Citizenship? – Riley Wolven's Teaching Blog">
            <a:extLst>
              <a:ext uri="{FF2B5EF4-FFF2-40B4-BE49-F238E27FC236}">
                <a16:creationId xmlns:a16="http://schemas.microsoft.com/office/drawing/2014/main" id="{B77ABFFC-92AF-436D-AEB8-8C55BF75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82" y="1552865"/>
            <a:ext cx="4251037" cy="42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03FB-1DC3-43E1-B3DE-FDA4F010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07541"/>
            <a:ext cx="10364451" cy="1491672"/>
          </a:xfrm>
        </p:spPr>
        <p:txBody>
          <a:bodyPr/>
          <a:lstStyle/>
          <a:p>
            <a:r>
              <a:rPr lang="en-US" dirty="0"/>
              <a:t>Anti-virus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4BB1E-9696-45F0-81A3-8736246F3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5" y="2675066"/>
            <a:ext cx="11462327" cy="4787915"/>
          </a:xfrm>
        </p:spPr>
        <p:txBody>
          <a:bodyPr>
            <a:normAutofit/>
          </a:bodyPr>
          <a:lstStyle/>
          <a:p>
            <a:r>
              <a:rPr lang="en-US" dirty="0"/>
              <a:t>You can prevent malware from doing damage by installing anti-virus software.</a:t>
            </a:r>
          </a:p>
          <a:p>
            <a:r>
              <a:rPr lang="en-US" dirty="0"/>
              <a:t>Av-software deals with all malware threats, not just viruses.</a:t>
            </a:r>
          </a:p>
          <a:p>
            <a:pPr marL="0" indent="0">
              <a:buNone/>
            </a:pPr>
            <a:r>
              <a:rPr lang="en-US" b="1" u="sng" dirty="0"/>
              <a:t>How Av software works </a:t>
            </a:r>
          </a:p>
          <a:p>
            <a:pPr algn="just"/>
            <a:r>
              <a:rPr lang="en-US" dirty="0"/>
              <a:t>Every piece of malware has a fingerprint. The fingerprint is a piece of programming code that is unique to the malware ( the fingerprint is called a signature).</a:t>
            </a:r>
          </a:p>
          <a:p>
            <a:pPr algn="just"/>
            <a:r>
              <a:rPr lang="en-US" dirty="0"/>
              <a:t>Av-software continually checks the files on the computer, if it finds a malware in a file, it puts this file in quarantine and the computer cannot open the file</a:t>
            </a:r>
          </a:p>
        </p:txBody>
      </p:sp>
      <p:pic>
        <p:nvPicPr>
          <p:cNvPr id="3074" name="Picture 2" descr="Antivirus software Logos">
            <a:extLst>
              <a:ext uri="{FF2B5EF4-FFF2-40B4-BE49-F238E27FC236}">
                <a16:creationId xmlns:a16="http://schemas.microsoft.com/office/drawing/2014/main" id="{1C82D9B9-4481-4572-B82F-7D664B484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6" b="26704"/>
          <a:stretch/>
        </p:blipFill>
        <p:spPr bwMode="auto">
          <a:xfrm>
            <a:off x="147781" y="252857"/>
            <a:ext cx="2035695" cy="97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Avira Antivirus Logo.svg - Wikimedia Commons">
            <a:extLst>
              <a:ext uri="{FF2B5EF4-FFF2-40B4-BE49-F238E27FC236}">
                <a16:creationId xmlns:a16="http://schemas.microsoft.com/office/drawing/2014/main" id="{B4327958-E0D5-48F0-BA96-03BFAA79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527" y="407542"/>
            <a:ext cx="1136698" cy="11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cAfee logo and symbol, meaning, history, PNG">
            <a:extLst>
              <a:ext uri="{FF2B5EF4-FFF2-40B4-BE49-F238E27FC236}">
                <a16:creationId xmlns:a16="http://schemas.microsoft.com/office/drawing/2014/main" id="{F5A8C2D3-101A-46B0-99F6-C9351AA1E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91" y="1196105"/>
            <a:ext cx="1953442" cy="97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300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03FB-1DC3-43E1-B3DE-FDA4F010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77091"/>
            <a:ext cx="10364451" cy="1551709"/>
          </a:xfrm>
        </p:spPr>
        <p:txBody>
          <a:bodyPr/>
          <a:lstStyle/>
          <a:p>
            <a:r>
              <a:rPr lang="en-US" dirty="0"/>
              <a:t>Firewall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4BB1E-9696-45F0-81A3-8736246F3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745673"/>
            <a:ext cx="5581701" cy="4045527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 firewall surrounds and protects your computer like the walls of a castle.</a:t>
            </a:r>
          </a:p>
          <a:p>
            <a:pPr algn="just"/>
            <a:r>
              <a:rPr lang="en-US" dirty="0"/>
              <a:t>A firewall checks all data before it allows the data to pass through the gates in the wall.</a:t>
            </a:r>
          </a:p>
          <a:p>
            <a:pPr algn="just"/>
            <a:r>
              <a:rPr lang="en-US" dirty="0"/>
              <a:t>Only data that comes from a safe source can pass through the wall. </a:t>
            </a:r>
          </a:p>
        </p:txBody>
      </p:sp>
      <p:pic>
        <p:nvPicPr>
          <p:cNvPr id="2050" name="Picture 2" descr="10 Tips to protect your system from viruses - Irish Tech News">
            <a:extLst>
              <a:ext uri="{FF2B5EF4-FFF2-40B4-BE49-F238E27FC236}">
                <a16:creationId xmlns:a16="http://schemas.microsoft.com/office/drawing/2014/main" id="{3FA9DF35-63B6-436F-A53A-FBC730CDF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00" y="1967338"/>
            <a:ext cx="5342179" cy="27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73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03FB-1DC3-43E1-B3DE-FDA4F010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Email safely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4BB1E-9696-45F0-81A3-8736246F3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 can come from files attached to email.</a:t>
            </a:r>
          </a:p>
          <a:p>
            <a:r>
              <a:rPr lang="en-US" dirty="0"/>
              <a:t>Criminals and hackers use misleading titles to tempt you to open a email:</a:t>
            </a:r>
          </a:p>
          <a:p>
            <a:pPr lvl="1"/>
            <a:r>
              <a:rPr lang="en-US" dirty="0"/>
              <a:t>Congratulations – you won first price.</a:t>
            </a:r>
          </a:p>
          <a:p>
            <a:pPr lvl="1"/>
            <a:r>
              <a:rPr lang="en-US" dirty="0"/>
              <a:t>Warning messages </a:t>
            </a:r>
          </a:p>
          <a:p>
            <a:pPr lvl="1"/>
            <a:r>
              <a:rPr lang="en-US" dirty="0"/>
              <a:t>Emails from strangers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2400" b="1" dirty="0"/>
              <a:t>Honest emails will never ask for personal information</a:t>
            </a:r>
          </a:p>
        </p:txBody>
      </p:sp>
      <p:pic>
        <p:nvPicPr>
          <p:cNvPr id="7170" name="Picture 2" descr="E-mail | What is E-mail - javatpoint">
            <a:extLst>
              <a:ext uri="{FF2B5EF4-FFF2-40B4-BE49-F238E27FC236}">
                <a16:creationId xmlns:a16="http://schemas.microsoft.com/office/drawing/2014/main" id="{94242215-77B5-4A5C-86DC-016F7E49A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763" y="77603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024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C281-4A0C-4FB1-960E-EE5E46E5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web safely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9DF39-33BE-4AB6-ACEA-A33564817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95" y="1998125"/>
            <a:ext cx="6086852" cy="3424107"/>
          </a:xfrm>
        </p:spPr>
        <p:txBody>
          <a:bodyPr/>
          <a:lstStyle/>
          <a:p>
            <a:r>
              <a:rPr lang="en-US" dirty="0"/>
              <a:t>Only use sites that you trust.</a:t>
            </a:r>
          </a:p>
          <a:p>
            <a:r>
              <a:rPr lang="en-US" dirty="0"/>
              <a:t>Download software from official sites.</a:t>
            </a:r>
          </a:p>
          <a:p>
            <a:r>
              <a:rPr lang="en-US" dirty="0"/>
              <a:t>Fake massages may ask you to fix a problem in your computer-do not respond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6" name="Picture 2" descr="10 tips for a secure browsing experience | Computerworld">
            <a:extLst>
              <a:ext uri="{FF2B5EF4-FFF2-40B4-BE49-F238E27FC236}">
                <a16:creationId xmlns:a16="http://schemas.microsoft.com/office/drawing/2014/main" id="{EBD8EF32-58E9-4941-9FE4-25777C986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7" t="23950" r="1227"/>
          <a:stretch/>
        </p:blipFill>
        <p:spPr bwMode="auto">
          <a:xfrm>
            <a:off x="6951998" y="1933073"/>
            <a:ext cx="4574256" cy="231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ow secure are you online? The checklist">
            <a:extLst>
              <a:ext uri="{FF2B5EF4-FFF2-40B4-BE49-F238E27FC236}">
                <a16:creationId xmlns:a16="http://schemas.microsoft.com/office/drawing/2014/main" id="{DD3A4629-6EF3-4971-A7E1-2DAF470600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40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2720-5E7D-40C9-AACE-94F6EC5C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your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8867D-296F-4C96-8FDB-1D7A5F398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447" y="2051916"/>
            <a:ext cx="5357717" cy="414454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Old versions of any software may includes some security errors that criminals and hackers may use to access a computer.</a:t>
            </a:r>
          </a:p>
          <a:p>
            <a:pPr algn="just"/>
            <a:r>
              <a:rPr lang="en-US" dirty="0"/>
              <a:t>The updated version will make it more difficult for criminals to install malware.</a:t>
            </a:r>
          </a:p>
        </p:txBody>
      </p:sp>
      <p:pic>
        <p:nvPicPr>
          <p:cNvPr id="4098" name="Picture 2" descr="Should you install the most recent software update? - CRC Marketing  Solutions">
            <a:extLst>
              <a:ext uri="{FF2B5EF4-FFF2-40B4-BE49-F238E27FC236}">
                <a16:creationId xmlns:a16="http://schemas.microsoft.com/office/drawing/2014/main" id="{2F63C1D3-B68D-47DC-807D-3FF90E668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43" y="2329008"/>
            <a:ext cx="4810583" cy="270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70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6D66-D39E-4E48-8362-F6370A55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your password safe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2A4CE-C4F0-4A4E-8A11-37774EECA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02" y="2394802"/>
            <a:ext cx="5952538" cy="3424107"/>
          </a:xfrm>
        </p:spPr>
        <p:txBody>
          <a:bodyPr/>
          <a:lstStyle/>
          <a:p>
            <a:r>
              <a:rPr lang="en-US" dirty="0"/>
              <a:t>Use a strong password that contains : letters (upper &amp; Lower case)– numbers – characters </a:t>
            </a:r>
          </a:p>
          <a:p>
            <a:r>
              <a:rPr lang="en-US" dirty="0"/>
              <a:t>Change your password regularly.</a:t>
            </a:r>
          </a:p>
          <a:p>
            <a:r>
              <a:rPr lang="en-US" dirty="0"/>
              <a:t>Do not share your password.</a:t>
            </a:r>
          </a:p>
        </p:txBody>
      </p:sp>
      <p:pic>
        <p:nvPicPr>
          <p:cNvPr id="5122" name="Picture 2" descr="Can you trust one free app to keep all your passwords safe? | This is Money">
            <a:extLst>
              <a:ext uri="{FF2B5EF4-FFF2-40B4-BE49-F238E27FC236}">
                <a16:creationId xmlns:a16="http://schemas.microsoft.com/office/drawing/2014/main" id="{C638033D-81C8-43A4-BD9E-D0DD264BD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61" y="2435629"/>
            <a:ext cx="4679941" cy="28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11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01C3-CF71-43CC-BE4D-2EF3DABD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44A66-1348-44AE-94E8-87CC0B26B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https://www.hp.com/us-en/shop/tech-takes/what-are-computer-cookies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7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EF48D-52B2-41EB-9FDD-D43D4465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6691"/>
            <a:ext cx="12192000" cy="120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What activities can be applied online</a:t>
            </a:r>
          </a:p>
        </p:txBody>
      </p:sp>
      <p:pic>
        <p:nvPicPr>
          <p:cNvPr id="3074" name="Picture 2" descr="Resources for Building a Digital Citizenship Program • TechNotes Blog">
            <a:extLst>
              <a:ext uri="{FF2B5EF4-FFF2-40B4-BE49-F238E27FC236}">
                <a16:creationId xmlns:a16="http://schemas.microsoft.com/office/drawing/2014/main" id="{A6E36176-3308-4DC2-9DD9-E9CE6D1A9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08" y="2199643"/>
            <a:ext cx="5764456" cy="37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365C1D-3CCC-47E6-BD2C-389466ED0623}"/>
              </a:ext>
            </a:extLst>
          </p:cNvPr>
          <p:cNvSpPr txBox="1"/>
          <p:nvPr/>
        </p:nvSpPr>
        <p:spPr>
          <a:xfrm>
            <a:off x="517236" y="2466109"/>
            <a:ext cx="5024582" cy="33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Finding Information Online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Online Shopping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Social Media </a:t>
            </a:r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Online Games </a:t>
            </a:r>
          </a:p>
        </p:txBody>
      </p:sp>
    </p:spTree>
    <p:extLst>
      <p:ext uri="{BB962C8B-B14F-4D97-AF65-F5344CB8AC3E}">
        <p14:creationId xmlns:p14="http://schemas.microsoft.com/office/powerpoint/2010/main" val="36028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08FB-4A2A-4EBB-B9C7-7E8CC02D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9657"/>
            <a:ext cx="10058400" cy="1450757"/>
          </a:xfrm>
        </p:spPr>
        <p:txBody>
          <a:bodyPr/>
          <a:lstStyle/>
          <a:p>
            <a:r>
              <a:rPr lang="en-US" dirty="0"/>
              <a:t>Collecting Data online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291C8-85D4-4DAA-A3CD-BBF12D6FC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8117" y="1431297"/>
            <a:ext cx="9836726" cy="370288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Why do you need to look for information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1E93B-0948-454F-B1A5-45A922D21520}"/>
              </a:ext>
            </a:extLst>
          </p:cNvPr>
          <p:cNvSpPr/>
          <p:nvPr/>
        </p:nvSpPr>
        <p:spPr>
          <a:xfrm>
            <a:off x="30480" y="229727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Websites usually ask you to register before you can use them</a:t>
            </a:r>
            <a:endParaRPr lang="en-US" sz="3200" dirty="0"/>
          </a:p>
        </p:txBody>
      </p:sp>
      <p:pic>
        <p:nvPicPr>
          <p:cNvPr id="5124" name="Picture 4" descr="Searching information in internet concept Vector Image">
            <a:extLst>
              <a:ext uri="{FF2B5EF4-FFF2-40B4-BE49-F238E27FC236}">
                <a16:creationId xmlns:a16="http://schemas.microsoft.com/office/drawing/2014/main" id="{FE9DE0C5-7761-4732-8C3A-07416FEBC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7"/>
          <a:stretch/>
        </p:blipFill>
        <p:spPr bwMode="auto">
          <a:xfrm>
            <a:off x="3330009" y="3180414"/>
            <a:ext cx="5592941" cy="367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9AB3-7561-4112-9D22-E048905E4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registration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9934A-17FA-4F90-BF6D-97C9F9B4A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96064"/>
            <a:ext cx="10373041" cy="3695136"/>
          </a:xfrm>
        </p:spPr>
        <p:txBody>
          <a:bodyPr>
            <a:normAutofit/>
          </a:bodyPr>
          <a:lstStyle/>
          <a:p>
            <a:r>
              <a:rPr lang="en-US" sz="2400" b="1" dirty="0"/>
              <a:t>Websites such as social media and internet shopping sites usually ask you to register before you can use them.</a:t>
            </a:r>
          </a:p>
          <a:p>
            <a:r>
              <a:rPr lang="en-US" sz="2400" b="1" dirty="0"/>
              <a:t>Registration means becoming a member of a website. </a:t>
            </a:r>
          </a:p>
          <a:p>
            <a:r>
              <a:rPr lang="en-US" sz="2400" b="1" dirty="0"/>
              <a:t>Registration requires filling an online form.</a:t>
            </a:r>
          </a:p>
        </p:txBody>
      </p:sp>
    </p:spTree>
    <p:extLst>
      <p:ext uri="{BB962C8B-B14F-4D97-AF65-F5344CB8AC3E}">
        <p14:creationId xmlns:p14="http://schemas.microsoft.com/office/powerpoint/2010/main" val="37470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A7F4-FEC9-4CB2-AC98-1C493B98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1390"/>
            <a:ext cx="9905998" cy="1478570"/>
          </a:xfrm>
        </p:spPr>
        <p:txBody>
          <a:bodyPr/>
          <a:lstStyle/>
          <a:p>
            <a:r>
              <a:rPr lang="en-US" b="1" dirty="0"/>
              <a:t>Which information should you give?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5E0B5-F76A-4D56-A993-1CFC233F7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736436"/>
            <a:ext cx="5042943" cy="2115128"/>
          </a:xfrm>
        </p:spPr>
        <p:txBody>
          <a:bodyPr>
            <a:normAutofit/>
          </a:bodyPr>
          <a:lstStyle/>
          <a:p>
            <a:r>
              <a:rPr lang="en-US" sz="2800" b="1" dirty="0"/>
              <a:t>Required Information </a:t>
            </a:r>
          </a:p>
          <a:p>
            <a:pPr lvl="1"/>
            <a:r>
              <a:rPr lang="en-US" sz="2400" b="1" dirty="0"/>
              <a:t>Username</a:t>
            </a:r>
          </a:p>
          <a:p>
            <a:pPr lvl="1"/>
            <a:r>
              <a:rPr lang="en-US" sz="2400" b="1" dirty="0"/>
              <a:t>Password</a:t>
            </a:r>
          </a:p>
          <a:p>
            <a:pPr lvl="1"/>
            <a:r>
              <a:rPr lang="en-US" sz="2400" b="1" dirty="0"/>
              <a:t>Confirm password.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FB1344-1EB4-4F2D-879E-AED8D17383ED}"/>
              </a:ext>
            </a:extLst>
          </p:cNvPr>
          <p:cNvSpPr/>
          <p:nvPr/>
        </p:nvSpPr>
        <p:spPr>
          <a:xfrm>
            <a:off x="6308438" y="1663144"/>
            <a:ext cx="4387273" cy="48768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4EF25-E3C5-4732-96C6-547198CB2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9599" y="1935921"/>
            <a:ext cx="830407" cy="8204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496B1A-ABF6-4CA5-9A48-B84323607CD1}"/>
              </a:ext>
            </a:extLst>
          </p:cNvPr>
          <p:cNvSpPr txBox="1"/>
          <p:nvPr/>
        </p:nvSpPr>
        <p:spPr>
          <a:xfrm>
            <a:off x="6687130" y="2843594"/>
            <a:ext cx="1634834" cy="30777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First Name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24CB96-3604-4625-9EC2-3C509C1C20AE}"/>
              </a:ext>
            </a:extLst>
          </p:cNvPr>
          <p:cNvSpPr/>
          <p:nvPr/>
        </p:nvSpPr>
        <p:spPr>
          <a:xfrm>
            <a:off x="8492836" y="2843594"/>
            <a:ext cx="1856509" cy="315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0CBC6-645C-4F96-B86A-3F9AA6479E5A}"/>
              </a:ext>
            </a:extLst>
          </p:cNvPr>
          <p:cNvSpPr txBox="1"/>
          <p:nvPr/>
        </p:nvSpPr>
        <p:spPr>
          <a:xfrm>
            <a:off x="6682512" y="3393155"/>
            <a:ext cx="1634834" cy="307777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Last Name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887742-9715-4BF7-BC38-566EC587C181}"/>
              </a:ext>
            </a:extLst>
          </p:cNvPr>
          <p:cNvSpPr/>
          <p:nvPr/>
        </p:nvSpPr>
        <p:spPr>
          <a:xfrm>
            <a:off x="8492837" y="3394362"/>
            <a:ext cx="1856509" cy="315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47F2C3-2987-45A5-A5B8-BAE0E28AF1EF}"/>
              </a:ext>
            </a:extLst>
          </p:cNvPr>
          <p:cNvSpPr txBox="1"/>
          <p:nvPr/>
        </p:nvSpPr>
        <p:spPr>
          <a:xfrm>
            <a:off x="6691750" y="3932876"/>
            <a:ext cx="1634834" cy="33855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Username</a:t>
            </a:r>
            <a:r>
              <a:rPr lang="en-US" sz="1600" dirty="0">
                <a:solidFill>
                  <a:schemeClr val="bg1"/>
                </a:solidFill>
              </a:rPr>
              <a:t> 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74DC53-5B82-49F6-BC4C-DBA8364A1E94}"/>
              </a:ext>
            </a:extLst>
          </p:cNvPr>
          <p:cNvSpPr/>
          <p:nvPr/>
        </p:nvSpPr>
        <p:spPr>
          <a:xfrm>
            <a:off x="8497456" y="3943923"/>
            <a:ext cx="1856509" cy="315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5850-36E9-474F-92B0-F508E660E80F}"/>
              </a:ext>
            </a:extLst>
          </p:cNvPr>
          <p:cNvSpPr txBox="1"/>
          <p:nvPr/>
        </p:nvSpPr>
        <p:spPr>
          <a:xfrm>
            <a:off x="6691750" y="4493484"/>
            <a:ext cx="1634834" cy="33855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Password</a:t>
            </a:r>
            <a:r>
              <a:rPr lang="en-US" sz="1600" dirty="0">
                <a:solidFill>
                  <a:schemeClr val="bg1"/>
                </a:solidFill>
              </a:rPr>
              <a:t>  *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5AC438-C323-43C2-AC6F-585FC0749D7C}"/>
              </a:ext>
            </a:extLst>
          </p:cNvPr>
          <p:cNvSpPr/>
          <p:nvPr/>
        </p:nvSpPr>
        <p:spPr>
          <a:xfrm>
            <a:off x="8502075" y="4493484"/>
            <a:ext cx="1856509" cy="315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A1E9C4-CB9A-43F9-A6EF-85D7F718CFBF}"/>
              </a:ext>
            </a:extLst>
          </p:cNvPr>
          <p:cNvSpPr txBox="1"/>
          <p:nvPr/>
        </p:nvSpPr>
        <p:spPr>
          <a:xfrm>
            <a:off x="6705609" y="4969154"/>
            <a:ext cx="1634834" cy="33855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Confirm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Password</a:t>
            </a:r>
            <a:r>
              <a:rPr lang="en-US" sz="1600" dirty="0">
                <a:solidFill>
                  <a:schemeClr val="bg1"/>
                </a:solidFill>
              </a:rPr>
              <a:t> *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E46119-AF58-40B6-A8BC-289791BFC8F5}"/>
              </a:ext>
            </a:extLst>
          </p:cNvPr>
          <p:cNvSpPr/>
          <p:nvPr/>
        </p:nvSpPr>
        <p:spPr>
          <a:xfrm>
            <a:off x="8506698" y="4969154"/>
            <a:ext cx="1856509" cy="315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1D3A32-61ED-4C2E-AB6E-805017787D37}"/>
              </a:ext>
            </a:extLst>
          </p:cNvPr>
          <p:cNvSpPr txBox="1"/>
          <p:nvPr/>
        </p:nvSpPr>
        <p:spPr>
          <a:xfrm>
            <a:off x="6700994" y="5500243"/>
            <a:ext cx="1634834" cy="276999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Phone Number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71C07C-4C8C-4C71-BA3E-1B42877AF6F7}"/>
              </a:ext>
            </a:extLst>
          </p:cNvPr>
          <p:cNvSpPr/>
          <p:nvPr/>
        </p:nvSpPr>
        <p:spPr>
          <a:xfrm>
            <a:off x="8502083" y="5500243"/>
            <a:ext cx="1856509" cy="315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4A4516-B98C-4404-A76C-0EED75CE3AC2}"/>
              </a:ext>
            </a:extLst>
          </p:cNvPr>
          <p:cNvSpPr txBox="1"/>
          <p:nvPr/>
        </p:nvSpPr>
        <p:spPr>
          <a:xfrm>
            <a:off x="6705611" y="6003625"/>
            <a:ext cx="1634834" cy="276999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Date of  birth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92C43E-6715-40D3-ACF9-6487BE2FF504}"/>
              </a:ext>
            </a:extLst>
          </p:cNvPr>
          <p:cNvSpPr/>
          <p:nvPr/>
        </p:nvSpPr>
        <p:spPr>
          <a:xfrm>
            <a:off x="8506700" y="6003625"/>
            <a:ext cx="1856509" cy="315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C5F33F3-92CE-4AC1-80F1-60F5A722DCB6}"/>
              </a:ext>
            </a:extLst>
          </p:cNvPr>
          <p:cNvSpPr txBox="1">
            <a:spLocks/>
          </p:cNvSpPr>
          <p:nvPr/>
        </p:nvSpPr>
        <p:spPr>
          <a:xfrm>
            <a:off x="946122" y="3901766"/>
            <a:ext cx="5029811" cy="2194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Optional Information </a:t>
            </a:r>
          </a:p>
          <a:p>
            <a:pPr lvl="1"/>
            <a:r>
              <a:rPr lang="en-US" sz="2400" b="1" dirty="0"/>
              <a:t>Name</a:t>
            </a:r>
          </a:p>
          <a:p>
            <a:pPr lvl="1"/>
            <a:r>
              <a:rPr lang="en-US" sz="2400" b="1" dirty="0"/>
              <a:t>Phone number</a:t>
            </a:r>
          </a:p>
          <a:p>
            <a:pPr lvl="1"/>
            <a:r>
              <a:rPr lang="en-US" sz="2400" b="1" dirty="0"/>
              <a:t>Date of birth</a:t>
            </a:r>
          </a:p>
        </p:txBody>
      </p:sp>
    </p:spTree>
    <p:extLst>
      <p:ext uri="{BB962C8B-B14F-4D97-AF65-F5344CB8AC3E}">
        <p14:creationId xmlns:p14="http://schemas.microsoft.com/office/powerpoint/2010/main" val="172654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3F41-2D74-44F3-B252-4D93CA62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1EA42-EA54-47F0-8F45-D3BD0785D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53924"/>
            <a:ext cx="9905999" cy="3541714"/>
          </a:xfrm>
        </p:spPr>
        <p:txBody>
          <a:bodyPr/>
          <a:lstStyle/>
          <a:p>
            <a:r>
              <a:rPr lang="en-US" dirty="0"/>
              <a:t>Read pages that are hidden from non-registered users.</a:t>
            </a:r>
          </a:p>
          <a:p>
            <a:r>
              <a:rPr lang="en-US" dirty="0"/>
              <a:t>Leave messages in chat rooms and on message boards.</a:t>
            </a:r>
          </a:p>
          <a:p>
            <a:r>
              <a:rPr lang="en-US" dirty="0"/>
              <a:t>Add content.</a:t>
            </a:r>
          </a:p>
          <a:p>
            <a:r>
              <a:rPr lang="en-US" dirty="0"/>
              <a:t>Get email updates when new content is added to the site.</a:t>
            </a:r>
          </a:p>
          <a:p>
            <a:r>
              <a:rPr lang="en-US" dirty="0"/>
              <a:t>Download software.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6893C-1A2F-48DE-8E2A-371EB9F0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59796" y="4999181"/>
            <a:ext cx="3298643" cy="12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1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3F41-2D74-44F3-B252-4D93CA62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shopping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79F3C-03B9-41AF-9661-E34DAC4A2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45672" y="2210547"/>
            <a:ext cx="8505716" cy="364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1764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2016</TotalTime>
  <Words>1123</Words>
  <Application>Microsoft Office PowerPoint</Application>
  <PresentationFormat>Widescreen</PresentationFormat>
  <Paragraphs>145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Tw Cen MT</vt:lpstr>
      <vt:lpstr>Droplet</vt:lpstr>
      <vt:lpstr>Staying safe online</vt:lpstr>
      <vt:lpstr>Digital citizenship</vt:lpstr>
      <vt:lpstr> Digital citizenship</vt:lpstr>
      <vt:lpstr>PowerPoint Presentation</vt:lpstr>
      <vt:lpstr>Collecting Data online </vt:lpstr>
      <vt:lpstr>Online registration </vt:lpstr>
      <vt:lpstr>Which information should you give?</vt:lpstr>
      <vt:lpstr>Benefits of registration</vt:lpstr>
      <vt:lpstr>Online shopping </vt:lpstr>
      <vt:lpstr>Online shopping </vt:lpstr>
      <vt:lpstr>Online shopping </vt:lpstr>
      <vt:lpstr>Secure shopping sites</vt:lpstr>
      <vt:lpstr>Cookies</vt:lpstr>
      <vt:lpstr>Cookies</vt:lpstr>
      <vt:lpstr>What are Cookies used for </vt:lpstr>
      <vt:lpstr>Danger online (cybercrime)</vt:lpstr>
      <vt:lpstr>Danger online (cybercrime)</vt:lpstr>
      <vt:lpstr>Identity theft </vt:lpstr>
      <vt:lpstr>phishing</vt:lpstr>
      <vt:lpstr>Scamming</vt:lpstr>
      <vt:lpstr>Hacking </vt:lpstr>
      <vt:lpstr>Malware</vt:lpstr>
      <vt:lpstr>Malware</vt:lpstr>
      <vt:lpstr>virus</vt:lpstr>
      <vt:lpstr>Trojan</vt:lpstr>
      <vt:lpstr>Ransomware</vt:lpstr>
      <vt:lpstr>Spyware </vt:lpstr>
      <vt:lpstr>adware</vt:lpstr>
      <vt:lpstr>PowerPoint Presentation</vt:lpstr>
      <vt:lpstr>Anti-virus software</vt:lpstr>
      <vt:lpstr>Firewall</vt:lpstr>
      <vt:lpstr>Use Email safely </vt:lpstr>
      <vt:lpstr>Use the web safely</vt:lpstr>
      <vt:lpstr>Update your software</vt:lpstr>
      <vt:lpstr>Keep your password safe</vt:lpstr>
      <vt:lpstr>Good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safe online</dc:title>
  <dc:creator>Samar.Eseed</dc:creator>
  <cp:lastModifiedBy>Samar.Eseed</cp:lastModifiedBy>
  <cp:revision>61</cp:revision>
  <dcterms:created xsi:type="dcterms:W3CDTF">2022-02-22T18:15:22Z</dcterms:created>
  <dcterms:modified xsi:type="dcterms:W3CDTF">2023-10-03T18:16:10Z</dcterms:modified>
</cp:coreProperties>
</file>