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D13B-D378-45DF-91B9-A452D75737F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9B5F-CBA9-43B6-9243-9537845C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049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Indefinite Article A/ An</a:t>
            </a:r>
          </a:p>
        </p:txBody>
      </p:sp>
      <p:pic>
        <p:nvPicPr>
          <p:cNvPr id="1026" name="Picture 2" descr="http://1.bp.blogspot.com/-tUlZLPN5-Vw/USqS-9W7joI/AAAAAAAAGyo/JXZBpLpVOuc/s400/Image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3590"/>
            <a:ext cx="6781800" cy="4194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a/ an is used </a:t>
            </a:r>
          </a:p>
        </p:txBody>
      </p:sp>
      <p:pic>
        <p:nvPicPr>
          <p:cNvPr id="4098" name="Picture 2" descr="http://ea.edu/wp-content/uploads/2014/11/a-an-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91776"/>
            <a:ext cx="6629400" cy="4780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With singular countable nouns after the verb </a:t>
            </a:r>
            <a:r>
              <a:rPr lang="en-US" b="1" dirty="0"/>
              <a:t>to be </a:t>
            </a:r>
            <a:r>
              <a:rPr lang="en-US" b="1" dirty="0">
                <a:solidFill>
                  <a:srgbClr val="FF0000"/>
                </a:solidFill>
              </a:rPr>
              <a:t>to say what someone or something is.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81199"/>
            <a:ext cx="4040188" cy="457201"/>
          </a:xfrm>
        </p:spPr>
        <p:txBody>
          <a:bodyPr>
            <a:noAutofit/>
          </a:bodyPr>
          <a:lstStyle/>
          <a:p>
            <a:r>
              <a:rPr lang="en-US" sz="3200" dirty="0"/>
              <a:t>He </a:t>
            </a:r>
            <a:r>
              <a:rPr lang="en-US" sz="3200" u="sng" dirty="0"/>
              <a:t>is </a:t>
            </a:r>
            <a:r>
              <a:rPr lang="en-US" sz="3200" dirty="0"/>
              <a:t>a pilot.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85800"/>
          </a:xfrm>
        </p:spPr>
        <p:txBody>
          <a:bodyPr>
            <a:noAutofit/>
          </a:bodyPr>
          <a:lstStyle/>
          <a:p>
            <a:r>
              <a:rPr lang="en-US" sz="3200" dirty="0"/>
              <a:t>It</a:t>
            </a:r>
            <a:r>
              <a:rPr lang="en-US" sz="3200" u="sng" dirty="0"/>
              <a:t>’s</a:t>
            </a:r>
            <a:r>
              <a:rPr lang="en-US" sz="3200" dirty="0"/>
              <a:t> a torch.</a:t>
            </a:r>
          </a:p>
        </p:txBody>
      </p:sp>
      <p:pic>
        <p:nvPicPr>
          <p:cNvPr id="15362" name="Picture 2" descr="http://assets.howtobecome.com/assets/images/2014/01/pil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761185" cy="3657600"/>
          </a:xfrm>
          <a:prstGeom prst="rect">
            <a:avLst/>
          </a:prstGeom>
          <a:noFill/>
        </p:spPr>
      </p:pic>
      <p:pic>
        <p:nvPicPr>
          <p:cNvPr id="15364" name="Picture 4" descr="https://pixabay.com/static/uploads/photo/2013/07/13/12/33/light-159858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191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 certain expressions, when we want to show </a:t>
            </a:r>
            <a:r>
              <a:rPr lang="en-US" u="sng" dirty="0">
                <a:solidFill>
                  <a:srgbClr val="FF0000"/>
                </a:solidFill>
              </a:rPr>
              <a:t>how often </a:t>
            </a:r>
            <a:r>
              <a:rPr lang="en-US" dirty="0"/>
              <a:t>we do something.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She goes shopping twice a month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16386" name="Picture 2" descr="http://searchengineland.com/figz/wp-content/seloads/2013/11/shutterstock_126762251-sho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553200" cy="437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With the verb 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have got</a:t>
            </a:r>
            <a:br>
              <a:rPr lang="en-US" b="1" i="1" u="sng" dirty="0">
                <a:solidFill>
                  <a:srgbClr val="FF0000"/>
                </a:solidFill>
              </a:rPr>
            </a:br>
            <a:r>
              <a:rPr lang="en-US" b="1" i="1" u="sng" dirty="0">
                <a:solidFill>
                  <a:srgbClr val="FF0000"/>
                </a:solidFill>
              </a:rPr>
              <a:t>Mary has got a car</a:t>
            </a:r>
          </a:p>
        </p:txBody>
      </p:sp>
      <p:pic>
        <p:nvPicPr>
          <p:cNvPr id="17410" name="Picture 2" descr="https://i.ytimg.com/vi/doLueEk2oV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239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a/ an is </a:t>
            </a:r>
            <a:r>
              <a:rPr lang="en-US" b="1" i="1" u="sng" dirty="0">
                <a:solidFill>
                  <a:srgbClr val="FF0000"/>
                </a:solidFill>
              </a:rPr>
              <a:t>not </a:t>
            </a:r>
            <a:r>
              <a:rPr lang="en-US" b="1" i="1" dirty="0">
                <a:solidFill>
                  <a:srgbClr val="FF0000"/>
                </a:solidFill>
              </a:rPr>
              <a:t>used </a:t>
            </a:r>
            <a:endParaRPr lang="en-US" dirty="0"/>
          </a:p>
        </p:txBody>
      </p:sp>
      <p:pic>
        <p:nvPicPr>
          <p:cNvPr id="18434" name="Picture 2" descr="http://2.bp.blogspot.com/-1BSnnJRpoE0/UB19iwRxFTI/AAAAAAAAABY/wnsej1gb7ZI/s1600/A+AN+TH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391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With </a:t>
            </a:r>
            <a:r>
              <a:rPr lang="en-US" dirty="0">
                <a:solidFill>
                  <a:srgbClr val="FF0000"/>
                </a:solidFill>
              </a:rPr>
              <a:t>uncountable nouns </a:t>
            </a:r>
            <a:r>
              <a:rPr lang="en-US" dirty="0">
                <a:solidFill>
                  <a:srgbClr val="FFC000"/>
                </a:solidFill>
              </a:rPr>
              <a:t>or plural countable nouns, we use some instead of a/an.</a:t>
            </a:r>
            <a:br>
              <a:rPr lang="en-US" dirty="0"/>
            </a:br>
            <a:r>
              <a:rPr lang="en-US" b="1" dirty="0">
                <a:solidFill>
                  <a:srgbClr val="00B050"/>
                </a:solidFill>
              </a:rPr>
              <a:t>We need some flour and some sugar.</a:t>
            </a:r>
            <a:br>
              <a:rPr lang="en-US" dirty="0"/>
            </a:b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8" name="AutoShape 2" descr="data:image/jpeg;base64,/9j/4AAQSkZJRgABAQAAAQABAAD/2wCEAAkGBxQTEhUUEhQVFRUXGB0ZGRgYGBgbIRwaHRsXGhgYHB0cHCgiHB0lHBoYIjEiJyksLi4uHB8zODMtNygtLisBCgoKDg0OGxAQGzQkHyQsLCwsLCw0LCwsLCwsLCwsLCwsLCwsLCwsLCwsLCwsLCwsLCwsLCwsLCwsLCwsLCwsLP/AABEIALcBEwMBIgACEQEDEQH/xAAbAAACAgMBAAAAAAAAAAAAAAAEBQMGAAECB//EADwQAAEDAgUCBAQFBAAGAgMAAAECAxEAIQQFEjFBUWETInGBBjKRsRRCocHwI1LR4RUzYnKC8SSSBzRD/8QAGQEAAwEBAQAAAAAAAAAAAAAAAAECAwQF/8QAIREBAQEAAgIDAQEBAQAAAAAAAAERAiESMQNBURNhcSL/2gAMAwEAAhEDEQA/AJMLi3cU+GEDSR8xMiB1o/GL/CkoW6FFO3Qjv3pNm2dqRiA62Ag6dJKeR0UOKnfcbxLbaz8yVakkkQSCCUk968fx6embYTMnkqTKCkr+W0T0ozMMQCoBT6p/MkG0+tD47MzifK0CHEiZNtBjygf5FC/DOEQphxWIP9YLI3+UDn33pZS69rOzmiQ3ZsmNwBS3M8AcStIKEhNt/wAvcxzSrB5qXHhhmSUHSSVnkC5V9rVK2txmQ88Q2QSkgxr9aNHjhji28IwAkw4qw2mKUZpkb2M//XWG0JPNgfWsy3HoK5SzqCzpCoJk9BwKdO5+huW229Rj8slM8jVETRKLLPSuufCruHR4j+NSEpvCUkn0F6ZZPmGKfKShtaETCjYSng9j6UyybDNrP9ZMFIGmTt/6rl/4kX4qmWmxoSdPiAg+wothd11h8GcKtbsFxESSoyUxc0txr2JxSQ42tKWFEaQB5gDyTVkRgGy0S6orTElKjaN4iluX/EDboCcM2AALAwPYCIozIJbbrtORNoRKniQf7iLmqqyw2la0seMokzESAe0cVe0YMKu4nz/2z/BUK3vCSoYZrxSSZCTz3JgU6UqrJzJaAW3WlhBG8GB78VLkrpe1MYpwqT8zRJF97TyadY5h5xACsQGhHmGkE+xpOMpQ3OpbjiTz4f0PlFqmqlKMLiG8FiFqcSVtnkX0mn2eZ66ppRZTLMAzBCu5Bniq/mDSn1KLRLoslQShQ2EXtY1BkmerwqjhsSghs2BUCIB4PUd6r/h2b2uuT5GFtguLWsKvBVa/almc/CTDZ1Ie8InYKuD6dKR5LnTrGJDSsR/RnSPlNj8pBI24p7n2D8Dw3UrKmwqVAwSJ/MO1PcnpOXfat417wpS45KT+ZtU/UUr8YyVIWVAdeR/mvSf+J4F1sz4btvlABP2qvHJsO64Rh0rRHE89IO1HRyqi4sqVdRvcHtTLCOqQNh69aYO/CbiQSpCiBcC1A/gHBbSUjoarD2VjiZOoBM+lGIwqnEkaQqOD+1c4HBQbirDgmoG0U5xTbhFgMCQrSBHrUmKytzVZJBHA5qxrVwQPWuvGiiyDaT5fhVDcqTTzDK0iCJ71CvE9YNcB+KvjkTezJK7bVniAHag0PqH+625ildBV7EyD/ERUrUcUEw+eQKNYeRBkRVTKm7E/hVlQ+KKyq6T2qONz7COFKcS2kk7KgH9RettfDmEWP6LpQFbpKpB9jXn2U5gWnVLUjWEjY396tOQNrxK3HdaWkWhJAM2rjsdWYKe+FX2Fhxg+JAgJJPt60hx+LxKCS82UqO6rgeh6irDhsyAEh1bN4ChJQfZVqOxWcYhCf6jCMU2d1N2MdYMiiUdqUPiZCiny+EtBjxEzBGxBHQ08wOeJfTpf0qQBGkdOCCa3+Ey3FSETh3DuCNN/saVvf/j7ENEqZcDiTteP9VWcaSyjMk/hU4YSkoB0lMSoX0kcetLslQTh1F1xSXEuqH9oCQAZPSaR5cpWHUpvGNrQFfKsgwO2oWitYdpTjhb1gpIlBn5oO3+qi8VQ7dzxzFBOHw7a0pjg7x8yirmn+R4EMtL8RTbSQZudRJjcXqkN525hXUp0wEnaIBmxE9DTP4kxpWlCoLaxwflUnieDHelgv4ZY1BxRU024txAukQQZ9JuPWuMtx7mASU4hpQgyhYSYI6GNqnyL4kw6WtIb0Ofm0yZ7gi8UafiZDjRIXYggjz2Owo6+03fWBnPjDxyA4lKW1EaVpVJTxCuo+lMMVn5wjRQ2kKM2WCNIm8mvNsTqKjD03/sAntagnsU42CPMlKrEHY94uKc476qsj0jAZqnFKIdIbdVsR8p9AabtZu+wC26JjZYESOD0rxvDYxSQADInrt6dKZNfFGKQNIUSkflX5x7TcexpzhYV469VTnK9CygeeCQSRE8SKr76MS+0JdbWropAMVTUZ66J1jynlMg+xBtU2X44pMtum8ylzvvCh+4FTZROOHeL+DkJgOu/1FCRpQSkzwL00ynK8S0hTbi23UxCRMqA4ubD0pGPiNyQZEgbG8+hqc53r3AHbYfpRth+NqTK3jhHzKTpVuBFj+4p1j8xI/8AkYYJUR86eTb5iBVaOXBw6khBJvOpYNS4bKH0r1IkHuoEHtIg/pRsFi25Ljn8WgLUtCRtoSD+pmum8OyVKS8dKgb+YAVU2PxDSyQhaJN4EpnrajMUlOISCtIS4nY9Y4PWjanxO1MM6obc1dwmf1FTuYJxInSQOtqDyLOkpQEKRB4kWn1rrGLcLglzWk8GRHoNjVT5Mibx7cPrI3t6xQTmLnY07eyZKyDqQAeb0M78OqSbLQrsDBrSctLovaMzejWmwY0mamZy0pusEDsKJRho4I6Wq8LWgz1iufB6UW2wY612WooshSoWWjFTJYPSu2EXqdwAc/ztTkK1GGq1Xek96ymTx9TqiSFISfUXpxkuKZCCh5I5I9OaZ5vgABLiYI/Omq3i8qXZSASkEdQfcb3rn6row8zeMZhUoZZACSTOqICfuTTbJ8sLOHSUEJVE6SSAfUmkjeGxLIACNKFCdX9qu470Q/8AESn9KcM5oUlWlwaduJvxUjHCszwxac/FMJCzMEEGelxtemXw3l6khKxiFFuJKReJ2HpSfOMXhm0ENBJcTY7GTzvQGQfGRYdBcCvDI0qECBexEU/G0rel/wA2xyWUanAlbZsbpJv/ANJ3FL3fhzBPQsNgHcFslB9YFqFXnODW6yNLa21E+eJ0Ln5fQmiviT4gThEpBQFhUgAGLcEGPrRCws+IPhkPaQ0822Ej5XUmT1JWTN6X5rkmJZYAWPxQ2CW0FRSOuqZt6Gnnw1h3HGgp8FSHfM2Z1mDcJMipFMo8SWw6SPL5UrERxBtPpS0/8UT4cDjbpS3h3XAr5m9BCk972j1pl8Q5b8hUrwFkEqaUoaiJ3ATMH1q+uYtxsEeeTATYE++q33pU3h0YpJTiGp0m4MJM/wDiBJp2zRLfatZjkTKENvNyW91xcxya6Vg2nAShha0gblJH3FXjANYdhHkZKUzcga/czf8ASu8JgWC4p1tSpc+YrUVavQHaL7UsHm8zZybxyoYfDqMbmQAO3FRK+F8RsEAKF9OofavQXG1YVSgypSlOGSlLaQJ21aln0HNDLyrGKSCh0lXOwAngEzNE5WHrznE4J1sEOIKR3/aoMKIEgTG9el5nkeDSdOIdcW9bV5iSTHSIHtSPGfDiFq/+K5JAs2RH69T1NPyhyqss+YFKOJ9aaNYZZSFJCY5rMVk+JY/5jKwid9Mj6ianweAUtKymQCJ3sD/uiwakwb3Kv9QPQU7wOJSoi9u0gf5NdZSwISdISoCIPPtztvWjmDalJBQEgmDA57c+1QKIccdQSUqCxwBaO0zXWGzqTpcTCuigKnXgkH5FEe8/+qGRlbilaVQpPf8Alqc4yp8jDWlSfM2mD2/xWaUEEQqOgJMfUUMzkeKQf6Jt/asyParJg8tcCQpekK5Cbj6mtJ8UqLzwmHyEpWBFpUJg96iwACVSpTSldQQKsLmG0302O8Xn2pVmuCZJktFEW1C3/ulfhsE+SUUjFKNtIjsRb9aJ0wLGZ60rw+XH8qwQOtOcJhUpTJV/qr+Pz9I5eIRKiOfapA4TYCpHcPI8oH1vUbSPNeQK1ylsSFAB6Vy66JsK6xVzAIgfpUSoiBaKdESpdtW6gSBWVOnkVnD5wqUBxhQac+Qm596ZZy7Ljakt2iFGLpj5YP1quZpmLruHT4YIcZggjkC0gen0rrCuLZwiMQpzWXDKkE2j9iOtcvbfD/MsI3h2wsqUvzDWTeAaU43CsPu+KlxRAGkwEpA7nk+5pzicW0+1F1tqHmCSDFpuORQ2XYBtrL4w4SgqbkrXdRUdt9r0Z+Fv683+IsGttxQQhTjZvr8OPoZM1Xya9OwT7KmtLy3HF8idN+Ryf0pDn2RoUicMhxZEykISY/8AIb1p8fyfR8or2WZmWtSY1IVuO/BHep80ztSw2ArUkX0ngncelKnGFp+ZKhHUEV1h25Na3jLdTr0b4J+KkADDkmD8mr8v/RP2onP/AIqWHvAHytrGogkFSYB/eZHSvOw1f7Vr8OtJ1AmQI32HT0qLwHW69ox2etJZ8RUrbMA6QDEixIJFutKvhbNWn9YXBcSSAQIBT+Ux1ix9K84TmTx0hMgiAY+UjuOtPcDhFf8ANENkDgwCf2qLxvuiSTpZM9zxzDu+C222UqAgmTAVa8Xt1mnbDP4YJD8LCiEo0IUQCeIkm5mvPsXj1vLh1B1J8sgRbi9XbJs4LiUtuEah+aRf+0+sgD1ip39Ozp0/8QpXbDJUvT8yCkmR2B29xRmFzBa0ysJQBaJUlQ7RBj9KUjP8Mh0OobKVLlLlogz5goetwfUUTnQC0KcCtKgJSoH5h/YqN+xo3/SyfiVXghxCz/zACkEquQeiYA/SjUMJC/EbQCQLq1En/wCiRf8ASlXw/hGH2dSgfEEpJClSPS9pEGpl4XCMqSXEhCossahPe0ietH+j/HanHnAQtYN7BNo9YMH+Xo3KsCmCVXBMH+GgW88aQsgf+K1qB1TtpJSSR+tOdTrhKZA/6heO0k/YU+PvpPLc7FNZQxq1aUlREdTUbnw8yVhRSZF7QL0dgMLo5JMX6T1opCSd665x33GF5flInMja1SgFBFzF57mikYACLT3iKb6BWxT8IXnQbbUck+praMOJ5PO9dB8TxUgdk+WnkLaicY6kxUL2EBSQRbmpnivjTUYfncwdooyDSdzLo+Qn04PaeKJZSYhQA6UWRxNRvI5vNLxPQb2HWVAjbmK6WySbGimdVp25qYrSmnJg0oeZgXm9YETRb2IKpCRadxQwgWvSshytFg9f1rVT6O9ZS8YflXn4Q2lRDT5cTMEkRB6pPNdpaShpbbix4ZNgd776Rv3on4Ny9geKooUoA+WRsm5pe9jsO64Us4ebwLXPtFq43V9ufhh5ppC22ypbgXKTcSOAZ4im2UZ8HWgUhAWyopcQUzCZ+YDt/mk+Kyh9lXiJY0AXIKgZHSkuXOBjFFZB0LBB7TTwe1/yL4ZZLjrryUuLUdQSPlAUJkCYv3oPMkt+O4hT3gJGyEmREb2HPSistzBLbHlAWpuJHJRJP1AM0Bi8ibxONGkqS0pMnTaTzBPqLippT32SY7KmXLKeccAPlSlJST9/vSNzI0BStC1W/KUyR2tzXoOcZF+Fcb/CoUvXIUCTAiL6jb2pfmGEfZIV4aRrPmKDKh/1WPTtRLynSur2pAYVICkkHuCPvTFrBqUBA5j9qd4zQoJ0qVF9RUq59uKKDHhoQQrynbUALdd5jvWk+SfabKjynIEoVLhBkeUDaTuTTZjKgJBMg7AxA9qARiwFEi9MMNjyVRGwmr1nddO5KABptFLsRkNtt/vxVowypo9GHB4ovHS8rFHbyN4+ZRCp3kCT0nqe+9McF8PYiCmQW4+U3nt2jeR/mbixhADMW/l6IKVAgADTzS/lKP61ScLkLzBK27jlHbmp8dgziGzIKSiT1+v29quobtxXKMOkSOtz39af8S/qpnwy24W1NPNHSj5VEC4PA9P3p8xh3ilOhYSAon5ZtJtE33madNIEzzx2qYK6bVXH4pPtPL5NRMkgQsAHa2x7ipXFgVEtQ63pW6SSb9h2tWzISMaFGBvePYgVPh3JFyOnvQCWw0lSlG5txtwP51oPMs4QwEjcm8C0dZOwjmiU8O3QkjSqBQDrxbEiVpvqUIMDrHNI3s1PiKhRIiAT8sje/WiciXZRKwrbYiE7zRex6NE4/UBplXoLfWpwykwoC/0rGXrelaYxwUop5FGfoTFOrcVpxo7ipQ7QWMzGEnT3HT+etUSVQvegnwpUg/wUHg8fqsoz73HrTFM6ZFz3qaaHDYVSeZH61FiWDPrRyXANtzvUa97AmiAIWldayp/N0/Wsow9V/I8VoZHhpCiCRpmJE2v70u+HsC6p114BKPMsBJvCuRI4mk2GU60iDKZMiRE9aPwGYqQwrSYUl1Kj3ClXB/WuKx1Z+Oc0IfQT460YhpUFHlSL2OlIMlO970hxuQueGHPF1DoYEfr+1XXC5O0NTyrqdUBJvEyEgdpioMdmbqMMha0Wvq8IixSYIIUDaPpRNh7+KJhMyWyYmYiPTkdwat2VZmlSW0IVC21akX+YK3TPQggRxFVHGYrxLyn2CR9qToxWhchageyf908069J+MkOuJQpp1a9KwhbeoWUflNouTaT170FisnxOHbDr2kXAPmKimdpgD03pfkuahxYdKoWAELKhAV/YTc9I9RV5+LcaFYRU3FpEHzQZjUNjaaiz3olsyKJiU6ZWl8OEi6FSTfoYNqJObeM2lCmwdAje5j9Y7Ub+LwTrYSWyFgGCk3H+R60kxWC0QptWtJ34Pr2NTmxc/wBWnJ3EPkNoOgR5iYJJ/ajcdgSyoJAtFlEJkn71TsuZUlxehzStQJST13gjvTrArWp1sYjzlV0gpFoNx32py4m8ViwtomT9Y+tPMOoUqzLFJUkFLqkqTsE6T6yP34rrLMaW0eK6QR0Fzv8APNuL+lbcfk7ysLw2dLG2bSRQpeUtWlNuZHToe9bZzFKwCkGJAuOpijWxHr3raXfTKzEfhlUAwAN+alZYAFdJSCN/WKjS5JAiPWrkSkKx9P5FcOrlJi1bKfWuHAEg329vamQdCSTJsIji/SuRaIg39f5/qtnEwmVeWxJBji3+/elK8cVFOnab8QD5fr2pGk+I8w8NmUgFRsJEwSN6SeCHBLik+QBRRYmVCCmI3mab49kFISRMCw9bfelmIa0gSEoQI1KAiytwJ6fWgCstfbCC4oJSg+bzAXAFkid9qDfxbRI8ARqN4ETM8zQa8BKdKDEnUlEzeYgg7cmmLOAS2QApJCbkj8pvb+dKDPMG1CdIBAHG9bOHEykxO/8AqhBmI1aU3VHa/wDg13+MISCsbnc8d6NCDFY8tr0jzA8dD/io047xZ8hSojofoaPwsLTJhXQ/wWof8SdR8kdKYBKbUk6wdtxTPB5kFi4IoBzUZAOojg7H35oV8lBSpMCdx0PSKNGLKqZ8v0/3W/FtexpVgszBsrcCjsS8IFpB5ppRFK+L1qpklItNZQFEynFpfbSh5flB2sIHF6B+JNGH1BCkEGARqvJuk1O2vDrcKXh+Fe5P/wDNffp9vU06/wCEtIdQ86hJlGhSwJTPCu0i01wV2eqUZTm4cw60EwUgKKgZgpVYjvcH2qrF9xtfzKKZ1LTJhXUkdYmrBmP4dLi9GoapQpISZuQApI5BttS5tiPETBKkolJKSNQ259vrQqCMzw2HeQCkJANwR9jVXTlGkqkXG1GZcg6/NYHdO1WNzAkoCtQnaf27+tX3BuKktn5htNqu3w7mQcYOHeJjSQCeR+UnuDb3pHiMDCoAudzReDb06bdj6UWbE2rv8H4ZLWHgNy4CSqAJUd0yf+0iqtl+RLcUtSXISVKhrfTc2ttG3tViTji00lQGrTcgblMXA7gXHpQruRpxGJ1tPFKFthdhcnkzwbX7zWdmdHx5e7+qxjcrLaoMhQ6/fvRALkocCpU3xH2prjMpWy7pkuoKZvFje3braKhQ0QLX+44pyad5OXMyUlXjskpJstMmCbQY6xHt705wWbEYdKtYCVSFa0TpkkQdOw46bUswOHSFELAKY9Ra4p03ggtohHkGkwIkGSTeRvJpzhU3lAmSYk+IdJC4SPKCABJ8xsoxBtAHHFWo4wi5Biw/g5FCJZShoISlJtckCTuYrgYxCEjSmSDpKokA8jatOHGxly5SnzbwCQd/QVkidr8mgfG0IASJgfKOu/tUCcSQhROkEXUJm/Nh9q6GJorFcJPEmeBUCdBkJOrzXHe1BFg6VFRABAjoJG3c/wCq7w5CEAJOozCj/Pb2o0CHkKIIi1rjpyB7VE3gkqiU+VPXt0/zUL+YqCihIJIAlR25sAOaJViDIQFCdJJ59PvQGsSwlQOwtYD6j96CXg0KnUmQkgDVt1kem3tRrK1BJWoQAOn6mgE4lbiiSlSU7CYEnkweItQCzNMQhtafKInt5e5+gMCoGGys6ySPzQIFoi87TMxReOAClX1KAB0i9h3IilrDTroCVuAJ1E83m4TAsBNj7UGNewoR/VTcki087UUl9YB8RQP9oAMEcJJNid/Wg2YUYHygAEkR/PWuzqBgIUtJtqJkT6RIoAzLUkAx5QDa5tbap38aUBIUAqYEj9aA4AWlVtgDwfvxRy20WJGojbSdtpBimTbTCYlI0k3E39qgfwqbynf9PSpRikixTp5g9tjRWHdCvlIjfregK+lognrx/immWPFQ0qEEda6eaCz5SAenXm1cJBSBcyLdvWiCjvAFZQqcxtsfasquief4gpeQEOAE7BXT1NCox+IwagEKlB/Kbp+nHtRGclRVq0IRG4RIvvMGum1tPNaFJhyYmdx+1cN6d0u+znB45l7RiFtqStJAUUXEgERpN4vxTDGhL41shtaYIEnSdVwQQoAEbc0hTlq2RCSXAYEAEFJ4tyO9MmMEVMrbI0qJ1QeD17VP/E0gx+RYiS4cOI3hCtcekcdq3hcUqwWkgJ6janOHzLEkFuEJcbuFR/zAJBHr3FFYZvE4hrxHFNLEnyLbSqIJFlCDxROR2foJGHQ4QQJnntR5wKPKSQBG1ADEJasUtoV01OD6EqI/SmGXPIeHAjgrCvpAFaTlGdlGMYVJTpF554tcXqZpacMptIiCNPoePqR+tGsKEJ0gniucbhg6lV5UnbsoXFPlx3uJl+qqXxJnngYmUJKVKgKSRqCjbSpJ6naOwqbBYhTslbZQrgaCJ7Gw+9HYfCJK0rVJcQAUzB5kCekK/XtTPGZg24CkLaCkkakqMKnsDEevNYz9a2/WEfhoVuNB5jb36e46U7yl8TYb7e1Jn9CleV7z7FJCgZ2i8X7VOwvwt1KHMXia24ctZ8osnhiVAe3ryaHweXJaSSoxqOogdeDPFTYVwriIg+/v0Faxizr0/NbbjmZrWMq2twqICE2vcn7foaFwWBKVmZUbFStW59OIFvamScOqBtI7Hbp9K7bQEEkJNz/CbwKpLHsOg3X+UWHYbW61AopUnS2YHMAV3iQk6QUhU7iR+vYf4ohnDpQPKAJO9qYCu4AERJP+4mtLQkWB2+1FvJJCgggd6XuuaTEgyDcDc3k/w0APjM0aJS2VKlQ2E7dTawpLmOPOIBCErbAkQJ8w6zp2O1qapwuq6hxAgXgmVT02qdnCpSAIAiwMXI4AoBMxkpMHWqD+S17nyk8RRGLwy0fIUIA217hPVJ6x3mtu5wAk6TEr0IkySZuqIt29RSx3MXXj4bnSVD8tttPW1BmLDgIlA1jr16/rWLCySpOpIi4No6kcGg8C6hJhLg5NpIEbzO1MTjEkaASqfUevY0wXIeWi6gFi/e3b3+lMMG34cmfKbxufrUzzICRaTfSP81Cyxp8zigZuBex2kfpagJMwYLiFACFkWJtfiex60py5wkR8qhYzbm/rTkCUm9j3uBSrMGkJSVIBPNuJ3H1vRf0QywqgVhSYIBvH3ox1ZUrSEgDr/LUjyp9GkK1affjeDTpOKSoWKTRCrr8IP4KyuveO01lMlGxjAg2Mncb+9IGkeE+2syUhQnfaas2WvLdELToPAI027TQuYYYGRxXJx/8AUde5TPPM1WMS2GEBSiiw31atvQ2qFGCfQsBSCCv8ylJgHpaaQ4LGKbfbO+hVv+2Iin2fY9OK8MJS4pIuoJKrni3UVhZnbSfgx5wtaUuCSAb9fSKrmXYxZcKfGUhtZIWnsbSCdtxtTBeFA0oKlDeErkH2mhHstBvEEWPNaZ5RG4Y4LL2VFf4pYUU/LrI2G/rUPjtp8zUqRsEgRfp1mu2GULCREqTN+vWanxjn4cNpCdWlQIjnqmovGyH5S0VhMzKQbaQeFkSPamuWYxBkTEmar2LK3dS/DSnSSImZBFgeh5BpI1iVBWpzyCYCkpMkjgwY/SnPkso/nr0pzDakkSP+mBcH17UhWlZW4SlJBB8ZKudI3BFwYiD6c0ww2LcChrUkpKZ6EbfU9qKSwApQ/vBJP6fz2rWycmUuEmOy1pGG1IQpa0pELnUQAZkk72/gqHAELghQWI4j/MVzicO40XWkOFMnUmDwRcD0N/c1VGMM8+kuMadSTC0zpOreRwJ7W9KynVaZseh4THIbC0khs9J3HUcCmWW4QJClAk6r39It/OK8zbx62xL6VJUnkgqPc9FD3r0LLM7QrQEpVpUmx7nbnkdK6eHKVhz42HStxeuSgqtbe/P0oTEZolFpJUqYAjfv6UvczhfharNqJi97Dcj1rXWeHTmHSTqiDFjzQP4okmDqiyeB6/vNJ3M2dVrSgH5k3IKbKFupixvQ2HQ/cvHyriEyYEjTF95npuKWng/P88LXlExF4jffn96AyXMkutLceHl1WKb7g7Ab+9IvifFBawkXEBJiJNu3anOTYPwmwG0QkmQFGb8qAI2j70D6M0PKXskoQg/NO+8j+cxS7Nc1VKUspSRupR42uJIsJF6Nzkw0fMlCYslMg9x9KS5ZhUEpiTcGLRc3BgRaNr2imC9WKcQ4lzTqQkFXSepEcTH6VKc1SvSUJI3ImRyfmnaxqws4AELUQkyCkdki1uNhFIWsjhd06m59kng+9AT4LQpJ1BQUT/Cnkj2pjg20oB30jbV/jgUDjntKkFMCLHjy7FABi9t+9SsYohJBQACLXmePN2FAMP8AiQCwgHUVfKLWtPFBZq9JUQoqgzz027UC8nTpWITB/KBI9Z3HpUz0FPmEKIsobE8dpoDMDi1uEOlIA25giYtNTmVqWkkhMmPvb3tQeFcSEWne4Ow/kUzwmJOnSY8xJBEnuPegFrmUqC+SJ4ge/SicEC2TANh1vMfrR6sKo21FP/afrNBsKOoqINvltO3PvTA1vHLgahf3/wAVlcp1ckjtWUJLs1zYlLZdaWAoghUAQLe4/euH0go8sEelT528h5xKFEhKwBcEADoOpkfeom8CGLtuKdT8p1bz0Fori48srryYquIQUL1EEkXHS1Wf4T8z/iNXbCL8GSenbagc4YSRAKtf9oER62oHIcW7hXZjykmZ222+tXzn2JejbO8wGNe8NsqQGtyUi6tgQRcD1plhWiEELMxz1pZ8FYJL7z7q51BQgJJG979RUmLxQaxRSlcoPzW2VcaduP3rLjyy6rlN/wDMF4VlOokGxpm+yk6VRMCPqL0uLtwUwe/Tv9aOw2J8wQbE10YwGYTLkmdQ+YC/WNqEzDKENJUbqSoTpiTI2INP2gCOwpdi8KtThP5Yj9tqP5yic7HKkIKG1KiTBteOSPrXWMlDZKZKiOlxNFZfglADUANIMA9f7vpWZnJR5VC8jffsKrx6TpViAF6IuUEX5M2PrzQbXwuG1uOIVGuIvG9zPBjiiMmaUCoKgCQsX6HpRuZYtCUAqUUzN0g7G82BqfGX2flZ1Ffx+UuKGlYC0mfURzTnKsr0pCoAMCB2Aj2i30plgktBITOrTBJvc7z9zXOIzpga/MCUi45ir48ZE3laDZaXKUyAkdAL72JImbVI2xKkEja1xG20AGosG8LKGxkpE3kn+fSjg0QoSZJE3PQzxVQkWIJLgSPKLkz+Ynmxn7UNnAEaVLAEc242id9qJS2lKlOKJt5zA7C3+qCQ4l9etCdSQbmNj9tvpQQTKcHKVFSE6ielyDG43uadNtpBSmPMTFuIH+KkwzCkyVATbtYe3StLxoSqNKp4tbiw+pNMF2aYdJQEhOowQB2G5tzFQ4hxttA8mkJAG0kfLNxYCIrM6UofnAMDUALxe3vt71DjHW9KEmwI8SAOu0X3knc0ADmGdqTIZQJV8oCD5k9Y9SalyPBvE6nlhKVSpSFb823taP1oTMFO6kvNJVIH5huLzB+lhTZOI1thwthwqvpIiPLH6UjAZmElWkecXIj9yev7UtS+Z80eUTMkkD23sR7V086C4VEpuIAExAmRHP8AuuNJItJjbgfw0wnTiCECDqTJmN/XpvR2Ge1JhVwbCJ+tJULHiATptETHW2/Wu9a1ylMpQnn70aeD22hPhyI349pjqacI1pEhIEbRx+lBM5ckpE3MWMXnrPaucGVtkanCoTYaSD7zaiE7cx51aTzcxwa51eYEyCbAA7+1SOEFctgXuR0P71I1hSk6lgEqtBmwpk4/4es3O/8AO1bo5Agf+j+tZRgL8fhi+kIQqFCSCONiP3qDOU+FpDaiSiJ286rSYimOCWlsGSBO5O87x96FCEOMhSQVrUTp1didP0j7Vx8+P26ePL6Q4NaHPOd9yP3vSLOMZJsghIVGxtVlbCfCS4EeHxqI0jpedwTaaGzppsiDc8CKvhdmUr1SrIsd/RxSkK0KEEEWOwBNFfD2Y6mf6morV8x0leo/3WFjVYVLayk7KsoDpINXdOJQnBNtoAlf9FKrCFGQSe+9Y8pla701+MUhZCUK073TB+3+6mKfEUFFJTxY/qKjeD7TQS8QpQEBY5HRQ5pQ/wDEhQkS2QBEkfcRW3Dl12y5cfx6Fh4ShIV9Dz6zRCnBYkxeB61WsvcViEJcQoQm8GfmG29T5u5LUKXC5BSQNjNrDvWvlkY52zP83KAEtjzk21bd5HSB9qDVmUsJGzo+YCTyenW1F5Mx44Up8XSYEc86u3pXWJQhlYUE2MSBeN5P0pXfZ9egWWYZxxzWEls2JJuNuB1NN8wwrhTpSJH6k9/cCinNWkeFHBE8jmhGg+oKlUAmRaYttv1H6mqkTrkML/MFKXGmdk37A3ik+HyBvxCpQUo99p/tPpVnxSyhB2kD9fX1pcMSuCPzTxFpi078mnhakSyEpUQkdEgHjqY2NzUyEab3JiD61tSYAlUARbr1+9aUgASo3Hvc8CmELqeFGE3kT1v96W4UeHOjUEgncxNo+9E4zVqSdPQkAzEHt1+tBuYJ5xUkhCZjvEzbpM0gnYef0rS2PMVeUk2A96WY18p0gqUt1PMpJBna28kWNP8ADQ0gJTJSkGT3+56TVUeWpL8pOmYJlO4B3jtQcOcc0AsqKpUlI1AbAbkkdZvalGFdQ8oJ0nQkEKJsDuQZnoBanisuK1rWVyDv5Y23Av8Ay1KTgv62gaQNoFxzB4HvyaZG2JxA+WD8oKADHltcngnp61Us5x7ghKEw3O0+0K9+adYxshwrmYAAAEnoTYdh6W9wHFGPM2om0agfN1+npQcLfBUYIlQtqAFhsbdvvTArATrUIItfbtH0qbFAoSDBEneLJ6nv/muPCKkBKyklMERaYsCR1igAnn06gsJMzHr7UQw5LkFem8jaPpU4S0pAJCgIueh6TUWsJgpFp8tgb3Ai3pvtegGOIIQCIlRi5J0+toqAMKUZSo9OY9vtW3Gyga3BJG4B+kdRU7OZyACgJPTb3igDsMwUCbA9Bz6zXDmNNpF+mx9TxFDYzFkgA2I/MP1t71rCwu5kJFyo/m/1TJtOMc/sFZXH45wWTsNrDat0BFiP7gB5Rt1USL/rRWHSoJWk3UoEJ/6SRCY6VlZWFmxvofPc2AQW1pSowElOkyJBgatVtjdIPeuMBhZaSqSQQNMqkiBH9o/grVZWXDurvUJ89ykcE+s+lKHZLGiVSlYgTyTb9/rWqyq+SdDhe1qU+6yUNvlJ1joTYHaZsfaicVgW/DVPywTtWVlT8d7wufqU0+HHYZF/LEAAcDanH/D0rAN9QuPczWVldHHthy6C4RsoK0/3EC/XapmsqsPEuEm3++s1lZRxhWuHswCVm1xbsBa/c1Jh8RCFLVIO9z+oisrKZFuLU444g6ikHYW26+9HYDL1JIKjPqZsDWqyiCpHFQ5K4hQ8ibk2Bk9KBdcD3kMoFtvbc+9brKKILxzsaUogSq8/28/etP4tCdRUNgN+vtWVlMAmnVLQiSBr1GbmQDYRwfrtSZglx8ASUgEXNvLbYX3rKygHWYOFKVmUwIUAU26Ee9qrbub6XZsQTBVEXJ+sRWqygQThX/DQouDVpsmCbxFyDbYbUOr4gd2S22JuOYBvA6VqspiB333T8yzBE7+8ekVvFYxKGo4tKr224rVZQcHYZpooC/MgAQrmfTpNTrxLfyJSebfc8VlZQG0MrSg6oCRBk3gegrnEaQApFpI378xWqyneigUr1mFfKRA4kjsK3hyfkB8gO1ZWUoZqhm1brKyq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://www.fabflour.co.uk/wp-content/uploads/Flour-with-some-wh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05200"/>
            <a:ext cx="5791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Before an adjective if it’s not followed by a noun. However if the adjective is followed by a noun we use </a:t>
            </a:r>
            <a:r>
              <a:rPr lang="en-US" b="1" i="1" u="sng" dirty="0">
                <a:solidFill>
                  <a:srgbClr val="C00000"/>
                </a:solidFill>
              </a:rPr>
              <a:t>a.</a:t>
            </a:r>
            <a:br>
              <a:rPr lang="en-US" b="1" i="1" u="sng" dirty="0">
                <a:solidFill>
                  <a:srgbClr val="C00000"/>
                </a:solidFill>
              </a:rPr>
            </a:b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It’s a house, it’s </a:t>
            </a:r>
            <a:r>
              <a:rPr lang="en-US" b="1" i="1" u="sng" dirty="0">
                <a:solidFill>
                  <a:srgbClr val="FF0000"/>
                </a:solidFill>
              </a:rPr>
              <a:t>big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, it’s a </a:t>
            </a:r>
            <a:r>
              <a:rPr lang="en-US" b="1" i="1" u="sng" dirty="0">
                <a:solidFill>
                  <a:srgbClr val="FF0000"/>
                </a:solidFill>
              </a:rPr>
              <a:t>big </a:t>
            </a:r>
            <a:r>
              <a:rPr lang="en-US" b="1" i="1" u="sng" dirty="0">
                <a:solidFill>
                  <a:schemeClr val="bg2">
                    <a:lumMod val="25000"/>
                  </a:schemeClr>
                </a:solidFill>
              </a:rPr>
              <a:t>house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482" name="Picture 2" descr="https://s-media-cache-ak0.pinimg.com/736x/7d/1a/6e/7d1a6eeca811ac290191bd5f9aa24d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7620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142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The Indefinite Article A/ An</vt:lpstr>
      <vt:lpstr>a/ an is used </vt:lpstr>
      <vt:lpstr>With singular countable nouns after the verb to be to say what someone or something is.</vt:lpstr>
      <vt:lpstr>In certain expressions, when we want to show how often we do something. She goes shopping twice a month. </vt:lpstr>
      <vt:lpstr>With the verb have got Mary has got a car</vt:lpstr>
      <vt:lpstr>a/ an is not used </vt:lpstr>
      <vt:lpstr>With uncountable nouns or plural countable nouns, we use some instead of a/an. We need some flour and some sugar. </vt:lpstr>
      <vt:lpstr>Before an adjective if it’s not followed by a noun. However if the adjective is followed by a noun we use a. It’s a house, it’s big, it’s a big house.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Indefinite Article A/ An</dc:title>
  <dc:creator>Lubna</dc:creator>
  <cp:lastModifiedBy>L.Mriesh</cp:lastModifiedBy>
  <cp:revision>24</cp:revision>
  <dcterms:created xsi:type="dcterms:W3CDTF">2015-11-18T14:49:22Z</dcterms:created>
  <dcterms:modified xsi:type="dcterms:W3CDTF">2023-09-25T04:40:52Z</dcterms:modified>
</cp:coreProperties>
</file>