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63" r:id="rId2"/>
    <p:sldId id="272" r:id="rId3"/>
    <p:sldId id="273" r:id="rId4"/>
    <p:sldId id="274" r:id="rId5"/>
    <p:sldId id="275" r:id="rId6"/>
    <p:sldId id="277" r:id="rId7"/>
    <p:sldId id="280" r:id="rId8"/>
    <p:sldId id="278" r:id="rId9"/>
    <p:sldId id="276" r:id="rId10"/>
    <p:sldId id="279" r:id="rId11"/>
    <p:sldId id="28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1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8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57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4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02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24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32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40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0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52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1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6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4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82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7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A3AE1C-90F8-4C3A-B309-9F36014A219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0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FD0B151-7284-4F94-B9B5-10A18472A3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2376" y="251190"/>
            <a:ext cx="10489624" cy="1096899"/>
          </a:xfrm>
        </p:spPr>
        <p:txBody>
          <a:bodyPr>
            <a:noAutofit/>
          </a:bodyPr>
          <a:lstStyle/>
          <a:p>
            <a:r>
              <a:rPr lang="ar-JO" sz="3500" dirty="0">
                <a:solidFill>
                  <a:schemeClr val="accent1">
                    <a:lumMod val="75000"/>
                  </a:schemeClr>
                </a:solidFill>
              </a:rPr>
              <a:t>الدرس الثاني:نقل المواد و العمليات الحيوية في الخلية </a:t>
            </a:r>
            <a:r>
              <a:rPr lang="en-US" sz="3500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E27656-232E-4074-9F20-7B06E453C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364" y="1438183"/>
            <a:ext cx="7930424" cy="3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4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D08B3B-21D8-4334-B5C2-4D932943F8CD}"/>
              </a:ext>
            </a:extLst>
          </p:cNvPr>
          <p:cNvSpPr txBox="1"/>
          <p:nvPr/>
        </p:nvSpPr>
        <p:spPr>
          <a:xfrm>
            <a:off x="8662420" y="263918"/>
            <a:ext cx="33924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500" dirty="0"/>
              <a:t>عملية البناء الضوئي</a:t>
            </a:r>
            <a:endParaRPr lang="en-US" sz="2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757BA6-E1B2-48DD-82D7-725C35A61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855" y="559360"/>
            <a:ext cx="4572289" cy="3028086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40A001F9-91A0-4B61-AAC4-7FD423E3B6E1}"/>
              </a:ext>
            </a:extLst>
          </p:cNvPr>
          <p:cNvSpPr/>
          <p:nvPr/>
        </p:nvSpPr>
        <p:spPr>
          <a:xfrm>
            <a:off x="10972800" y="3931920"/>
            <a:ext cx="566928" cy="310896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A4F6C5-9192-46E6-AB9E-952B84F68792}"/>
              </a:ext>
            </a:extLst>
          </p:cNvPr>
          <p:cNvSpPr txBox="1"/>
          <p:nvPr/>
        </p:nvSpPr>
        <p:spPr>
          <a:xfrm>
            <a:off x="2724912" y="3931920"/>
            <a:ext cx="8746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الكائنات الحية التي تقوم بعملية البناء الضوئي : النباتات ، الطحالب، بعض أنواع البكتيريا</a:t>
            </a:r>
            <a:endParaRPr lang="en-US" dirty="0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DA3EA73D-ACA8-4E4F-8464-F20A9E69DE75}"/>
              </a:ext>
            </a:extLst>
          </p:cNvPr>
          <p:cNvSpPr/>
          <p:nvPr/>
        </p:nvSpPr>
        <p:spPr>
          <a:xfrm>
            <a:off x="11009376" y="4931765"/>
            <a:ext cx="566928" cy="310896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6B2664-0927-4E92-BCE4-74F45F12DFB3}"/>
              </a:ext>
            </a:extLst>
          </p:cNvPr>
          <p:cNvSpPr txBox="1"/>
          <p:nvPr/>
        </p:nvSpPr>
        <p:spPr>
          <a:xfrm>
            <a:off x="1874520" y="4912903"/>
            <a:ext cx="8746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b="1" dirty="0">
                <a:solidFill>
                  <a:srgbClr val="FF0000"/>
                </a:solidFill>
              </a:rPr>
              <a:t>الماء</a:t>
            </a:r>
            <a:r>
              <a:rPr lang="ar-JO" dirty="0"/>
              <a:t>+ </a:t>
            </a:r>
            <a:r>
              <a:rPr lang="ar-JO" b="1" dirty="0">
                <a:solidFill>
                  <a:srgbClr val="FFFF00"/>
                </a:solidFill>
              </a:rPr>
              <a:t>ثاني أكسيد الكربون   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C4D4E6-AE40-4883-AD68-583E9DD451AF}"/>
              </a:ext>
            </a:extLst>
          </p:cNvPr>
          <p:cNvCxnSpPr>
            <a:cxnSpLocks/>
          </p:cNvCxnSpPr>
          <p:nvPr/>
        </p:nvCxnSpPr>
        <p:spPr>
          <a:xfrm flipH="1" flipV="1">
            <a:off x="5029200" y="5097569"/>
            <a:ext cx="2580894" cy="14653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1D6BA08-93FA-4C89-8BEB-FBF17D577954}"/>
              </a:ext>
            </a:extLst>
          </p:cNvPr>
          <p:cNvSpPr txBox="1"/>
          <p:nvPr/>
        </p:nvSpPr>
        <p:spPr>
          <a:xfrm>
            <a:off x="5448302" y="4728237"/>
            <a:ext cx="2033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400" dirty="0"/>
              <a:t>كلوروفيل و ضوء الشمس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58CDA7-179F-485A-8158-AFAAB71A6727}"/>
              </a:ext>
            </a:extLst>
          </p:cNvPr>
          <p:cNvSpPr txBox="1"/>
          <p:nvPr/>
        </p:nvSpPr>
        <p:spPr>
          <a:xfrm>
            <a:off x="2167128" y="4872558"/>
            <a:ext cx="2862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b="1" dirty="0">
                <a:solidFill>
                  <a:srgbClr val="00B050"/>
                </a:solidFill>
              </a:rPr>
              <a:t>سكر الغلوكوز </a:t>
            </a:r>
            <a:r>
              <a:rPr lang="ar-JO" dirty="0"/>
              <a:t>+ </a:t>
            </a:r>
            <a:r>
              <a:rPr lang="ar-JO" b="1" dirty="0">
                <a:solidFill>
                  <a:schemeClr val="accent6">
                    <a:lumMod val="75000"/>
                  </a:schemeClr>
                </a:solidFill>
              </a:rPr>
              <a:t>أكسجين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706BC1C-00BD-4CFB-8C22-E681087B4A41}"/>
              </a:ext>
            </a:extLst>
          </p:cNvPr>
          <p:cNvCxnSpPr>
            <a:cxnSpLocks/>
          </p:cNvCxnSpPr>
          <p:nvPr/>
        </p:nvCxnSpPr>
        <p:spPr>
          <a:xfrm>
            <a:off x="4872230" y="5347961"/>
            <a:ext cx="1043938" cy="85417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909CB78-01DD-46C1-8246-7CDCB2B8E6A1}"/>
              </a:ext>
            </a:extLst>
          </p:cNvPr>
          <p:cNvSpPr txBox="1"/>
          <p:nvPr/>
        </p:nvSpPr>
        <p:spPr>
          <a:xfrm>
            <a:off x="5138549" y="6242478"/>
            <a:ext cx="534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b="1" dirty="0">
                <a:solidFill>
                  <a:srgbClr val="00B050"/>
                </a:solidFill>
              </a:rPr>
              <a:t>يخزن في الخلايا للاستفادة منه في انتاج الطاقة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0890F4C-9E04-4084-AFDE-770597692037}"/>
              </a:ext>
            </a:extLst>
          </p:cNvPr>
          <p:cNvCxnSpPr/>
          <p:nvPr/>
        </p:nvCxnSpPr>
        <p:spPr>
          <a:xfrm>
            <a:off x="2724912" y="5274753"/>
            <a:ext cx="246888" cy="53844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BED4E52-E216-47E8-9D5E-9F3E109A4FA3}"/>
              </a:ext>
            </a:extLst>
          </p:cNvPr>
          <p:cNvSpPr txBox="1"/>
          <p:nvPr/>
        </p:nvSpPr>
        <p:spPr>
          <a:xfrm>
            <a:off x="2124837" y="5933896"/>
            <a:ext cx="497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b="1" dirty="0">
                <a:solidFill>
                  <a:schemeClr val="accent6">
                    <a:lumMod val="75000"/>
                  </a:schemeClr>
                </a:solidFill>
              </a:rPr>
              <a:t>يطلق الى الغلاف الجوي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Arrow: Left 30">
            <a:extLst>
              <a:ext uri="{FF2B5EF4-FFF2-40B4-BE49-F238E27FC236}">
                <a16:creationId xmlns:a16="http://schemas.microsoft.com/office/drawing/2014/main" id="{3651A44B-F534-4D9D-A007-C11A2ACD7CDA}"/>
              </a:ext>
            </a:extLst>
          </p:cNvPr>
          <p:cNvSpPr/>
          <p:nvPr/>
        </p:nvSpPr>
        <p:spPr>
          <a:xfrm>
            <a:off x="10972800" y="4431842"/>
            <a:ext cx="566928" cy="310896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AE07A4-C26A-4686-AE60-ACDCDB9B498C}"/>
              </a:ext>
            </a:extLst>
          </p:cNvPr>
          <p:cNvSpPr txBox="1"/>
          <p:nvPr/>
        </p:nvSpPr>
        <p:spPr>
          <a:xfrm>
            <a:off x="2100834" y="4381942"/>
            <a:ext cx="8746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dirty="0"/>
              <a:t>تحدث داخل البلاستيدات الخضراء</a:t>
            </a:r>
            <a:endParaRPr lang="en-US" dirty="0"/>
          </a:p>
        </p:txBody>
      </p:sp>
      <p:sp>
        <p:nvSpPr>
          <p:cNvPr id="33" name="Action Button: Go Back or Previous 3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357199F-C150-4EC0-A8D1-33E812739C01}"/>
              </a:ext>
            </a:extLst>
          </p:cNvPr>
          <p:cNvSpPr/>
          <p:nvPr/>
        </p:nvSpPr>
        <p:spPr>
          <a:xfrm>
            <a:off x="0" y="448056"/>
            <a:ext cx="685800" cy="47705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D5B92B-D546-4458-8674-5D688F17E305}"/>
              </a:ext>
            </a:extLst>
          </p:cNvPr>
          <p:cNvSpPr/>
          <p:nvPr/>
        </p:nvSpPr>
        <p:spPr>
          <a:xfrm>
            <a:off x="9168577" y="744039"/>
            <a:ext cx="208768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Photosynthesis</a:t>
            </a:r>
            <a:endParaRPr lang="en-US" sz="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28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5" grpId="0"/>
      <p:bldP spid="17" grpId="0"/>
      <p:bldP spid="25" grpId="0"/>
      <p:bldP spid="29" grpId="0"/>
      <p:bldP spid="31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D08B3B-21D8-4334-B5C2-4D932943F8CD}"/>
              </a:ext>
            </a:extLst>
          </p:cNvPr>
          <p:cNvSpPr txBox="1"/>
          <p:nvPr/>
        </p:nvSpPr>
        <p:spPr>
          <a:xfrm>
            <a:off x="8662420" y="263918"/>
            <a:ext cx="33924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500" dirty="0"/>
              <a:t>عملية التنفس الخلوي</a:t>
            </a:r>
            <a:endParaRPr lang="en-US" sz="2500" dirty="0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40A001F9-91A0-4B61-AAC4-7FD423E3B6E1}"/>
              </a:ext>
            </a:extLst>
          </p:cNvPr>
          <p:cNvSpPr/>
          <p:nvPr/>
        </p:nvSpPr>
        <p:spPr>
          <a:xfrm>
            <a:off x="10972800" y="3931920"/>
            <a:ext cx="566928" cy="310896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A4F6C5-9192-46E6-AB9E-952B84F68792}"/>
              </a:ext>
            </a:extLst>
          </p:cNvPr>
          <p:cNvSpPr txBox="1"/>
          <p:nvPr/>
        </p:nvSpPr>
        <p:spPr>
          <a:xfrm>
            <a:off x="2100834" y="3902702"/>
            <a:ext cx="8746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dirty="0"/>
              <a:t>الكائنات الحية التي تقوم بعملية التنفس الخلوي : جميع الكائنات الحية</a:t>
            </a:r>
            <a:endParaRPr lang="en-US" dirty="0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DA3EA73D-ACA8-4E4F-8464-F20A9E69DE75}"/>
              </a:ext>
            </a:extLst>
          </p:cNvPr>
          <p:cNvSpPr/>
          <p:nvPr/>
        </p:nvSpPr>
        <p:spPr>
          <a:xfrm>
            <a:off x="11009376" y="4931765"/>
            <a:ext cx="566928" cy="310896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6B2664-0927-4E92-BCE4-74F45F12DFB3}"/>
              </a:ext>
            </a:extLst>
          </p:cNvPr>
          <p:cNvSpPr txBox="1"/>
          <p:nvPr/>
        </p:nvSpPr>
        <p:spPr>
          <a:xfrm>
            <a:off x="1874520" y="4912903"/>
            <a:ext cx="8746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b="1" dirty="0">
                <a:solidFill>
                  <a:srgbClr val="FF0000"/>
                </a:solidFill>
              </a:rPr>
              <a:t>الأكسجين</a:t>
            </a:r>
            <a:r>
              <a:rPr lang="ar-JO" dirty="0"/>
              <a:t>+ </a:t>
            </a:r>
            <a:r>
              <a:rPr lang="ar-JO" b="1" dirty="0">
                <a:solidFill>
                  <a:srgbClr val="FFFF00"/>
                </a:solidFill>
              </a:rPr>
              <a:t>سكر</a:t>
            </a:r>
            <a:r>
              <a:rPr lang="ar-JO" dirty="0"/>
              <a:t> </a:t>
            </a:r>
            <a:r>
              <a:rPr lang="ar-JO" b="1" dirty="0">
                <a:solidFill>
                  <a:srgbClr val="FFFF00"/>
                </a:solidFill>
              </a:rPr>
              <a:t>الغلوكوز   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C4D4E6-AE40-4883-AD68-583E9DD451AF}"/>
              </a:ext>
            </a:extLst>
          </p:cNvPr>
          <p:cNvCxnSpPr>
            <a:cxnSpLocks/>
          </p:cNvCxnSpPr>
          <p:nvPr/>
        </p:nvCxnSpPr>
        <p:spPr>
          <a:xfrm flipH="1" flipV="1">
            <a:off x="6095999" y="5097569"/>
            <a:ext cx="1514094" cy="1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358CDA7-179F-485A-8158-AFAAB71A6727}"/>
              </a:ext>
            </a:extLst>
          </p:cNvPr>
          <p:cNvSpPr txBox="1"/>
          <p:nvPr/>
        </p:nvSpPr>
        <p:spPr>
          <a:xfrm>
            <a:off x="2368296" y="4882169"/>
            <a:ext cx="410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b="1" dirty="0">
                <a:solidFill>
                  <a:srgbClr val="00B050"/>
                </a:solidFill>
              </a:rPr>
              <a:t>ثاني اكسيد الكربون</a:t>
            </a:r>
            <a:r>
              <a:rPr lang="ar-JO" dirty="0"/>
              <a:t>+ </a:t>
            </a:r>
            <a:r>
              <a:rPr lang="ar-JO" b="1" dirty="0">
                <a:solidFill>
                  <a:schemeClr val="accent6">
                    <a:lumMod val="75000"/>
                  </a:schemeClr>
                </a:solidFill>
              </a:rPr>
              <a:t>ماء + </a:t>
            </a:r>
            <a:r>
              <a:rPr lang="ar-JO" b="1" dirty="0">
                <a:solidFill>
                  <a:schemeClr val="accent5">
                    <a:lumMod val="75000"/>
                  </a:schemeClr>
                </a:solidFill>
              </a:rPr>
              <a:t>طاقة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0890F4C-9E04-4084-AFDE-770597692037}"/>
              </a:ext>
            </a:extLst>
          </p:cNvPr>
          <p:cNvCxnSpPr/>
          <p:nvPr/>
        </p:nvCxnSpPr>
        <p:spPr>
          <a:xfrm>
            <a:off x="2728341" y="5282235"/>
            <a:ext cx="246888" cy="538443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BED4E52-E216-47E8-9D5E-9F3E109A4FA3}"/>
              </a:ext>
            </a:extLst>
          </p:cNvPr>
          <p:cNvSpPr txBox="1"/>
          <p:nvPr/>
        </p:nvSpPr>
        <p:spPr>
          <a:xfrm>
            <a:off x="3240405" y="5723584"/>
            <a:ext cx="4973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b="1" dirty="0">
                <a:solidFill>
                  <a:schemeClr val="accent5">
                    <a:lumMod val="75000"/>
                  </a:schemeClr>
                </a:solidFill>
              </a:rPr>
              <a:t>تستخدم  الخلايا الطاقة في عمليات حيوية مختلفة لتبقى حية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88D818-1409-422B-99BF-ADFD554AC6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97" y="137679"/>
            <a:ext cx="2231183" cy="3173238"/>
          </a:xfrm>
          <a:prstGeom prst="rect">
            <a:avLst/>
          </a:prstGeom>
        </p:spPr>
      </p:pic>
      <p:sp>
        <p:nvSpPr>
          <p:cNvPr id="18" name="Arrow: Left 17">
            <a:extLst>
              <a:ext uri="{FF2B5EF4-FFF2-40B4-BE49-F238E27FC236}">
                <a16:creationId xmlns:a16="http://schemas.microsoft.com/office/drawing/2014/main" id="{57F20904-D94C-4CC5-9609-5EAEF090F387}"/>
              </a:ext>
            </a:extLst>
          </p:cNvPr>
          <p:cNvSpPr/>
          <p:nvPr/>
        </p:nvSpPr>
        <p:spPr>
          <a:xfrm>
            <a:off x="10972800" y="4431842"/>
            <a:ext cx="566928" cy="310896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743165-07DA-4C42-8AF0-444BFAFE48D4}"/>
              </a:ext>
            </a:extLst>
          </p:cNvPr>
          <p:cNvSpPr txBox="1"/>
          <p:nvPr/>
        </p:nvSpPr>
        <p:spPr>
          <a:xfrm>
            <a:off x="2100834" y="4381942"/>
            <a:ext cx="8746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dirty="0"/>
              <a:t>تحدث داخل الميتوكندريا</a:t>
            </a:r>
            <a:endParaRPr lang="en-US" dirty="0"/>
          </a:p>
        </p:txBody>
      </p:sp>
      <p:sp>
        <p:nvSpPr>
          <p:cNvPr id="21" name="Action Button: Go Back or Previous 2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9347E69-D18A-47EE-AC12-16CB76FC14D4}"/>
              </a:ext>
            </a:extLst>
          </p:cNvPr>
          <p:cNvSpPr/>
          <p:nvPr/>
        </p:nvSpPr>
        <p:spPr>
          <a:xfrm>
            <a:off x="0" y="448056"/>
            <a:ext cx="685800" cy="47705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2938C0-2DC3-4C02-AF25-4F711C474487}"/>
              </a:ext>
            </a:extLst>
          </p:cNvPr>
          <p:cNvSpPr/>
          <p:nvPr/>
        </p:nvSpPr>
        <p:spPr>
          <a:xfrm>
            <a:off x="8916574" y="753866"/>
            <a:ext cx="262315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Cellular Respiration</a:t>
            </a:r>
            <a:endParaRPr lang="en-US" sz="25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09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7" grpId="0"/>
      <p:bldP spid="29" grpId="0"/>
      <p:bldP spid="18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CDF2A4-292F-4AE3-80F8-894011341AD6}"/>
              </a:ext>
            </a:extLst>
          </p:cNvPr>
          <p:cNvSpPr/>
          <p:nvPr/>
        </p:nvSpPr>
        <p:spPr>
          <a:xfrm>
            <a:off x="2681056" y="1571348"/>
            <a:ext cx="7617041" cy="34800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23BA890-C07E-4865-AFC9-355EA94B6B71}"/>
              </a:ext>
            </a:extLst>
          </p:cNvPr>
          <p:cNvSpPr/>
          <p:nvPr/>
        </p:nvSpPr>
        <p:spPr>
          <a:xfrm>
            <a:off x="2681057" y="2920754"/>
            <a:ext cx="7617041" cy="69245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000" b="1" dirty="0">
                <a:solidFill>
                  <a:prstClr val="white"/>
                </a:solidFill>
              </a:rPr>
              <a:t>الخلية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DE24FF-7C2D-44BE-A388-1B4B21A57E5A}"/>
              </a:ext>
            </a:extLst>
          </p:cNvPr>
          <p:cNvSpPr txBox="1"/>
          <p:nvPr/>
        </p:nvSpPr>
        <p:spPr>
          <a:xfrm>
            <a:off x="10298097" y="1640697"/>
            <a:ext cx="154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خارج الخلية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D47774-1A6F-4811-9E1D-0ED26014DC74}"/>
              </a:ext>
            </a:extLst>
          </p:cNvPr>
          <p:cNvSpPr txBox="1"/>
          <p:nvPr/>
        </p:nvSpPr>
        <p:spPr>
          <a:xfrm>
            <a:off x="1380917" y="4689915"/>
            <a:ext cx="160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داخل الخلية</a:t>
            </a: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1309BDF-EB17-4065-9FED-2AAD7703FF28}"/>
              </a:ext>
            </a:extLst>
          </p:cNvPr>
          <p:cNvSpPr/>
          <p:nvPr/>
        </p:nvSpPr>
        <p:spPr>
          <a:xfrm>
            <a:off x="6015856" y="4007246"/>
            <a:ext cx="186431" cy="1544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63B9986-2F22-40AB-8EE5-734F3292974D}"/>
              </a:ext>
            </a:extLst>
          </p:cNvPr>
          <p:cNvSpPr/>
          <p:nvPr/>
        </p:nvSpPr>
        <p:spPr>
          <a:xfrm>
            <a:off x="4364933" y="1837962"/>
            <a:ext cx="568171" cy="3693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0041BAF-9052-4E4C-A8D3-A0D93ED74428}"/>
              </a:ext>
            </a:extLst>
          </p:cNvPr>
          <p:cNvSpPr/>
          <p:nvPr/>
        </p:nvSpPr>
        <p:spPr>
          <a:xfrm>
            <a:off x="3116071" y="2182579"/>
            <a:ext cx="186431" cy="1544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8615119-7B63-4CF8-A9E8-375DC3EF86C7}"/>
              </a:ext>
            </a:extLst>
          </p:cNvPr>
          <p:cNvSpPr/>
          <p:nvPr/>
        </p:nvSpPr>
        <p:spPr>
          <a:xfrm>
            <a:off x="3795628" y="2535307"/>
            <a:ext cx="186431" cy="1544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A50CC50-A61B-4023-A31E-C3F4FFD38C56}"/>
              </a:ext>
            </a:extLst>
          </p:cNvPr>
          <p:cNvSpPr/>
          <p:nvPr/>
        </p:nvSpPr>
        <p:spPr>
          <a:xfrm>
            <a:off x="8565471" y="2353492"/>
            <a:ext cx="186431" cy="1544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EC052EC-29F0-42C4-ABE0-0608F4157757}"/>
              </a:ext>
            </a:extLst>
          </p:cNvPr>
          <p:cNvSpPr/>
          <p:nvPr/>
        </p:nvSpPr>
        <p:spPr>
          <a:xfrm>
            <a:off x="7265506" y="2331362"/>
            <a:ext cx="186431" cy="1544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7CF1F55-3361-40BD-85A5-6C67BB2F722F}"/>
              </a:ext>
            </a:extLst>
          </p:cNvPr>
          <p:cNvSpPr/>
          <p:nvPr/>
        </p:nvSpPr>
        <p:spPr>
          <a:xfrm>
            <a:off x="6125472" y="2667145"/>
            <a:ext cx="136864" cy="11825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20AA993-5B65-4D79-B845-6CE0EDF1DE11}"/>
              </a:ext>
            </a:extLst>
          </p:cNvPr>
          <p:cNvSpPr/>
          <p:nvPr/>
        </p:nvSpPr>
        <p:spPr>
          <a:xfrm>
            <a:off x="7868908" y="1807822"/>
            <a:ext cx="568171" cy="3693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D77ED8F-77AC-499D-B8C7-D9DFF63D99FC}"/>
              </a:ext>
            </a:extLst>
          </p:cNvPr>
          <p:cNvSpPr/>
          <p:nvPr/>
        </p:nvSpPr>
        <p:spPr>
          <a:xfrm>
            <a:off x="5209669" y="2423142"/>
            <a:ext cx="568171" cy="3693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5CE647A-D5A4-4000-927E-D5366437C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548" y="3945099"/>
            <a:ext cx="5322269" cy="975445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7BFA0952-C940-49CF-9CC7-13114E8643BA}"/>
              </a:ext>
            </a:extLst>
          </p:cNvPr>
          <p:cNvSpPr/>
          <p:nvPr/>
        </p:nvSpPr>
        <p:spPr>
          <a:xfrm>
            <a:off x="6752231" y="3893291"/>
            <a:ext cx="186431" cy="1544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E6B986C-1A3E-4AC0-8EAC-28DDD64BA684}"/>
              </a:ext>
            </a:extLst>
          </p:cNvPr>
          <p:cNvSpPr/>
          <p:nvPr/>
        </p:nvSpPr>
        <p:spPr>
          <a:xfrm>
            <a:off x="3081431" y="4247665"/>
            <a:ext cx="186431" cy="1544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6FA1025-9D9F-40F0-B1A4-00B5AAA626ED}"/>
              </a:ext>
            </a:extLst>
          </p:cNvPr>
          <p:cNvSpPr/>
          <p:nvPr/>
        </p:nvSpPr>
        <p:spPr>
          <a:xfrm>
            <a:off x="3795628" y="4378410"/>
            <a:ext cx="186431" cy="1544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39BB580-81AD-4E0C-BA46-32BD5B116EEA}"/>
              </a:ext>
            </a:extLst>
          </p:cNvPr>
          <p:cNvSpPr/>
          <p:nvPr/>
        </p:nvSpPr>
        <p:spPr>
          <a:xfrm>
            <a:off x="8648330" y="4216496"/>
            <a:ext cx="186431" cy="1544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E4344DF-4097-47B7-82C8-2099DB472114}"/>
              </a:ext>
            </a:extLst>
          </p:cNvPr>
          <p:cNvSpPr/>
          <p:nvPr/>
        </p:nvSpPr>
        <p:spPr>
          <a:xfrm>
            <a:off x="7265505" y="4321704"/>
            <a:ext cx="186431" cy="1544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645FDE7-EE8F-40AF-A206-B077C1D5BE29}"/>
              </a:ext>
            </a:extLst>
          </p:cNvPr>
          <p:cNvSpPr/>
          <p:nvPr/>
        </p:nvSpPr>
        <p:spPr>
          <a:xfrm>
            <a:off x="6195861" y="4532743"/>
            <a:ext cx="136864" cy="11825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0277F3B8-748A-455C-BA4D-298D4E20765A}"/>
              </a:ext>
            </a:extLst>
          </p:cNvPr>
          <p:cNvSpPr/>
          <p:nvPr/>
        </p:nvSpPr>
        <p:spPr>
          <a:xfrm>
            <a:off x="9104150" y="2692268"/>
            <a:ext cx="635865" cy="1457701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Down 50">
            <a:extLst>
              <a:ext uri="{FF2B5EF4-FFF2-40B4-BE49-F238E27FC236}">
                <a16:creationId xmlns:a16="http://schemas.microsoft.com/office/drawing/2014/main" id="{98D8F3D5-022D-447D-90E8-8841689E0561}"/>
              </a:ext>
            </a:extLst>
          </p:cNvPr>
          <p:cNvSpPr/>
          <p:nvPr/>
        </p:nvSpPr>
        <p:spPr>
          <a:xfrm>
            <a:off x="5183650" y="2912901"/>
            <a:ext cx="635865" cy="1457701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Down 51">
            <a:extLst>
              <a:ext uri="{FF2B5EF4-FFF2-40B4-BE49-F238E27FC236}">
                <a16:creationId xmlns:a16="http://schemas.microsoft.com/office/drawing/2014/main" id="{281A5E19-A9E4-4092-8078-567D978C1D87}"/>
              </a:ext>
            </a:extLst>
          </p:cNvPr>
          <p:cNvSpPr/>
          <p:nvPr/>
        </p:nvSpPr>
        <p:spPr>
          <a:xfrm>
            <a:off x="4323530" y="2313607"/>
            <a:ext cx="635865" cy="1570043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row: Up 52">
            <a:extLst>
              <a:ext uri="{FF2B5EF4-FFF2-40B4-BE49-F238E27FC236}">
                <a16:creationId xmlns:a16="http://schemas.microsoft.com/office/drawing/2014/main" id="{C0BF5D81-DBF1-41E3-A2D8-239D7A6EADC6}"/>
              </a:ext>
            </a:extLst>
          </p:cNvPr>
          <p:cNvSpPr/>
          <p:nvPr/>
        </p:nvSpPr>
        <p:spPr>
          <a:xfrm>
            <a:off x="8542644" y="2563450"/>
            <a:ext cx="292117" cy="1571595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row: Up 53">
            <a:extLst>
              <a:ext uri="{FF2B5EF4-FFF2-40B4-BE49-F238E27FC236}">
                <a16:creationId xmlns:a16="http://schemas.microsoft.com/office/drawing/2014/main" id="{2C20DA16-55BE-48AD-9AD7-CE2E981DC236}"/>
              </a:ext>
            </a:extLst>
          </p:cNvPr>
          <p:cNvSpPr/>
          <p:nvPr/>
        </p:nvSpPr>
        <p:spPr>
          <a:xfrm>
            <a:off x="7213658" y="2572672"/>
            <a:ext cx="292117" cy="1571595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Arrow: Up 55">
            <a:extLst>
              <a:ext uri="{FF2B5EF4-FFF2-40B4-BE49-F238E27FC236}">
                <a16:creationId xmlns:a16="http://schemas.microsoft.com/office/drawing/2014/main" id="{0D68763F-0F3B-4448-B33A-32B090001F84}"/>
              </a:ext>
            </a:extLst>
          </p:cNvPr>
          <p:cNvSpPr/>
          <p:nvPr/>
        </p:nvSpPr>
        <p:spPr>
          <a:xfrm>
            <a:off x="3042612" y="2574853"/>
            <a:ext cx="292117" cy="1571595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BF713B1-4342-47DC-B053-E5445BD55AB0}"/>
              </a:ext>
            </a:extLst>
          </p:cNvPr>
          <p:cNvSpPr/>
          <p:nvPr/>
        </p:nvSpPr>
        <p:spPr>
          <a:xfrm>
            <a:off x="9135704" y="2155462"/>
            <a:ext cx="568171" cy="3693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85EA04D6-4377-475B-BF65-E05FAE7849F1}"/>
              </a:ext>
            </a:extLst>
          </p:cNvPr>
          <p:cNvSpPr/>
          <p:nvPr/>
        </p:nvSpPr>
        <p:spPr>
          <a:xfrm>
            <a:off x="7775164" y="2415812"/>
            <a:ext cx="635865" cy="1457701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row: Up 66">
            <a:extLst>
              <a:ext uri="{FF2B5EF4-FFF2-40B4-BE49-F238E27FC236}">
                <a16:creationId xmlns:a16="http://schemas.microsoft.com/office/drawing/2014/main" id="{69C3BE82-AA1C-49D4-9E16-CAC7FE18277E}"/>
              </a:ext>
            </a:extLst>
          </p:cNvPr>
          <p:cNvSpPr/>
          <p:nvPr/>
        </p:nvSpPr>
        <p:spPr>
          <a:xfrm>
            <a:off x="3744329" y="2736439"/>
            <a:ext cx="292117" cy="1571595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941F5222-1A5D-4786-AED1-1A6DB2924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385" y="1765279"/>
            <a:ext cx="585267" cy="38408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5EB3BB29-BD3F-4D51-AE21-CD5B4C72D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462" y="1573238"/>
            <a:ext cx="585267" cy="38408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C8DDF57C-7AE6-486B-BBBC-94CC9046A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299" y="1657604"/>
            <a:ext cx="585267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0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5" grpId="0" animBg="1"/>
      <p:bldP spid="27" grpId="0" animBg="1"/>
      <p:bldP spid="29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51" grpId="0" animBg="1"/>
      <p:bldP spid="52" grpId="0" animBg="1"/>
      <p:bldP spid="53" grpId="0" animBg="1"/>
      <p:bldP spid="54" grpId="0" animBg="1"/>
      <p:bldP spid="56" grpId="0" animBg="1"/>
      <p:bldP spid="65" grpId="0" animBg="1"/>
      <p:bldP spid="66" grpId="0" animBg="1"/>
      <p:bldP spid="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060135-6CA7-4F8C-A175-D137F7E129D7}"/>
              </a:ext>
            </a:extLst>
          </p:cNvPr>
          <p:cNvSpPr txBox="1"/>
          <p:nvPr/>
        </p:nvSpPr>
        <p:spPr>
          <a:xfrm>
            <a:off x="4981254" y="235152"/>
            <a:ext cx="739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المواد التي تحتويها الخلية: ماء، أملاح، اكسجين ، ثاني اكسيد الكربون</a:t>
            </a:r>
            <a:endParaRPr lang="en-US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BCA6B3E7-B7EE-4794-A091-DA4FC63B1CE0}"/>
              </a:ext>
            </a:extLst>
          </p:cNvPr>
          <p:cNvSpPr/>
          <p:nvPr/>
        </p:nvSpPr>
        <p:spPr>
          <a:xfrm>
            <a:off x="8656005" y="694883"/>
            <a:ext cx="630936" cy="935212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8AA72D-9F9F-41B2-BEEA-581E9FEE25F2}"/>
              </a:ext>
            </a:extLst>
          </p:cNvPr>
          <p:cNvSpPr txBox="1"/>
          <p:nvPr/>
        </p:nvSpPr>
        <p:spPr>
          <a:xfrm>
            <a:off x="7350372" y="1677628"/>
            <a:ext cx="739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تحتاجها الخلية بنسب متفاوتة </a:t>
            </a:r>
            <a:endParaRPr lang="en-US" dirty="0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7765E11E-D2DB-40F7-B471-FF79DA8022CC}"/>
              </a:ext>
            </a:extLst>
          </p:cNvPr>
          <p:cNvSpPr/>
          <p:nvPr/>
        </p:nvSpPr>
        <p:spPr>
          <a:xfrm>
            <a:off x="5824728" y="1574258"/>
            <a:ext cx="1525644" cy="57607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2FE76F-3C32-40D9-A475-998429D87EB8}"/>
              </a:ext>
            </a:extLst>
          </p:cNvPr>
          <p:cNvSpPr txBox="1"/>
          <p:nvPr/>
        </p:nvSpPr>
        <p:spPr>
          <a:xfrm>
            <a:off x="1643933" y="1677628"/>
            <a:ext cx="4055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لأداء العمليات الحيوية اللازمة لبقائها حية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391E60-9A7A-4BCD-ACF9-2C865114A233}"/>
              </a:ext>
            </a:extLst>
          </p:cNvPr>
          <p:cNvSpPr txBox="1"/>
          <p:nvPr/>
        </p:nvSpPr>
        <p:spPr>
          <a:xfrm>
            <a:off x="6481258" y="1297259"/>
            <a:ext cx="6112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200" dirty="0"/>
              <a:t>لماذا؟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4498A0-49A0-44CB-8E00-FFA68B27FE55}"/>
              </a:ext>
            </a:extLst>
          </p:cNvPr>
          <p:cNvSpPr txBox="1"/>
          <p:nvPr/>
        </p:nvSpPr>
        <p:spPr>
          <a:xfrm>
            <a:off x="9286941" y="1051032"/>
            <a:ext cx="1145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200" dirty="0"/>
              <a:t>كم تحتاج منها؟</a:t>
            </a:r>
            <a:endParaRPr lang="en-US" sz="1200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9C78CB34-33D5-4E08-821D-08A1CCE78A36}"/>
              </a:ext>
            </a:extLst>
          </p:cNvPr>
          <p:cNvSpPr/>
          <p:nvPr/>
        </p:nvSpPr>
        <p:spPr>
          <a:xfrm>
            <a:off x="3438144" y="2150330"/>
            <a:ext cx="512064" cy="1132366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0B4E7F-FD48-4F12-ACA6-13F954AB0E95}"/>
              </a:ext>
            </a:extLst>
          </p:cNvPr>
          <p:cNvSpPr txBox="1"/>
          <p:nvPr/>
        </p:nvSpPr>
        <p:spPr>
          <a:xfrm>
            <a:off x="1136201" y="3386066"/>
            <a:ext cx="553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تنتقل هذه المواد من و الى الخلية عبر الغشاء البلازمي </a:t>
            </a:r>
            <a:endParaRPr lang="en-US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B53824C-948D-4E43-A3C0-B74B7578635D}"/>
              </a:ext>
            </a:extLst>
          </p:cNvPr>
          <p:cNvSpPr/>
          <p:nvPr/>
        </p:nvSpPr>
        <p:spPr>
          <a:xfrm>
            <a:off x="3466748" y="3858768"/>
            <a:ext cx="512064" cy="1132366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F67D39-6A4B-46AD-A66B-3E64B1492BC7}"/>
              </a:ext>
            </a:extLst>
          </p:cNvPr>
          <p:cNvSpPr txBox="1"/>
          <p:nvPr/>
        </p:nvSpPr>
        <p:spPr>
          <a:xfrm>
            <a:off x="2505456" y="2578013"/>
            <a:ext cx="974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200" dirty="0"/>
              <a:t>كيف تنتقل؟</a:t>
            </a:r>
            <a:endParaRPr 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64FDB7-9E81-4928-96AB-3AB30C2219E3}"/>
              </a:ext>
            </a:extLst>
          </p:cNvPr>
          <p:cNvSpPr txBox="1"/>
          <p:nvPr/>
        </p:nvSpPr>
        <p:spPr>
          <a:xfrm>
            <a:off x="2432304" y="4194118"/>
            <a:ext cx="1062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200" dirty="0"/>
              <a:t>ما الهدف؟</a:t>
            </a:r>
            <a:endParaRPr 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623153-C04F-433A-9FEA-DD491D6BB548}"/>
              </a:ext>
            </a:extLst>
          </p:cNvPr>
          <p:cNvSpPr txBox="1"/>
          <p:nvPr/>
        </p:nvSpPr>
        <p:spPr>
          <a:xfrm>
            <a:off x="6000180" y="6214382"/>
            <a:ext cx="553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dirty="0"/>
              <a:t>ثبات بيئة الخلية الداخلية من أجل  أداء وظائفها بكفاءة</a:t>
            </a: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9486586-9BED-462D-8A97-23DA8B16529E}"/>
              </a:ext>
            </a:extLst>
          </p:cNvPr>
          <p:cNvCxnSpPr/>
          <p:nvPr/>
        </p:nvCxnSpPr>
        <p:spPr>
          <a:xfrm>
            <a:off x="5215516" y="5741680"/>
            <a:ext cx="1876986" cy="362642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5AA903D-BB28-431F-AE12-3D96CC069B23}"/>
              </a:ext>
            </a:extLst>
          </p:cNvPr>
          <p:cNvSpPr txBox="1"/>
          <p:nvPr/>
        </p:nvSpPr>
        <p:spPr>
          <a:xfrm>
            <a:off x="1486721" y="5281730"/>
            <a:ext cx="553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dirty="0"/>
              <a:t>للحفاظ على الاتزان الداخلي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246D35-45F5-4AD9-ABE6-F72146047090}"/>
              </a:ext>
            </a:extLst>
          </p:cNvPr>
          <p:cNvSpPr/>
          <p:nvPr/>
        </p:nvSpPr>
        <p:spPr>
          <a:xfrm>
            <a:off x="1176464" y="5215404"/>
            <a:ext cx="178709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solidFill>
                  <a:srgbClr val="FFFF0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Homeostasis</a:t>
            </a:r>
            <a:endParaRPr lang="en-US" sz="2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2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/>
      <p:bldP spid="10" grpId="0"/>
      <p:bldP spid="11" grpId="0" animBg="1"/>
      <p:bldP spid="12" grpId="0"/>
      <p:bldP spid="13" grpId="0" animBg="1"/>
      <p:bldP spid="14" grpId="0"/>
      <p:bldP spid="15" grpId="0"/>
      <p:bldP spid="16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F7C2AE-5A8C-434E-B9FA-FF741820B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56" y="3713824"/>
            <a:ext cx="5587212" cy="31441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2046C1-1E07-4883-87B2-74040824ED23}"/>
              </a:ext>
            </a:extLst>
          </p:cNvPr>
          <p:cNvSpPr txBox="1"/>
          <p:nvPr/>
        </p:nvSpPr>
        <p:spPr>
          <a:xfrm>
            <a:off x="5009768" y="645205"/>
            <a:ext cx="32369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000" b="1" dirty="0"/>
              <a:t>أولا: الانتشار</a:t>
            </a:r>
            <a:endParaRPr lang="en-US" sz="3000" b="1" dirty="0"/>
          </a:p>
        </p:txBody>
      </p:sp>
      <p:sp>
        <p:nvSpPr>
          <p:cNvPr id="7" name="Explosion: 14 Points 6">
            <a:extLst>
              <a:ext uri="{FF2B5EF4-FFF2-40B4-BE49-F238E27FC236}">
                <a16:creationId xmlns:a16="http://schemas.microsoft.com/office/drawing/2014/main" id="{3E3CF630-D488-467E-B7D0-C5A8074C72D8}"/>
              </a:ext>
            </a:extLst>
          </p:cNvPr>
          <p:cNvSpPr/>
          <p:nvPr/>
        </p:nvSpPr>
        <p:spPr>
          <a:xfrm>
            <a:off x="8430767" y="1481422"/>
            <a:ext cx="3840479" cy="2197233"/>
          </a:xfrm>
          <a:prstGeom prst="irregularSeal2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600" dirty="0">
                <a:solidFill>
                  <a:schemeClr val="tx1"/>
                </a:solidFill>
              </a:rPr>
              <a:t>المواد المنقولة : الأكسجين ، ثاني اكسيد الكربون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Explosion: 14 Points 8">
            <a:extLst>
              <a:ext uri="{FF2B5EF4-FFF2-40B4-BE49-F238E27FC236}">
                <a16:creationId xmlns:a16="http://schemas.microsoft.com/office/drawing/2014/main" id="{3CBADF1B-F357-4AAB-9B4F-82C38108C9DD}"/>
              </a:ext>
            </a:extLst>
          </p:cNvPr>
          <p:cNvSpPr/>
          <p:nvPr/>
        </p:nvSpPr>
        <p:spPr>
          <a:xfrm>
            <a:off x="5319140" y="1641429"/>
            <a:ext cx="2618232" cy="1877220"/>
          </a:xfrm>
          <a:prstGeom prst="irregularSeal2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600" dirty="0">
                <a:solidFill>
                  <a:schemeClr val="tx1"/>
                </a:solidFill>
              </a:rPr>
              <a:t>عبر الغشاء البلازمي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Explosion: 14 Points 9">
            <a:extLst>
              <a:ext uri="{FF2B5EF4-FFF2-40B4-BE49-F238E27FC236}">
                <a16:creationId xmlns:a16="http://schemas.microsoft.com/office/drawing/2014/main" id="{EF13C8A7-5A51-4E73-971E-0EF96666B373}"/>
              </a:ext>
            </a:extLst>
          </p:cNvPr>
          <p:cNvSpPr/>
          <p:nvPr/>
        </p:nvSpPr>
        <p:spPr>
          <a:xfrm>
            <a:off x="1196342" y="1226440"/>
            <a:ext cx="4251959" cy="2487384"/>
          </a:xfrm>
          <a:prstGeom prst="irregularSeal2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600" dirty="0">
                <a:solidFill>
                  <a:schemeClr val="tx1"/>
                </a:solidFill>
              </a:rPr>
              <a:t>من الوسط </a:t>
            </a:r>
            <a:r>
              <a:rPr lang="ar-JO" sz="1600" b="1" dirty="0">
                <a:solidFill>
                  <a:srgbClr val="FF0000"/>
                </a:solidFill>
              </a:rPr>
              <a:t>الأعلى</a:t>
            </a:r>
            <a:r>
              <a:rPr lang="ar-JO" sz="1600" dirty="0">
                <a:solidFill>
                  <a:schemeClr val="tx1"/>
                </a:solidFill>
              </a:rPr>
              <a:t> تركيز بالمادة الى الوسط </a:t>
            </a:r>
            <a:r>
              <a:rPr lang="ar-JO" sz="1600" b="1" dirty="0">
                <a:solidFill>
                  <a:srgbClr val="FF0000"/>
                </a:solidFill>
              </a:rPr>
              <a:t>الاقل</a:t>
            </a:r>
            <a:r>
              <a:rPr lang="ar-JO" sz="1600" dirty="0">
                <a:solidFill>
                  <a:schemeClr val="tx1"/>
                </a:solidFill>
              </a:rPr>
              <a:t> تركيز بالمادة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Explosion: 14 Points 11">
            <a:extLst>
              <a:ext uri="{FF2B5EF4-FFF2-40B4-BE49-F238E27FC236}">
                <a16:creationId xmlns:a16="http://schemas.microsoft.com/office/drawing/2014/main" id="{581E6777-7C17-4A92-B3D6-10D089479490}"/>
              </a:ext>
            </a:extLst>
          </p:cNvPr>
          <p:cNvSpPr/>
          <p:nvPr/>
        </p:nvSpPr>
        <p:spPr>
          <a:xfrm>
            <a:off x="7790687" y="4542111"/>
            <a:ext cx="4480559" cy="1877220"/>
          </a:xfrm>
          <a:prstGeom prst="irregularSeal2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600" dirty="0">
                <a:solidFill>
                  <a:schemeClr val="tx1"/>
                </a:solidFill>
              </a:rPr>
              <a:t>دون الحاجة الى طاقة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EA12BB-60CA-47AA-985D-0B04A355E25A}"/>
              </a:ext>
            </a:extLst>
          </p:cNvPr>
          <p:cNvSpPr txBox="1"/>
          <p:nvPr/>
        </p:nvSpPr>
        <p:spPr>
          <a:xfrm>
            <a:off x="3637025" y="0"/>
            <a:ext cx="5982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000" b="1" dirty="0"/>
              <a:t>نقل المواد عبر الغشاء البلازمي</a:t>
            </a:r>
            <a:endParaRPr lang="en-US" sz="30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DDEFA6-1E49-41BC-87AE-0735F47B6155}"/>
              </a:ext>
            </a:extLst>
          </p:cNvPr>
          <p:cNvSpPr/>
          <p:nvPr/>
        </p:nvSpPr>
        <p:spPr>
          <a:xfrm>
            <a:off x="3884283" y="609201"/>
            <a:ext cx="131010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Diffusion</a:t>
            </a:r>
            <a:endParaRPr lang="en-US" sz="25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0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0E81920-F4C6-4C82-84D0-EFE9C190F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701" y="818388"/>
            <a:ext cx="9007109" cy="516751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A8DC0C5-546A-4ED3-8600-DDD19020CFFC}"/>
              </a:ext>
            </a:extLst>
          </p:cNvPr>
          <p:cNvSpPr/>
          <p:nvPr/>
        </p:nvSpPr>
        <p:spPr>
          <a:xfrm>
            <a:off x="6620255" y="594359"/>
            <a:ext cx="4700016" cy="5541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F859A7-5BAC-4FED-B0B9-79124EF42580}"/>
              </a:ext>
            </a:extLst>
          </p:cNvPr>
          <p:cNvSpPr/>
          <p:nvPr/>
        </p:nvSpPr>
        <p:spPr>
          <a:xfrm>
            <a:off x="1821874" y="318884"/>
            <a:ext cx="5093208" cy="1106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7EDC19-78F5-4025-9C5C-6DBC488F0A7B}"/>
              </a:ext>
            </a:extLst>
          </p:cNvPr>
          <p:cNvSpPr/>
          <p:nvPr/>
        </p:nvSpPr>
        <p:spPr>
          <a:xfrm>
            <a:off x="3099816" y="2852928"/>
            <a:ext cx="2761488" cy="10424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78752C90-09B3-4F15-9E13-0BBB196E4147}"/>
              </a:ext>
            </a:extLst>
          </p:cNvPr>
          <p:cNvSpPr/>
          <p:nvPr/>
        </p:nvSpPr>
        <p:spPr>
          <a:xfrm>
            <a:off x="3540728" y="2907792"/>
            <a:ext cx="1682496" cy="521208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03D5EAFE-AFFE-4174-A38F-98A7A5F61EA2}"/>
              </a:ext>
            </a:extLst>
          </p:cNvPr>
          <p:cNvSpPr/>
          <p:nvPr/>
        </p:nvSpPr>
        <p:spPr>
          <a:xfrm rot="10800000">
            <a:off x="3639312" y="3338138"/>
            <a:ext cx="1682496" cy="521208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80B6E8-E59F-4DFC-9285-0F02517DBA73}"/>
              </a:ext>
            </a:extLst>
          </p:cNvPr>
          <p:cNvSpPr txBox="1"/>
          <p:nvPr/>
        </p:nvSpPr>
        <p:spPr>
          <a:xfrm>
            <a:off x="3577304" y="2976163"/>
            <a:ext cx="34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1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E1CFE7-A95B-4A35-80C6-8F76C3AD21C2}"/>
              </a:ext>
            </a:extLst>
          </p:cNvPr>
          <p:cNvSpPr txBox="1"/>
          <p:nvPr/>
        </p:nvSpPr>
        <p:spPr>
          <a:xfrm>
            <a:off x="4945857" y="3404355"/>
            <a:ext cx="363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2</a:t>
            </a:r>
            <a:endParaRPr lang="en-US" dirty="0"/>
          </a:p>
        </p:txBody>
      </p:sp>
      <p:pic>
        <p:nvPicPr>
          <p:cNvPr id="19" name="Picture 18" descr="http://www.quickanddirtytips.com/sites/default/files/images/2499/question-mark2.jpg">
            <a:extLst>
              <a:ext uri="{FF2B5EF4-FFF2-40B4-BE49-F238E27FC236}">
                <a16:creationId xmlns:a16="http://schemas.microsoft.com/office/drawing/2014/main" id="{896CDEDD-0C12-42F4-8AAE-59103BDFA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5296" y="613804"/>
            <a:ext cx="1784975" cy="1247441"/>
          </a:xfrm>
          <a:prstGeom prst="rect">
            <a:avLst/>
          </a:prstGeom>
          <a:noFill/>
        </p:spPr>
      </p:pic>
      <p:pic>
        <p:nvPicPr>
          <p:cNvPr id="20" name="Picture 4" descr="https://tse3.mm.bing.net/th?id=OIP.5aHf4IY9Zv2knw9tKBLUbAHaQ-&amp;pid=Api&amp;P=0&amp;w=300&amp;h=300">
            <a:extLst>
              <a:ext uri="{FF2B5EF4-FFF2-40B4-BE49-F238E27FC236}">
                <a16:creationId xmlns:a16="http://schemas.microsoft.com/office/drawing/2014/main" id="{056C2899-C350-4238-B234-7F0DC8428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7850" y="2807908"/>
            <a:ext cx="682172" cy="1562225"/>
          </a:xfrm>
          <a:prstGeom prst="rect">
            <a:avLst/>
          </a:prstGeom>
          <a:noFill/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45E409A-CE01-4738-BE3F-771D47EE019F}"/>
              </a:ext>
            </a:extLst>
          </p:cNvPr>
          <p:cNvSpPr txBox="1"/>
          <p:nvPr/>
        </p:nvSpPr>
        <p:spPr>
          <a:xfrm>
            <a:off x="6617718" y="2151618"/>
            <a:ext cx="498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أي سهم يمثل حركة المواد في الشكل المجاور 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77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F2046C1-1E07-4883-87B2-74040824ED23}"/>
              </a:ext>
            </a:extLst>
          </p:cNvPr>
          <p:cNvSpPr txBox="1"/>
          <p:nvPr/>
        </p:nvSpPr>
        <p:spPr>
          <a:xfrm>
            <a:off x="4487537" y="71517"/>
            <a:ext cx="4647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000" b="1" dirty="0"/>
              <a:t>ثانيا: الخاصية الاسموزية</a:t>
            </a:r>
            <a:endParaRPr lang="en-US" sz="3000" b="1" dirty="0"/>
          </a:p>
        </p:txBody>
      </p:sp>
      <p:sp>
        <p:nvSpPr>
          <p:cNvPr id="7" name="Explosion: 14 Points 6">
            <a:extLst>
              <a:ext uri="{FF2B5EF4-FFF2-40B4-BE49-F238E27FC236}">
                <a16:creationId xmlns:a16="http://schemas.microsoft.com/office/drawing/2014/main" id="{3E3CF630-D488-467E-B7D0-C5A8074C72D8}"/>
              </a:ext>
            </a:extLst>
          </p:cNvPr>
          <p:cNvSpPr/>
          <p:nvPr/>
        </p:nvSpPr>
        <p:spPr>
          <a:xfrm>
            <a:off x="8380297" y="560280"/>
            <a:ext cx="4261103" cy="2197233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600" dirty="0">
                <a:solidFill>
                  <a:schemeClr val="tx1"/>
                </a:solidFill>
              </a:rPr>
              <a:t>المواد المنقولة : الماء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Explosion: 14 Points 9">
            <a:extLst>
              <a:ext uri="{FF2B5EF4-FFF2-40B4-BE49-F238E27FC236}">
                <a16:creationId xmlns:a16="http://schemas.microsoft.com/office/drawing/2014/main" id="{EF13C8A7-5A51-4E73-971E-0EF96666B373}"/>
              </a:ext>
            </a:extLst>
          </p:cNvPr>
          <p:cNvSpPr/>
          <p:nvPr/>
        </p:nvSpPr>
        <p:spPr>
          <a:xfrm>
            <a:off x="1248284" y="706092"/>
            <a:ext cx="5333441" cy="2487384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600" dirty="0">
                <a:solidFill>
                  <a:schemeClr val="tx1"/>
                </a:solidFill>
              </a:rPr>
              <a:t>من الوسط </a:t>
            </a:r>
            <a:r>
              <a:rPr lang="ar-JO" sz="1600" b="1" dirty="0">
                <a:solidFill>
                  <a:srgbClr val="FF0000"/>
                </a:solidFill>
              </a:rPr>
              <a:t>الأقل</a:t>
            </a:r>
            <a:r>
              <a:rPr lang="ar-JO" sz="1600" dirty="0">
                <a:solidFill>
                  <a:schemeClr val="tx1"/>
                </a:solidFill>
              </a:rPr>
              <a:t> تركيز بالمواد الذائبة الى الوسط </a:t>
            </a:r>
            <a:r>
              <a:rPr lang="ar-JO" sz="1600" b="1" dirty="0">
                <a:solidFill>
                  <a:srgbClr val="FF0000"/>
                </a:solidFill>
              </a:rPr>
              <a:t>الأكثر</a:t>
            </a:r>
            <a:r>
              <a:rPr lang="ar-JO" sz="1600" dirty="0">
                <a:solidFill>
                  <a:schemeClr val="tx1"/>
                </a:solidFill>
              </a:rPr>
              <a:t> تركيز بالمواد المذابة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Explosion: 14 Points 11">
            <a:extLst>
              <a:ext uri="{FF2B5EF4-FFF2-40B4-BE49-F238E27FC236}">
                <a16:creationId xmlns:a16="http://schemas.microsoft.com/office/drawing/2014/main" id="{581E6777-7C17-4A92-B3D6-10D089479490}"/>
              </a:ext>
            </a:extLst>
          </p:cNvPr>
          <p:cNvSpPr/>
          <p:nvPr/>
        </p:nvSpPr>
        <p:spPr>
          <a:xfrm>
            <a:off x="5367528" y="2163918"/>
            <a:ext cx="4480559" cy="1877220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600" dirty="0">
                <a:solidFill>
                  <a:schemeClr val="tx1"/>
                </a:solidFill>
              </a:rPr>
              <a:t>دون عن الحاجة الى طاقة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711CEA-9D20-4785-8A3C-642201C34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362" y="4284048"/>
            <a:ext cx="4050792" cy="25489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7ED2FC-3459-4464-BAC3-FD6431D09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43" y="4105146"/>
            <a:ext cx="4631757" cy="29145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D6BCB3A-1004-4E3D-8346-8F5DE06476D7}"/>
              </a:ext>
            </a:extLst>
          </p:cNvPr>
          <p:cNvSpPr txBox="1"/>
          <p:nvPr/>
        </p:nvSpPr>
        <p:spPr>
          <a:xfrm>
            <a:off x="2359152" y="4622085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1200" dirty="0"/>
              <a:t>اعلى تركيز للماء </a:t>
            </a:r>
          </a:p>
          <a:p>
            <a:pPr algn="r"/>
            <a:r>
              <a:rPr lang="ar-JO" sz="1200" dirty="0">
                <a:solidFill>
                  <a:srgbClr val="FF0000"/>
                </a:solidFill>
              </a:rPr>
              <a:t>اقل تركيز للمواد الذائبة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374CC1-F004-4103-872B-ED129F308417}"/>
              </a:ext>
            </a:extLst>
          </p:cNvPr>
          <p:cNvSpPr txBox="1"/>
          <p:nvPr/>
        </p:nvSpPr>
        <p:spPr>
          <a:xfrm>
            <a:off x="4396097" y="4653882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1200" dirty="0"/>
              <a:t>اقل تركيز للماء </a:t>
            </a:r>
          </a:p>
          <a:p>
            <a:pPr algn="r"/>
            <a:r>
              <a:rPr lang="ar-JO" sz="1200" dirty="0">
                <a:solidFill>
                  <a:srgbClr val="FF0000"/>
                </a:solidFill>
              </a:rPr>
              <a:t>اعلى تركيز للمواد الذائبة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B50FB69-21A2-4954-898E-9D42E086BA37}"/>
              </a:ext>
            </a:extLst>
          </p:cNvPr>
          <p:cNvSpPr/>
          <p:nvPr/>
        </p:nvSpPr>
        <p:spPr>
          <a:xfrm>
            <a:off x="3666744" y="5773466"/>
            <a:ext cx="1143000" cy="33803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3BC7840B-C077-491B-AC39-380C84DC24F2}"/>
              </a:ext>
            </a:extLst>
          </p:cNvPr>
          <p:cNvSpPr/>
          <p:nvPr/>
        </p:nvSpPr>
        <p:spPr>
          <a:xfrm>
            <a:off x="5930284" y="1153874"/>
            <a:ext cx="2592280" cy="1379528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" dirty="0">
                <a:solidFill>
                  <a:schemeClr val="tx1"/>
                </a:solidFill>
              </a:rPr>
              <a:t>عبر الغشاء البلازمي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02D87F-CFF9-4C68-8CFA-87556783F7E5}"/>
              </a:ext>
            </a:extLst>
          </p:cNvPr>
          <p:cNvSpPr/>
          <p:nvPr/>
        </p:nvSpPr>
        <p:spPr>
          <a:xfrm>
            <a:off x="3183926" y="71517"/>
            <a:ext cx="123623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Osmosis</a:t>
            </a:r>
            <a:endParaRPr lang="en-US" sz="25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58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/>
      <p:bldP spid="15" grpId="0"/>
      <p:bldP spid="17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68C7E9-63B7-4841-B26E-A1A724344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151" y="565900"/>
            <a:ext cx="8331161" cy="550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6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F2046C1-1E07-4883-87B2-74040824ED23}"/>
              </a:ext>
            </a:extLst>
          </p:cNvPr>
          <p:cNvSpPr txBox="1"/>
          <p:nvPr/>
        </p:nvSpPr>
        <p:spPr>
          <a:xfrm>
            <a:off x="4487537" y="71517"/>
            <a:ext cx="4647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000" b="1" dirty="0"/>
              <a:t>ثالثا: النقل النشط</a:t>
            </a:r>
            <a:endParaRPr lang="en-US" sz="3000" b="1" dirty="0"/>
          </a:p>
        </p:txBody>
      </p:sp>
      <p:sp>
        <p:nvSpPr>
          <p:cNvPr id="7" name="Explosion: 14 Points 6">
            <a:extLst>
              <a:ext uri="{FF2B5EF4-FFF2-40B4-BE49-F238E27FC236}">
                <a16:creationId xmlns:a16="http://schemas.microsoft.com/office/drawing/2014/main" id="{3E3CF630-D488-467E-B7D0-C5A8074C72D8}"/>
              </a:ext>
            </a:extLst>
          </p:cNvPr>
          <p:cNvSpPr/>
          <p:nvPr/>
        </p:nvSpPr>
        <p:spPr>
          <a:xfrm>
            <a:off x="8165592" y="348516"/>
            <a:ext cx="4261103" cy="2197233"/>
          </a:xfrm>
          <a:prstGeom prst="irregularSeal2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600" dirty="0">
                <a:solidFill>
                  <a:schemeClr val="tx1"/>
                </a:solidFill>
              </a:rPr>
              <a:t>المواد المنقولة : اي مادة تحتاجها الخلية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Explosion: 14 Points 9">
            <a:extLst>
              <a:ext uri="{FF2B5EF4-FFF2-40B4-BE49-F238E27FC236}">
                <a16:creationId xmlns:a16="http://schemas.microsoft.com/office/drawing/2014/main" id="{EF13C8A7-5A51-4E73-971E-0EF96666B373}"/>
              </a:ext>
            </a:extLst>
          </p:cNvPr>
          <p:cNvSpPr/>
          <p:nvPr/>
        </p:nvSpPr>
        <p:spPr>
          <a:xfrm>
            <a:off x="1387221" y="747994"/>
            <a:ext cx="4261103" cy="2487384"/>
          </a:xfrm>
          <a:prstGeom prst="irregularSeal2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600" dirty="0">
                <a:solidFill>
                  <a:schemeClr val="tx1"/>
                </a:solidFill>
              </a:rPr>
              <a:t>من الوسط </a:t>
            </a:r>
            <a:r>
              <a:rPr lang="ar-JO" sz="1600" b="1" dirty="0">
                <a:solidFill>
                  <a:srgbClr val="FF0000"/>
                </a:solidFill>
              </a:rPr>
              <a:t>الأقل</a:t>
            </a:r>
            <a:r>
              <a:rPr lang="ar-JO" sz="1600" dirty="0">
                <a:solidFill>
                  <a:schemeClr val="tx1"/>
                </a:solidFill>
              </a:rPr>
              <a:t> تركيز  الى الوسط </a:t>
            </a:r>
            <a:r>
              <a:rPr lang="ar-JO" sz="1600" b="1" dirty="0">
                <a:solidFill>
                  <a:srgbClr val="FF0000"/>
                </a:solidFill>
              </a:rPr>
              <a:t>الأكثر</a:t>
            </a:r>
            <a:r>
              <a:rPr lang="ar-JO" sz="1600" dirty="0">
                <a:solidFill>
                  <a:schemeClr val="tx1"/>
                </a:solidFill>
              </a:rPr>
              <a:t> تركيز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Explosion: 14 Points 11">
            <a:extLst>
              <a:ext uri="{FF2B5EF4-FFF2-40B4-BE49-F238E27FC236}">
                <a16:creationId xmlns:a16="http://schemas.microsoft.com/office/drawing/2014/main" id="{581E6777-7C17-4A92-B3D6-10D089479490}"/>
              </a:ext>
            </a:extLst>
          </p:cNvPr>
          <p:cNvSpPr/>
          <p:nvPr/>
        </p:nvSpPr>
        <p:spPr>
          <a:xfrm>
            <a:off x="4842482" y="2110824"/>
            <a:ext cx="4480559" cy="1877220"/>
          </a:xfrm>
          <a:prstGeom prst="irregularSeal2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600" dirty="0">
                <a:solidFill>
                  <a:schemeClr val="tx1"/>
                </a:solidFill>
              </a:rPr>
              <a:t>تحتاج الى طاقة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769C8F-7055-4E39-A3AD-FF1BC071B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777" y="4164909"/>
            <a:ext cx="2584527" cy="25845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C17A9C-61C4-40D3-97E2-E1380C2DD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698" y="4164909"/>
            <a:ext cx="4229100" cy="2381250"/>
          </a:xfrm>
          <a:prstGeom prst="rect">
            <a:avLst/>
          </a:prstGeom>
        </p:spPr>
      </p:pic>
      <p:sp>
        <p:nvSpPr>
          <p:cNvPr id="11" name="Explosion: 14 Points 10">
            <a:extLst>
              <a:ext uri="{FF2B5EF4-FFF2-40B4-BE49-F238E27FC236}">
                <a16:creationId xmlns:a16="http://schemas.microsoft.com/office/drawing/2014/main" id="{891615E5-9094-4A0E-AC8F-05D0A95EDE24}"/>
              </a:ext>
            </a:extLst>
          </p:cNvPr>
          <p:cNvSpPr/>
          <p:nvPr/>
        </p:nvSpPr>
        <p:spPr>
          <a:xfrm>
            <a:off x="5648324" y="1029843"/>
            <a:ext cx="2608708" cy="1315977"/>
          </a:xfrm>
          <a:prstGeom prst="irregularSeal2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600" dirty="0">
                <a:solidFill>
                  <a:schemeClr val="tx1"/>
                </a:solidFill>
              </a:rPr>
              <a:t>عبر الغشاء البلازمي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338263-7116-4CD7-9228-55B663C6DAE4}"/>
              </a:ext>
            </a:extLst>
          </p:cNvPr>
          <p:cNvSpPr/>
          <p:nvPr/>
        </p:nvSpPr>
        <p:spPr>
          <a:xfrm>
            <a:off x="2908603" y="139317"/>
            <a:ext cx="223561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Active Transport</a:t>
            </a:r>
            <a:endParaRPr lang="en-US" sz="25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FD122B-6450-43B2-8591-0D456B3D226A}"/>
              </a:ext>
            </a:extLst>
          </p:cNvPr>
          <p:cNvSpPr txBox="1"/>
          <p:nvPr/>
        </p:nvSpPr>
        <p:spPr>
          <a:xfrm>
            <a:off x="3533012" y="175226"/>
            <a:ext cx="5982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000" b="1" dirty="0"/>
              <a:t>عمليات حيوية</a:t>
            </a:r>
            <a:endParaRPr lang="en-US" sz="3000" b="1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6ED27976-1347-41C4-B598-AF1FA7055543}"/>
              </a:ext>
            </a:extLst>
          </p:cNvPr>
          <p:cNvSpPr/>
          <p:nvPr/>
        </p:nvSpPr>
        <p:spPr>
          <a:xfrm>
            <a:off x="6291071" y="788286"/>
            <a:ext cx="466344" cy="630936"/>
          </a:xfrm>
          <a:prstGeom prst="downArrow">
            <a:avLst/>
          </a:prstGeom>
          <a:solidFill>
            <a:schemeClr val="tx2">
              <a:lumMod val="25000"/>
              <a:lumOff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3336D2-EBAD-4874-85B0-7D3468FD73FB}"/>
              </a:ext>
            </a:extLst>
          </p:cNvPr>
          <p:cNvSpPr txBox="1"/>
          <p:nvPr/>
        </p:nvSpPr>
        <p:spPr>
          <a:xfrm>
            <a:off x="2285999" y="1537346"/>
            <a:ext cx="8350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/>
              <a:t>عمليات تحدث في خلايا الكائنات الحية و تنتج بوساطتها مواد مهمه للخلية</a:t>
            </a:r>
            <a:endParaRPr lang="en-US" b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59B7D4-7B88-48D1-8D55-62C03FFE96E5}"/>
              </a:ext>
            </a:extLst>
          </p:cNvPr>
          <p:cNvCxnSpPr/>
          <p:nvPr/>
        </p:nvCxnSpPr>
        <p:spPr>
          <a:xfrm>
            <a:off x="6461378" y="2039112"/>
            <a:ext cx="0" cy="466344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129993-742F-4FF4-B506-8D67A37B4ED8}"/>
              </a:ext>
            </a:extLst>
          </p:cNvPr>
          <p:cNvCxnSpPr>
            <a:cxnSpLocks/>
          </p:cNvCxnSpPr>
          <p:nvPr/>
        </p:nvCxnSpPr>
        <p:spPr>
          <a:xfrm flipH="1" flipV="1">
            <a:off x="2779776" y="2505456"/>
            <a:ext cx="7589521" cy="18288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5A5109D-F874-4EDA-9DE9-F12C0D081D85}"/>
              </a:ext>
            </a:extLst>
          </p:cNvPr>
          <p:cNvCxnSpPr/>
          <p:nvPr/>
        </p:nvCxnSpPr>
        <p:spPr>
          <a:xfrm>
            <a:off x="10369297" y="2523744"/>
            <a:ext cx="0" cy="466344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90A649-C72D-4954-9820-4D07C02E7802}"/>
              </a:ext>
            </a:extLst>
          </p:cNvPr>
          <p:cNvCxnSpPr/>
          <p:nvPr/>
        </p:nvCxnSpPr>
        <p:spPr>
          <a:xfrm>
            <a:off x="2740153" y="2523744"/>
            <a:ext cx="0" cy="466344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D907383-619F-41F5-96C6-5F1F9328ADE2}"/>
              </a:ext>
            </a:extLst>
          </p:cNvPr>
          <p:cNvSpPr txBox="1"/>
          <p:nvPr/>
        </p:nvSpPr>
        <p:spPr>
          <a:xfrm>
            <a:off x="8799580" y="3052838"/>
            <a:ext cx="33924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500" dirty="0">
                <a:hlinkClick r:id="rId2" action="ppaction://hlinksldjump"/>
              </a:rPr>
              <a:t>عملية البناء الضوئي</a:t>
            </a:r>
            <a:endParaRPr lang="en-US" sz="25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72B74E-E7A1-48C5-AE98-F2DC7CD782F8}"/>
              </a:ext>
            </a:extLst>
          </p:cNvPr>
          <p:cNvSpPr txBox="1"/>
          <p:nvPr/>
        </p:nvSpPr>
        <p:spPr>
          <a:xfrm>
            <a:off x="1709928" y="3096992"/>
            <a:ext cx="30632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500" dirty="0">
                <a:hlinkClick r:id="rId3" action="ppaction://hlinksldjump"/>
              </a:rPr>
              <a:t>عملية التنفس الخلوي</a:t>
            </a:r>
            <a:endParaRPr lang="en-US" sz="25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8C00815-4B41-4A80-9E3E-C27D626D7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326" y="3893886"/>
            <a:ext cx="2774442" cy="17447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5AA8A29-F8C7-4B8E-BA12-90D1E88CE0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290" y="3697672"/>
            <a:ext cx="3081638" cy="20432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F3DB16D-34F4-48BA-8348-AC2CD4522E20}"/>
              </a:ext>
            </a:extLst>
          </p:cNvPr>
          <p:cNvSpPr/>
          <p:nvPr/>
        </p:nvSpPr>
        <p:spPr>
          <a:xfrm>
            <a:off x="2676527" y="213698"/>
            <a:ext cx="268400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Biological Processes</a:t>
            </a:r>
            <a:endParaRPr lang="en-US" sz="25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9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6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5191</TotalTime>
  <Words>299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Corbel</vt:lpstr>
      <vt:lpstr>Tahoma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M.Dababneh</cp:lastModifiedBy>
  <cp:revision>77</cp:revision>
  <dcterms:created xsi:type="dcterms:W3CDTF">2021-09-07T20:46:43Z</dcterms:created>
  <dcterms:modified xsi:type="dcterms:W3CDTF">2023-10-04T10:25:36Z</dcterms:modified>
</cp:coreProperties>
</file>