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AF5F-BBA7-4FF6-9797-1C921416D47B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jo/url?sa=i&amp;rct=j&amp;q=&amp;esrc=s&amp;source=images&amp;cd=&amp;cad=rja&amp;uact=8&amp;ved=0ahUKEwj66JT-yqnJAhULQBQKHc4PAFsQjRwIBw&amp;url=http://www.goodreads.com/book/show/18662281-african-animal-facts-for-kids&amp;psig=AFQjCNFC1h4_OCMXvRTuNIeMfJWYW8OxUg&amp;ust=1448472541802019" TargetMode="External"/><Relationship Id="rId7" Type="http://schemas.openxmlformats.org/officeDocument/2006/relationships/hyperlink" Target="http://www.google.jo/url?sa=i&amp;rct=j&amp;q=&amp;esrc=s&amp;source=images&amp;cd=&amp;cad=rja&amp;uact=8&amp;ved=0ahUKEwjU3J3ly6nJAhXIVxQKHSCcDC8QjRwIBw&amp;url=http://books.5minutesformom.com/8239/scholastic-childrens-dictionary-back-to-school/&amp;bvm=bv.108194040,d.ZWU&amp;psig=AFQjCNHIOJ7C2bC8vNutbBJVkpOfvoF8DA&amp;ust=144847270627670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goshenpl.lib.in.us/kids/kids-booklists/realistic-fiction-bibliography/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jo/url?sa=i&amp;rct=j&amp;q=&amp;esrc=s&amp;source=images&amp;cd=&amp;cad=rja&amp;uact=8&amp;ved=0ahUKEwjviumiyd7JAhXILhoKHQEEDa0QjRwIBw&amp;url=http://www.drew-fuller.com/beach-pool-party-clip-art-free.html&amp;bvm=bv.110151844,d.dmo&amp;psig=AFQjCNHoY2-vqLiLyvDt7XIm8A9-nVeMAw&amp;ust=1450293109012118" TargetMode="External"/><Relationship Id="rId7" Type="http://schemas.openxmlformats.org/officeDocument/2006/relationships/hyperlink" Target="http://www.google.jo/url?sa=i&amp;rct=j&amp;q=&amp;esrc=s&amp;source=images&amp;cd=&amp;cad=rja&amp;uact=8&amp;ved=0ahUKEwjxoc3Eyt7JAhVBSxoKHSceDY8QjRwIBw&amp;url=http://www.spearfish.k12.sd.us/~tseyer/Images/Clipart/Book%20Covers/&amp;bvm=bv.110151844,d.dmo&amp;psig=AFQjCNEyMv5TH37UaUROTis0dZrcKhb6Pw&amp;ust=145029350864965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jo/url?sa=i&amp;rct=j&amp;q=&amp;esrc=s&amp;source=images&amp;cd=&amp;cad=rja&amp;uact=8&amp;ved=0ahUKEwjgutanyt7JAhWBwhoKHVGsAEEQjRwIBw&amp;url=http://lifewithmoorebabies.blogspot.com/2015/03/top-10-science-books-for-kids.html&amp;bvm=bv.110151844,d.dmo&amp;psig=AFQjCNFlkr1Qd64H4RgpUlMQpA1iAKB80w&amp;ust=1450293445803158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www.google.jo/url?sa=i&amp;rct=j&amp;q=&amp;esrc=s&amp;source=images&amp;cd=&amp;cad=rja&amp;uact=8&amp;ved=0ahUKEwiE-4ucy97JAhUHOBoKHfOMBegQjRwIBw&amp;url=http://www.slideshare.net/kadra5/childrens-illustrated-dictionary-7675568&amp;bvm=bv.110151844,d.dmo&amp;psig=AFQjCNEbSCpo0zAAIMzlUA-loZkxMfpSKg&amp;ust=14502936768680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6HhKlpp7o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607" y="3429630"/>
            <a:ext cx="63898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Realistic Fiction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5962" y="5051481"/>
            <a:ext cx="560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is realistic fiction ?</a:t>
            </a:r>
          </a:p>
        </p:txBody>
      </p:sp>
    </p:spTree>
    <p:extLst>
      <p:ext uri="{BB962C8B-B14F-4D97-AF65-F5344CB8AC3E}">
        <p14:creationId xmlns:p14="http://schemas.microsoft.com/office/powerpoint/2010/main" val="7471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778" y="1223490"/>
            <a:ext cx="114106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Learning Objective</a:t>
            </a:r>
            <a:r>
              <a:rPr lang="en-US" sz="2000" b="1">
                <a:latin typeface="Century Gothic" panose="020B0502020202020204" pitchFamily="34" charset="0"/>
              </a:rPr>
              <a:t>: </a:t>
            </a:r>
            <a:r>
              <a:rPr lang="en-US" sz="2000" dirty="0">
                <a:latin typeface="Century Gothic" panose="020B0502020202020204" pitchFamily="34" charset="0"/>
              </a:rPr>
              <a:t>t</a:t>
            </a:r>
            <a:r>
              <a:rPr lang="en-US" sz="2000">
                <a:latin typeface="Century Gothic" panose="020B0502020202020204" pitchFamily="34" charset="0"/>
              </a:rPr>
              <a:t>o </a:t>
            </a:r>
            <a:r>
              <a:rPr lang="en-US" sz="2000" dirty="0">
                <a:latin typeface="Century Gothic" panose="020B0502020202020204" pitchFamily="34" charset="0"/>
              </a:rPr>
              <a:t>learn the definition of realistic fiction and to identify its features.</a:t>
            </a:r>
          </a:p>
          <a:p>
            <a:endParaRPr lang="en-US" sz="4000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Realistic Fiction 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is a type of writing that seems like it could be real, but it isn’t.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has characters, setting and events that could exist in real life.</a:t>
            </a:r>
          </a:p>
        </p:txBody>
      </p:sp>
    </p:spTree>
    <p:extLst>
      <p:ext uri="{BB962C8B-B14F-4D97-AF65-F5344CB8AC3E}">
        <p14:creationId xmlns:p14="http://schemas.microsoft.com/office/powerpoint/2010/main" val="17839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8" y="-243438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607" y="587669"/>
            <a:ext cx="11359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Feature of realistic fiction stories :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Characters</a:t>
            </a:r>
            <a:r>
              <a:rPr lang="en-US" sz="2400" dirty="0">
                <a:latin typeface="Century Gothic" panose="020B0502020202020204" pitchFamily="34" charset="0"/>
              </a:rPr>
              <a:t>: characters are realistic and believable.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Setting</a:t>
            </a:r>
            <a:r>
              <a:rPr lang="en-US" sz="2400" dirty="0">
                <a:latin typeface="Century Gothic" panose="020B0502020202020204" pitchFamily="34" charset="0"/>
              </a:rPr>
              <a:t> : realistic places, places that are real or could be real.  ( in a park or at school, not on the moon)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Events</a:t>
            </a:r>
            <a:r>
              <a:rPr lang="en-US" sz="2400" dirty="0">
                <a:latin typeface="Century Gothic" panose="020B0502020202020204" pitchFamily="34" charset="0"/>
              </a:rPr>
              <a:t> : actions or events that could happen to real characters.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Problem</a:t>
            </a:r>
            <a:r>
              <a:rPr lang="en-US" sz="2400" dirty="0">
                <a:latin typeface="Century Gothic" panose="020B0502020202020204" pitchFamily="34" charset="0"/>
              </a:rPr>
              <a:t> : realistic problem that the characters can face in their daily real life.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Solution</a:t>
            </a:r>
            <a:r>
              <a:rPr lang="en-US" sz="2400" dirty="0">
                <a:latin typeface="Century Gothic" panose="020B0502020202020204" pitchFamily="34" charset="0"/>
              </a:rPr>
              <a:t> :  believable solutions due to characters actions.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pic>
        <p:nvPicPr>
          <p:cNvPr id="5" name="Picture 2" descr="A boy planting a green young plant with fertilize vector image 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8056"/>
          <a:stretch/>
        </p:blipFill>
        <p:spPr bwMode="auto">
          <a:xfrm>
            <a:off x="701716" y="3013412"/>
            <a:ext cx="2235414" cy="21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artoon happy senior elderly old man Royalty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80" b="7563"/>
          <a:stretch/>
        </p:blipFill>
        <p:spPr bwMode="auto">
          <a:xfrm>
            <a:off x="3092566" y="2923259"/>
            <a:ext cx="2577732" cy="22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ᐈ Dogs stock pictures, Royalty Free dog cartoon animated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60" y="3193728"/>
            <a:ext cx="162179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dvanced Graphics 1937 60 x 45 in. Cartoon Dracula Cardboard ..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13206" b="5731"/>
          <a:stretch/>
        </p:blipFill>
        <p:spPr bwMode="auto">
          <a:xfrm>
            <a:off x="7801156" y="2857833"/>
            <a:ext cx="1923415" cy="241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9303" y="960774"/>
            <a:ext cx="835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Characters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Characters who have normal human powers.</a:t>
            </a:r>
          </a:p>
        </p:txBody>
      </p:sp>
      <p:pic>
        <p:nvPicPr>
          <p:cNvPr id="13" name="Picture 12" descr="Cartoon old wizard holding a magic book Stock Vector Image &amp; Art ...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 bwMode="auto">
          <a:xfrm>
            <a:off x="9623569" y="3003123"/>
            <a:ext cx="2159635" cy="222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068248" y="3466625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25612" y="3393740"/>
            <a:ext cx="1573501" cy="1363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100322" y="3700713"/>
            <a:ext cx="1573501" cy="136320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01324" y="3649371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2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3375" y="833424"/>
            <a:ext cx="1026446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Setting</a:t>
            </a:r>
            <a:r>
              <a:rPr lang="en-US" sz="4400" b="1" dirty="0">
                <a:latin typeface="Century Gothic" panose="020B0502020202020204" pitchFamily="34" charset="0"/>
              </a:rPr>
              <a:t> 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Realistic descriptive setting. Real places.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A Boy Playing with his Dog | Dog poster, Boys playing, Dog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3" y="2140602"/>
            <a:ext cx="2610485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ountain cartoon. Drawing mountain landscape with the house in the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 bwMode="auto">
          <a:xfrm>
            <a:off x="3904170" y="2118694"/>
            <a:ext cx="276098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10908"/>
          <a:stretch/>
        </p:blipFill>
        <p:spPr>
          <a:xfrm>
            <a:off x="7215089" y="2118694"/>
            <a:ext cx="3233529" cy="2286000"/>
          </a:xfrm>
          <a:prstGeom prst="rect">
            <a:avLst/>
          </a:prstGeom>
        </p:spPr>
      </p:pic>
      <p:pic>
        <p:nvPicPr>
          <p:cNvPr id="8" name="Picture 7" descr="Cartoon baby boy sleeping on the moon Royalty Free Vector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5"/>
          <a:stretch/>
        </p:blipFill>
        <p:spPr bwMode="auto">
          <a:xfrm>
            <a:off x="2180656" y="4499301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5x3ft Cartoon Style Unicorn World Backdrop Background Photography ..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27" y="4681858"/>
            <a:ext cx="2860040" cy="1945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2178785" y="4665917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79561" y="460368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1729" y="4681858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0176" y="466591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83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964" y="763672"/>
            <a:ext cx="835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Events: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742" y="1286892"/>
            <a:ext cx="117392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Everything in the story could happen to real people living in our natural physical world.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Problem</a:t>
            </a:r>
            <a:r>
              <a:rPr lang="en-US" sz="3600" b="1" dirty="0">
                <a:latin typeface="Century Gothic" panose="020B0502020202020204" pitchFamily="34" charset="0"/>
              </a:rPr>
              <a:t>: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 real problem that the characters might face.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Solution : </a:t>
            </a:r>
            <a:r>
              <a:rPr lang="en-US" sz="2400" dirty="0">
                <a:latin typeface="Century Gothic" panose="020B0502020202020204" pitchFamily="34" charset="0"/>
              </a:rPr>
              <a:t>A real way to solve the problems.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4" name="Picture 13" descr="Free Accident Cartoon, Download Free Clip Art, Free Clip Art on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19" y="2471293"/>
            <a:ext cx="411480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48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202" y="714104"/>
            <a:ext cx="10637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81" y="2456010"/>
            <a:ext cx="11475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Q.1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0" y="34782"/>
            <a:ext cx="3618963" cy="242122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0561338">
            <a:off x="474232" y="1013073"/>
            <a:ext cx="264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Let’s do the following exercises together.</a:t>
            </a:r>
          </a:p>
        </p:txBody>
      </p:sp>
      <p:pic>
        <p:nvPicPr>
          <p:cNvPr id="21" name="irc_mi" descr="http://d.gr-assets.com/books/1439014855l/1866228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055" y="3135332"/>
            <a:ext cx="1786255" cy="28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1481023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rc_mi" descr="http://goshenpl.lib.in.us/wp-content/uploads/2013/08/Diary-of-Wimpy-Kid-The-Third-Wheel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7047" y="3135332"/>
            <a:ext cx="1945640" cy="28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4120897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rc_mi" descr="http://books.5minutesformom.com/wp-content/uploads/2010/08/scholasticchildrensdictionary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9388" y="3135332"/>
            <a:ext cx="1943735" cy="29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6752285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8192" y="6223304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8959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8708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Fiction</a:t>
            </a:r>
          </a:p>
        </p:txBody>
      </p:sp>
    </p:spTree>
    <p:extLst>
      <p:ext uri="{BB962C8B-B14F-4D97-AF65-F5344CB8AC3E}">
        <p14:creationId xmlns:p14="http://schemas.microsoft.com/office/powerpoint/2010/main" val="16954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581" y="1107583"/>
            <a:ext cx="114245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Q.2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14" name="irc_mi" descr="http://www.artfire.com/uploads/product/8/278/39278/7139278/7139278/large/beach_birthday_party_invitation__11f0d4a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80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s://encrypted-tbn1.gstatic.com/images?q=tbn:ANd9GcSmOVVn0pdOJ08Z7vV7-FXswcdP_-dyV6PNBUT2otQ69q-BjvEc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8941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rc_mi" descr="http://www.spearfish.k12.sd.us/~tseyer/Images/Clipart/Book%20Covers/The%20Three%20Billy%20Goats%20Gruff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853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image.slidesharecdn.com/childrensillustrateddictionary-110419102833-phpapp02/95/childrens-illustrated-dictionary-1-728.jpg?cb=1303209346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67314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53792" y="4881093"/>
            <a:ext cx="2575568" cy="217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31194" y="4893972"/>
            <a:ext cx="2526627" cy="88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126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5271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7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7332" y="954064"/>
            <a:ext cx="835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Your Task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9892" y="1992179"/>
            <a:ext cx="941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Watch the following video.</a:t>
            </a:r>
          </a:p>
          <a:p>
            <a:r>
              <a:rPr lang="en-US" sz="2800" dirty="0">
                <a:hlinkClick r:id="rId3"/>
              </a:rPr>
              <a:t>https://www.youtube.com/watch?v=w6HhKlpp7ok</a:t>
            </a:r>
            <a:endParaRPr lang="en-US" sz="2800" dirty="0"/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Do you think it is a realistic fiction story? How do you know? Explain your answer.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92168" y="4829044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2168" y="5381181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2168" y="5916638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3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268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Rana.Khoury</cp:lastModifiedBy>
  <cp:revision>28</cp:revision>
  <dcterms:created xsi:type="dcterms:W3CDTF">2020-07-14T14:56:01Z</dcterms:created>
  <dcterms:modified xsi:type="dcterms:W3CDTF">2021-08-28T08:20:48Z</dcterms:modified>
</cp:coreProperties>
</file>