
<file path=[Content_Types].xml><?xml version="1.0" encoding="utf-8"?>
<Types xmlns="http://schemas.openxmlformats.org/package/2006/content-types">
  <Default Extension="png" ContentType="image/png"/>
  <Default Extension="svg" ContentType="image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58" r:id="rId6"/>
    <p:sldId id="263" r:id="rId7"/>
    <p:sldId id="260" r:id="rId8"/>
    <p:sldId id="261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0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F38E1E-372E-43A3-81E5-C5E9D91F4FCA}" type="doc">
      <dgm:prSet loTypeId="urn:microsoft.com/office/officeart/2005/8/layout/pyramid4" loCatId="pyramid" qsTypeId="urn:microsoft.com/office/officeart/2005/8/quickstyle/simple3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AECD998F-A2FD-4E8E-9869-4DD10DE34D8E}">
      <dgm:prSet phldrT="[Text]"/>
      <dgm:spPr>
        <a:solidFill>
          <a:srgbClr val="FFFF00"/>
        </a:solidFill>
      </dgm:spPr>
      <dgm:t>
        <a:bodyPr/>
        <a:lstStyle/>
        <a:p>
          <a:r>
            <a:rPr lang="ar-JO" dirty="0" smtClean="0"/>
            <a:t>السلطة</a:t>
          </a:r>
          <a:endParaRPr lang="en-US" dirty="0"/>
        </a:p>
      </dgm:t>
    </dgm:pt>
    <dgm:pt modelId="{1FA47DC3-F2B8-4908-A05D-11B9B696718E}" type="parTrans" cxnId="{656FD2B3-E463-4ABF-9192-C0580763FD2C}">
      <dgm:prSet/>
      <dgm:spPr/>
      <dgm:t>
        <a:bodyPr/>
        <a:lstStyle/>
        <a:p>
          <a:endParaRPr lang="en-US"/>
        </a:p>
      </dgm:t>
    </dgm:pt>
    <dgm:pt modelId="{40720BC4-2E24-4B5E-8056-D06AFD459FCA}" type="sibTrans" cxnId="{656FD2B3-E463-4ABF-9192-C0580763FD2C}">
      <dgm:prSet/>
      <dgm:spPr/>
      <dgm:t>
        <a:bodyPr/>
        <a:lstStyle/>
        <a:p>
          <a:endParaRPr lang="en-US"/>
        </a:p>
      </dgm:t>
    </dgm:pt>
    <dgm:pt modelId="{11BBCF45-E106-498B-B75B-A91B478FF36F}">
      <dgm:prSet phldrT="[Text]"/>
      <dgm:spPr>
        <a:solidFill>
          <a:srgbClr val="FFFF00"/>
        </a:solidFill>
      </dgm:spPr>
      <dgm:t>
        <a:bodyPr/>
        <a:lstStyle/>
        <a:p>
          <a:r>
            <a:rPr lang="ar-JO" dirty="0" smtClean="0"/>
            <a:t>الشعب</a:t>
          </a:r>
          <a:endParaRPr lang="en-US" dirty="0"/>
        </a:p>
      </dgm:t>
    </dgm:pt>
    <dgm:pt modelId="{5C53BB1A-1066-4A70-A60E-78F1C492122A}" type="parTrans" cxnId="{6D01C40E-7BBE-4A7C-B068-ACF4375640F4}">
      <dgm:prSet/>
      <dgm:spPr/>
      <dgm:t>
        <a:bodyPr/>
        <a:lstStyle/>
        <a:p>
          <a:endParaRPr lang="en-US"/>
        </a:p>
      </dgm:t>
    </dgm:pt>
    <dgm:pt modelId="{96580118-5012-4F0D-A7AC-A95CD4120E93}" type="sibTrans" cxnId="{6D01C40E-7BBE-4A7C-B068-ACF4375640F4}">
      <dgm:prSet/>
      <dgm:spPr/>
      <dgm:t>
        <a:bodyPr/>
        <a:lstStyle/>
        <a:p>
          <a:endParaRPr lang="en-US"/>
        </a:p>
      </dgm:t>
    </dgm:pt>
    <dgm:pt modelId="{402B84F1-F7F9-4746-8752-9ACBFB1FFDD1}">
      <dgm:prSet phldrT="[Text]" custT="1"/>
      <dgm:spPr/>
      <dgm:t>
        <a:bodyPr/>
        <a:lstStyle/>
        <a:p>
          <a:pPr algn="ctr"/>
          <a:r>
            <a:rPr lang="ar-JO" sz="3200" dirty="0" smtClean="0"/>
            <a:t>الدولة</a:t>
          </a:r>
          <a:endParaRPr lang="en-US" sz="3200" dirty="0"/>
        </a:p>
      </dgm:t>
    </dgm:pt>
    <dgm:pt modelId="{0770DE67-6A47-4B42-BF1C-D659E74845F2}" type="parTrans" cxnId="{250151BC-5A9A-45CE-9330-CA0CE0F86D30}">
      <dgm:prSet/>
      <dgm:spPr/>
      <dgm:t>
        <a:bodyPr/>
        <a:lstStyle/>
        <a:p>
          <a:endParaRPr lang="en-US"/>
        </a:p>
      </dgm:t>
    </dgm:pt>
    <dgm:pt modelId="{FF9D54F0-0172-4A0A-B415-4A4C0D2946E9}" type="sibTrans" cxnId="{250151BC-5A9A-45CE-9330-CA0CE0F86D30}">
      <dgm:prSet/>
      <dgm:spPr/>
      <dgm:t>
        <a:bodyPr/>
        <a:lstStyle/>
        <a:p>
          <a:endParaRPr lang="en-US"/>
        </a:p>
      </dgm:t>
    </dgm:pt>
    <dgm:pt modelId="{36A03AB6-2E08-4243-BDC1-EB63F0F29B89}">
      <dgm:prSet phldrT="[Text]"/>
      <dgm:spPr>
        <a:solidFill>
          <a:srgbClr val="FFFF00"/>
        </a:solidFill>
      </dgm:spPr>
      <dgm:t>
        <a:bodyPr/>
        <a:lstStyle/>
        <a:p>
          <a:r>
            <a:rPr lang="ar-JO" dirty="0" smtClean="0"/>
            <a:t>الأرض </a:t>
          </a:r>
          <a:endParaRPr lang="en-US" dirty="0"/>
        </a:p>
      </dgm:t>
    </dgm:pt>
    <dgm:pt modelId="{6C7F673E-9A64-4AE2-A971-59869B09DD9F}" type="parTrans" cxnId="{C7037EA7-E49B-4DC1-A84B-F02CC5A5B8F5}">
      <dgm:prSet/>
      <dgm:spPr/>
      <dgm:t>
        <a:bodyPr/>
        <a:lstStyle/>
        <a:p>
          <a:endParaRPr lang="en-US"/>
        </a:p>
      </dgm:t>
    </dgm:pt>
    <dgm:pt modelId="{FCD2CCCE-2D79-490F-9971-42DF885CDFF7}" type="sibTrans" cxnId="{C7037EA7-E49B-4DC1-A84B-F02CC5A5B8F5}">
      <dgm:prSet/>
      <dgm:spPr/>
      <dgm:t>
        <a:bodyPr/>
        <a:lstStyle/>
        <a:p>
          <a:endParaRPr lang="en-US"/>
        </a:p>
      </dgm:t>
    </dgm:pt>
    <dgm:pt modelId="{170D6D3F-FD82-41F9-A681-0D0AAE1F7448}" type="pres">
      <dgm:prSet presAssocID="{65F38E1E-372E-43A3-81E5-C5E9D91F4FCA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7FB034-E7D7-48C8-B5B1-FC95808E6719}" type="pres">
      <dgm:prSet presAssocID="{65F38E1E-372E-43A3-81E5-C5E9D91F4FCA}" presName="triangle1" presStyleLbl="node1" presStyleIdx="0" presStyleCnt="4" custLinFactNeighborY="-34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B393D5-AA33-402B-91D6-02BC4B12556D}" type="pres">
      <dgm:prSet presAssocID="{65F38E1E-372E-43A3-81E5-C5E9D91F4FCA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93C38F-FA6D-4812-BFA9-A9D68B9B40CB}" type="pres">
      <dgm:prSet presAssocID="{65F38E1E-372E-43A3-81E5-C5E9D91F4FCA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7F448A-948D-4EC7-ACE5-F382B55C7D4C}" type="pres">
      <dgm:prSet presAssocID="{65F38E1E-372E-43A3-81E5-C5E9D91F4FCA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0BB7E3-81F2-413E-967F-396FCE89430C}" type="presOf" srcId="{402B84F1-F7F9-4746-8752-9ACBFB1FFDD1}" destId="{A493C38F-FA6D-4812-BFA9-A9D68B9B40CB}" srcOrd="0" destOrd="0" presId="urn:microsoft.com/office/officeart/2005/8/layout/pyramid4"/>
    <dgm:cxn modelId="{656FD2B3-E463-4ABF-9192-C0580763FD2C}" srcId="{65F38E1E-372E-43A3-81E5-C5E9D91F4FCA}" destId="{AECD998F-A2FD-4E8E-9869-4DD10DE34D8E}" srcOrd="0" destOrd="0" parTransId="{1FA47DC3-F2B8-4908-A05D-11B9B696718E}" sibTransId="{40720BC4-2E24-4B5E-8056-D06AFD459FCA}"/>
    <dgm:cxn modelId="{5F5EBDF8-0EDF-4DB1-9425-033EE465C44B}" type="presOf" srcId="{36A03AB6-2E08-4243-BDC1-EB63F0F29B89}" destId="{977F448A-948D-4EC7-ACE5-F382B55C7D4C}" srcOrd="0" destOrd="0" presId="urn:microsoft.com/office/officeart/2005/8/layout/pyramid4"/>
    <dgm:cxn modelId="{0B69B99F-0F49-4363-873A-BA269004EF1D}" type="presOf" srcId="{11BBCF45-E106-498B-B75B-A91B478FF36F}" destId="{46B393D5-AA33-402B-91D6-02BC4B12556D}" srcOrd="0" destOrd="0" presId="urn:microsoft.com/office/officeart/2005/8/layout/pyramid4"/>
    <dgm:cxn modelId="{6D01C40E-7BBE-4A7C-B068-ACF4375640F4}" srcId="{65F38E1E-372E-43A3-81E5-C5E9D91F4FCA}" destId="{11BBCF45-E106-498B-B75B-A91B478FF36F}" srcOrd="1" destOrd="0" parTransId="{5C53BB1A-1066-4A70-A60E-78F1C492122A}" sibTransId="{96580118-5012-4F0D-A7AC-A95CD4120E93}"/>
    <dgm:cxn modelId="{5EBCE91F-0B75-4368-A09B-90B06A2D331B}" type="presOf" srcId="{65F38E1E-372E-43A3-81E5-C5E9D91F4FCA}" destId="{170D6D3F-FD82-41F9-A681-0D0AAE1F7448}" srcOrd="0" destOrd="0" presId="urn:microsoft.com/office/officeart/2005/8/layout/pyramid4"/>
    <dgm:cxn modelId="{C7037EA7-E49B-4DC1-A84B-F02CC5A5B8F5}" srcId="{65F38E1E-372E-43A3-81E5-C5E9D91F4FCA}" destId="{36A03AB6-2E08-4243-BDC1-EB63F0F29B89}" srcOrd="3" destOrd="0" parTransId="{6C7F673E-9A64-4AE2-A971-59869B09DD9F}" sibTransId="{FCD2CCCE-2D79-490F-9971-42DF885CDFF7}"/>
    <dgm:cxn modelId="{15E72DAE-E1DD-4F79-9CF5-AF4CC0FEC758}" type="presOf" srcId="{AECD998F-A2FD-4E8E-9869-4DD10DE34D8E}" destId="{B67FB034-E7D7-48C8-B5B1-FC95808E6719}" srcOrd="0" destOrd="0" presId="urn:microsoft.com/office/officeart/2005/8/layout/pyramid4"/>
    <dgm:cxn modelId="{250151BC-5A9A-45CE-9330-CA0CE0F86D30}" srcId="{65F38E1E-372E-43A3-81E5-C5E9D91F4FCA}" destId="{402B84F1-F7F9-4746-8752-9ACBFB1FFDD1}" srcOrd="2" destOrd="0" parTransId="{0770DE67-6A47-4B42-BF1C-D659E74845F2}" sibTransId="{FF9D54F0-0172-4A0A-B415-4A4C0D2946E9}"/>
    <dgm:cxn modelId="{DEB69780-34DE-4BFA-92AE-D283C41D203C}" type="presParOf" srcId="{170D6D3F-FD82-41F9-A681-0D0AAE1F7448}" destId="{B67FB034-E7D7-48C8-B5B1-FC95808E6719}" srcOrd="0" destOrd="0" presId="urn:microsoft.com/office/officeart/2005/8/layout/pyramid4"/>
    <dgm:cxn modelId="{F5803969-C5CD-40A7-A4C9-01D521ABA47A}" type="presParOf" srcId="{170D6D3F-FD82-41F9-A681-0D0AAE1F7448}" destId="{46B393D5-AA33-402B-91D6-02BC4B12556D}" srcOrd="1" destOrd="0" presId="urn:microsoft.com/office/officeart/2005/8/layout/pyramid4"/>
    <dgm:cxn modelId="{9B0B3B8B-B308-4D85-B8BE-BBD887F71FDD}" type="presParOf" srcId="{170D6D3F-FD82-41F9-A681-0D0AAE1F7448}" destId="{A493C38F-FA6D-4812-BFA9-A9D68B9B40CB}" srcOrd="2" destOrd="0" presId="urn:microsoft.com/office/officeart/2005/8/layout/pyramid4"/>
    <dgm:cxn modelId="{F4BAD074-68B9-4708-A08D-ECB8B1FD99C3}" type="presParOf" srcId="{170D6D3F-FD82-41F9-A681-0D0AAE1F7448}" destId="{977F448A-948D-4EC7-ACE5-F382B55C7D4C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7FB034-E7D7-48C8-B5B1-FC95808E6719}">
      <dsp:nvSpPr>
        <dsp:cNvPr id="0" name=""/>
        <dsp:cNvSpPr/>
      </dsp:nvSpPr>
      <dsp:spPr>
        <a:xfrm>
          <a:off x="1210491" y="0"/>
          <a:ext cx="2002972" cy="2002972"/>
        </a:xfrm>
        <a:prstGeom prst="triangle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400" kern="1200" dirty="0" smtClean="0"/>
            <a:t>السلطة</a:t>
          </a:r>
          <a:endParaRPr lang="en-US" sz="2400" kern="1200" dirty="0"/>
        </a:p>
      </dsp:txBody>
      <dsp:txXfrm>
        <a:off x="1711234" y="1001486"/>
        <a:ext cx="1001486" cy="1001486"/>
      </dsp:txXfrm>
    </dsp:sp>
    <dsp:sp modelId="{46B393D5-AA33-402B-91D6-02BC4B12556D}">
      <dsp:nvSpPr>
        <dsp:cNvPr id="0" name=""/>
        <dsp:cNvSpPr/>
      </dsp:nvSpPr>
      <dsp:spPr>
        <a:xfrm>
          <a:off x="209005" y="2002972"/>
          <a:ext cx="2002972" cy="2002972"/>
        </a:xfrm>
        <a:prstGeom prst="triangle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400" kern="1200" dirty="0" smtClean="0"/>
            <a:t>الشعب</a:t>
          </a:r>
          <a:endParaRPr lang="en-US" sz="2400" kern="1200" dirty="0"/>
        </a:p>
      </dsp:txBody>
      <dsp:txXfrm>
        <a:off x="709748" y="3004458"/>
        <a:ext cx="1001486" cy="1001486"/>
      </dsp:txXfrm>
    </dsp:sp>
    <dsp:sp modelId="{A493C38F-FA6D-4812-BFA9-A9D68B9B40CB}">
      <dsp:nvSpPr>
        <dsp:cNvPr id="0" name=""/>
        <dsp:cNvSpPr/>
      </dsp:nvSpPr>
      <dsp:spPr>
        <a:xfrm rot="10800000">
          <a:off x="1210491" y="2002972"/>
          <a:ext cx="2002972" cy="2002972"/>
        </a:xfrm>
        <a:prstGeom prst="triangle">
          <a:avLst/>
        </a:prstGeom>
        <a:gradFill rotWithShape="0">
          <a:gsLst>
            <a:gs pos="0">
              <a:schemeClr val="accent6">
                <a:shade val="50000"/>
                <a:hueOff val="368424"/>
                <a:satOff val="-16105"/>
                <a:lumOff val="4396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50000"/>
                <a:hueOff val="368424"/>
                <a:satOff val="-16105"/>
                <a:lumOff val="4396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50000"/>
                <a:hueOff val="368424"/>
                <a:satOff val="-16105"/>
                <a:lumOff val="4396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3200" kern="1200" dirty="0" smtClean="0"/>
            <a:t>الدولة</a:t>
          </a:r>
          <a:endParaRPr lang="en-US" sz="3200" kern="1200" dirty="0"/>
        </a:p>
      </dsp:txBody>
      <dsp:txXfrm rot="10800000">
        <a:off x="1711234" y="2002972"/>
        <a:ext cx="1001486" cy="1001486"/>
      </dsp:txXfrm>
    </dsp:sp>
    <dsp:sp modelId="{977F448A-948D-4EC7-ACE5-F382B55C7D4C}">
      <dsp:nvSpPr>
        <dsp:cNvPr id="0" name=""/>
        <dsp:cNvSpPr/>
      </dsp:nvSpPr>
      <dsp:spPr>
        <a:xfrm>
          <a:off x="2211977" y="2002972"/>
          <a:ext cx="2002972" cy="2002972"/>
        </a:xfrm>
        <a:prstGeom prst="triangle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400" kern="1200" dirty="0" smtClean="0"/>
            <a:t>الأرض </a:t>
          </a:r>
          <a:endParaRPr lang="en-US" sz="2400" kern="1200" dirty="0"/>
        </a:p>
      </dsp:txBody>
      <dsp:txXfrm>
        <a:off x="2712720" y="3004458"/>
        <a:ext cx="1001486" cy="10014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2F3-6B12-4AE1-B59F-2AEE8676ED50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698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2F3-6B12-4AE1-B59F-2AEE8676ED50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32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2F3-6B12-4AE1-B59F-2AEE8676ED50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857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2F3-6B12-4AE1-B59F-2AEE8676ED50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2F3-6B12-4AE1-B59F-2AEE8676ED50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303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2F3-6B12-4AE1-B59F-2AEE8676ED50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948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2F3-6B12-4AE1-B59F-2AEE8676ED50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7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2F3-6B12-4AE1-B59F-2AEE8676ED50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61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2F3-6B12-4AE1-B59F-2AEE8676ED50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8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2F3-6B12-4AE1-B59F-2AEE8676ED50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54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2F3-6B12-4AE1-B59F-2AEE8676ED50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939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3D2F3-6B12-4AE1-B59F-2AEE8676ED50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861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slide" Target="slide5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8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38103"/>
            <a:ext cx="9144000" cy="127186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ar-JO" i="1" dirty="0" smtClean="0"/>
              <a:t>المواطنة 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12820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JO" dirty="0" smtClean="0">
                <a:hlinkClick r:id="rId2" action="ppaction://hlinksldjump"/>
              </a:rPr>
              <a:t>أولا </a:t>
            </a:r>
            <a:r>
              <a:rPr lang="ar-JO" dirty="0" smtClean="0"/>
              <a:t>: مفهوم الوطن والمواطن</a:t>
            </a:r>
          </a:p>
          <a:p>
            <a:r>
              <a:rPr lang="ar-JO" dirty="0" smtClean="0">
                <a:hlinkClick r:id="rId3" action="ppaction://hlinksldjump"/>
              </a:rPr>
              <a:t>ثانيا</a:t>
            </a:r>
            <a:r>
              <a:rPr lang="ar-JO" dirty="0" smtClean="0"/>
              <a:t> : علاقة المواطن بالوطن </a:t>
            </a:r>
          </a:p>
          <a:p>
            <a:r>
              <a:rPr lang="ar-JO" dirty="0" smtClean="0">
                <a:hlinkClick r:id="rId3" action="ppaction://hlinksldjump"/>
              </a:rPr>
              <a:t>ثالثا </a:t>
            </a:r>
            <a:r>
              <a:rPr lang="ar-JO" dirty="0" smtClean="0"/>
              <a:t>: مفهوم المواطنة</a:t>
            </a:r>
          </a:p>
          <a:p>
            <a:r>
              <a:rPr lang="ar-JO" dirty="0" smtClean="0">
                <a:hlinkClick r:id="rId4" action="ppaction://hlinksldjump"/>
              </a:rPr>
              <a:t>رابعا</a:t>
            </a:r>
            <a:r>
              <a:rPr lang="ar-JO" dirty="0" smtClean="0"/>
              <a:t> :مظاهر انتماء المواطن لوطنه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343044" y="1225540"/>
            <a:ext cx="1505911" cy="920488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766355" y="5730241"/>
            <a:ext cx="984068" cy="50509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7708"/>
            <a:ext cx="10515600" cy="132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JO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الوطن والمواطن 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r" rtl="1">
              <a:buNone/>
            </a:pPr>
            <a:r>
              <a:rPr lang="ar-JO" dirty="0" smtClean="0"/>
              <a:t>يعيش الطفل مع أسرته ، وهذا يشعره بالانتماء والاستقرار</a:t>
            </a:r>
            <a:r>
              <a:rPr lang="ar-JO" dirty="0"/>
              <a:t> </a:t>
            </a:r>
            <a:r>
              <a:rPr lang="ar-JO" dirty="0" smtClean="0"/>
              <a:t>.</a:t>
            </a:r>
          </a:p>
          <a:p>
            <a:pPr marL="0" indent="0" algn="r" rtl="1">
              <a:buNone/>
            </a:pPr>
            <a:r>
              <a:rPr lang="ar-JO" dirty="0" smtClean="0"/>
              <a:t>وعندما يكبر ينتمي للمدرسة ثم الحي ثم الوطن الذي يعيش فيه .</a:t>
            </a:r>
          </a:p>
          <a:p>
            <a:pPr marL="0" indent="0" algn="r" rtl="1">
              <a:buNone/>
            </a:pPr>
            <a:endParaRPr lang="en-US" dirty="0"/>
          </a:p>
        </p:txBody>
      </p:sp>
      <p:sp>
        <p:nvSpPr>
          <p:cNvPr id="5" name="Smiley Face 4"/>
          <p:cNvSpPr/>
          <p:nvPr/>
        </p:nvSpPr>
        <p:spPr>
          <a:xfrm>
            <a:off x="3866606" y="705395"/>
            <a:ext cx="751115" cy="620486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>
            <a:hlinkClick r:id="rId2" action="ppaction://hlinksldjump"/>
          </p:cNvPr>
          <p:cNvSpPr/>
          <p:nvPr/>
        </p:nvSpPr>
        <p:spPr>
          <a:xfrm>
            <a:off x="992991" y="5635387"/>
            <a:ext cx="790303" cy="51639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[無料イラスト] 三世代家族 - パブリックドメインQ：著作権フリー画像素材集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546" y="3412343"/>
            <a:ext cx="3602254" cy="2481240"/>
          </a:xfrm>
          <a:prstGeom prst="rect">
            <a:avLst/>
          </a:prstGeom>
        </p:spPr>
      </p:pic>
      <p:pic>
        <p:nvPicPr>
          <p:cNvPr id="10" name="Picture 9" descr="buildings | Proyecto Educer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27" y="1939153"/>
            <a:ext cx="2352642" cy="2713810"/>
          </a:xfrm>
          <a:prstGeom prst="rect">
            <a:avLst/>
          </a:prstGeom>
        </p:spPr>
      </p:pic>
      <p:pic>
        <p:nvPicPr>
          <p:cNvPr id="11" name="Picture 10" descr="Wiskundemeisjes » Blog Archive » Beste wethouders van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381" y="3552587"/>
            <a:ext cx="3254556" cy="234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88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rtl="1"/>
            <a:r>
              <a:rPr lang="ar-JO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الوطن والمواطن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ar-JO" b="1" i="1" dirty="0" smtClean="0">
                <a:solidFill>
                  <a:srgbClr val="FF0000"/>
                </a:solidFill>
              </a:rPr>
              <a:t>الوطن</a:t>
            </a:r>
            <a:r>
              <a:rPr lang="ar-JO" dirty="0" smtClean="0"/>
              <a:t> هو المكان الذي يعيش فيه الفرد وينتمي إليه .</a:t>
            </a:r>
          </a:p>
          <a:p>
            <a:pPr algn="r" rtl="1"/>
            <a:r>
              <a:rPr lang="ar-JO" b="1" i="1" dirty="0" smtClean="0">
                <a:solidFill>
                  <a:srgbClr val="FF0000"/>
                </a:solidFill>
              </a:rPr>
              <a:t>المواطن</a:t>
            </a:r>
            <a:r>
              <a:rPr lang="ar-JO" dirty="0" smtClean="0">
                <a:solidFill>
                  <a:srgbClr val="FF0000"/>
                </a:solidFill>
              </a:rPr>
              <a:t> </a:t>
            </a:r>
            <a:r>
              <a:rPr lang="ar-JO" dirty="0" smtClean="0"/>
              <a:t>هو الشخص الذي يعيش في دولة ما ويحمل جنسيتها </a:t>
            </a:r>
          </a:p>
          <a:p>
            <a:pPr marL="0" indent="0" algn="r" rtl="1">
              <a:buNone/>
            </a:pPr>
            <a:r>
              <a:rPr lang="ar-JO" dirty="0" smtClean="0"/>
              <a:t>ويتمتع بحقوقها ويلتزم بواجباتها</a:t>
            </a:r>
          </a:p>
          <a:p>
            <a:pPr marL="0" indent="0" algn="r" rtl="1">
              <a:buNone/>
            </a:pPr>
            <a:r>
              <a:rPr lang="ar-JO" dirty="0"/>
              <a:t> </a:t>
            </a:r>
            <a:r>
              <a:rPr lang="ar-JO" dirty="0" smtClean="0"/>
              <a:t>فنحن المواطنون نشكل الشعب الذي هو أحد أركان قيام الدولة.</a:t>
            </a:r>
          </a:p>
          <a:p>
            <a:pPr marL="0" indent="0" algn="r" rtl="1">
              <a:buNone/>
            </a:pPr>
            <a:r>
              <a:rPr lang="ar-JO" dirty="0" smtClean="0">
                <a:hlinkClick r:id="rId2" action="ppaction://hlinksldjump"/>
              </a:rPr>
              <a:t>        </a:t>
            </a:r>
            <a:r>
              <a:rPr lang="ar-JO" i="1" dirty="0" smtClean="0">
                <a:solidFill>
                  <a:srgbClr val="FF0000"/>
                </a:solidFill>
                <a:hlinkClick r:id="rId2" action="ppaction://hlinksldjump"/>
              </a:rPr>
              <a:t>هل تذكرون مكونات الدولة ؟</a:t>
            </a:r>
            <a:endParaRPr lang="ar-JO" i="1" dirty="0" smtClean="0">
              <a:solidFill>
                <a:srgbClr val="FF0000"/>
              </a:solidFill>
            </a:endParaRPr>
          </a:p>
          <a:p>
            <a:pPr marL="0" indent="0" algn="r" rtl="1">
              <a:buNone/>
            </a:pPr>
            <a:endParaRPr lang="ar-JO" dirty="0" smtClean="0"/>
          </a:p>
          <a:p>
            <a:pPr marL="0" indent="0" algn="r" rtl="1">
              <a:buNone/>
            </a:pPr>
            <a:endParaRPr lang="en-US" dirty="0"/>
          </a:p>
        </p:txBody>
      </p:sp>
      <p:sp>
        <p:nvSpPr>
          <p:cNvPr id="6" name="Left Arrow 5">
            <a:hlinkClick r:id="rId3" action="ppaction://hlinksldjump"/>
          </p:cNvPr>
          <p:cNvSpPr/>
          <p:nvPr/>
        </p:nvSpPr>
        <p:spPr>
          <a:xfrm>
            <a:off x="954947" y="5576026"/>
            <a:ext cx="915489" cy="6009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File:Flag-map of &lt;strong&gt;Jordan&lt;/strong&gt; (precise boundaries).svg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47" y="1861893"/>
            <a:ext cx="2994977" cy="3314327"/>
          </a:xfrm>
          <a:prstGeom prst="rect">
            <a:avLst/>
          </a:prstGeom>
        </p:spPr>
      </p:pic>
      <p:pic>
        <p:nvPicPr>
          <p:cNvPr id="9" name="Picture 8" descr="Articles w/ &lt;strong&gt;Nationality&lt;/strong&gt; Names (Demonyms) | Grammar Quizze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263" y="4402504"/>
            <a:ext cx="2464526" cy="1774459"/>
          </a:xfrm>
          <a:prstGeom prst="rect">
            <a:avLst/>
          </a:prstGeom>
        </p:spPr>
      </p:pic>
      <p:pic>
        <p:nvPicPr>
          <p:cNvPr id="10" name="Picture 9" descr="Macedonian &lt;strong&gt;nationality&lt;/strong&gt; law - Wikipedi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012" y="3942931"/>
            <a:ext cx="3485374" cy="2048566"/>
          </a:xfrm>
          <a:prstGeom prst="rect">
            <a:avLst/>
          </a:prstGeom>
        </p:spPr>
      </p:pic>
      <p:sp>
        <p:nvSpPr>
          <p:cNvPr id="11" name="Explosion 1 10"/>
          <p:cNvSpPr/>
          <p:nvPr/>
        </p:nvSpPr>
        <p:spPr>
          <a:xfrm>
            <a:off x="7707085" y="613904"/>
            <a:ext cx="1456640" cy="772477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dirty="0" smtClean="0"/>
              <a:t>عرف ؟</a:t>
            </a:r>
            <a:endParaRPr lang="en-US" dirty="0"/>
          </a:p>
        </p:txBody>
      </p:sp>
      <p:pic>
        <p:nvPicPr>
          <p:cNvPr id="12" name="Content Placeholder 4" descr="Spotprent Smiley Vragen · Gratis afbeelding op Pixabay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602" y="3832582"/>
            <a:ext cx="649368" cy="48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95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JO" dirty="0" smtClean="0"/>
              <a:t>مكونات الدولة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6835525"/>
              </p:ext>
            </p:extLst>
          </p:nvPr>
        </p:nvGraphicFramePr>
        <p:xfrm>
          <a:off x="3535681" y="2081348"/>
          <a:ext cx="4423954" cy="4005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Left Arrow 2">
            <a:hlinkClick r:id="rId7" action="ppaction://hlinksldjump"/>
          </p:cNvPr>
          <p:cNvSpPr/>
          <p:nvPr/>
        </p:nvSpPr>
        <p:spPr>
          <a:xfrm>
            <a:off x="566057" y="6000206"/>
            <a:ext cx="984069" cy="56605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03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rtl="1"/>
            <a:r>
              <a:rPr lang="ar-JO" dirty="0" smtClean="0"/>
              <a:t>العلاقة بين المواطن والوطن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r" rtl="1"/>
            <a:r>
              <a:rPr lang="ar-JO" i="1" dirty="0" smtClean="0">
                <a:solidFill>
                  <a:srgbClr val="FF0000"/>
                </a:solidFill>
              </a:rPr>
              <a:t>الدولة</a:t>
            </a:r>
            <a:r>
              <a:rPr lang="ar-JO" dirty="0" smtClean="0"/>
              <a:t> توفر للمواطن التعليم والصحة وغيرها من خدمات </a:t>
            </a:r>
          </a:p>
          <a:p>
            <a:pPr marL="0" indent="0" algn="r" rtl="1">
              <a:buNone/>
            </a:pPr>
            <a:r>
              <a:rPr lang="ar-JO" dirty="0" smtClean="0"/>
              <a:t>وهذه الخدمات هي من </a:t>
            </a:r>
            <a:r>
              <a:rPr lang="ar-JO" b="1" i="1" dirty="0" smtClean="0">
                <a:solidFill>
                  <a:srgbClr val="00B050"/>
                </a:solidFill>
              </a:rPr>
              <a:t>حقوق</a:t>
            </a:r>
            <a:r>
              <a:rPr lang="ar-JO" dirty="0" smtClean="0"/>
              <a:t> المواطن </a:t>
            </a:r>
          </a:p>
          <a:p>
            <a:pPr marL="0" indent="0" algn="r" rtl="1">
              <a:buNone/>
            </a:pPr>
            <a:r>
              <a:rPr lang="ar-JO" dirty="0" smtClean="0"/>
              <a:t> </a:t>
            </a:r>
          </a:p>
          <a:p>
            <a:pPr marL="0" indent="0" algn="r" rtl="1">
              <a:buNone/>
            </a:pPr>
            <a:r>
              <a:rPr lang="ar-JO" dirty="0" smtClean="0"/>
              <a:t>أما دور </a:t>
            </a:r>
            <a:r>
              <a:rPr lang="ar-JO" i="1" dirty="0" smtClean="0">
                <a:solidFill>
                  <a:srgbClr val="FF0000"/>
                </a:solidFill>
              </a:rPr>
              <a:t>المواطن</a:t>
            </a:r>
            <a:r>
              <a:rPr lang="ar-JO" dirty="0" smtClean="0"/>
              <a:t> تجاه وطنه هو الالتزام بالقوانين والانظمة </a:t>
            </a:r>
          </a:p>
          <a:p>
            <a:pPr marL="0" indent="0" algn="r" rtl="1">
              <a:buNone/>
            </a:pPr>
            <a:r>
              <a:rPr lang="ar-JO" dirty="0" smtClean="0"/>
              <a:t>واحترام حقوق الآخرين فهذه </a:t>
            </a:r>
            <a:r>
              <a:rPr lang="ar-JO" b="1" i="1" dirty="0" smtClean="0">
                <a:solidFill>
                  <a:srgbClr val="92D050"/>
                </a:solidFill>
              </a:rPr>
              <a:t>واجباته</a:t>
            </a:r>
            <a:r>
              <a:rPr lang="ar-JO" dirty="0" smtClean="0"/>
              <a:t> وهي حق للدولة علينا .</a:t>
            </a:r>
          </a:p>
          <a:p>
            <a:pPr marL="0" indent="0" algn="r" rtl="1">
              <a:buNone/>
            </a:pPr>
            <a:endParaRPr lang="ar-JO" dirty="0" smtClean="0"/>
          </a:p>
          <a:p>
            <a:pPr algn="r" rtl="1"/>
            <a:r>
              <a:rPr lang="ar-JO" dirty="0" smtClean="0">
                <a:solidFill>
                  <a:srgbClr val="002060"/>
                </a:solidFill>
              </a:rPr>
              <a:t>     فماذا نقصد </a:t>
            </a:r>
            <a:r>
              <a:rPr lang="ar-JO" sz="4000" b="1" i="1" dirty="0" smtClean="0">
                <a:solidFill>
                  <a:srgbClr val="0070C0"/>
                </a:solidFill>
              </a:rPr>
              <a:t>بالمواطنة</a:t>
            </a:r>
            <a:r>
              <a:rPr lang="ar-JO" dirty="0" smtClean="0">
                <a:solidFill>
                  <a:srgbClr val="0070C0"/>
                </a:solidFill>
              </a:rPr>
              <a:t> ؟</a:t>
            </a:r>
          </a:p>
          <a:p>
            <a:pPr marL="0" indent="0" algn="r" rtl="1">
              <a:buNone/>
            </a:pPr>
            <a:r>
              <a:rPr lang="ar-JO" dirty="0">
                <a:solidFill>
                  <a:srgbClr val="0070C0"/>
                </a:solidFill>
              </a:rPr>
              <a:t> </a:t>
            </a:r>
            <a:r>
              <a:rPr lang="ar-JO" dirty="0" smtClean="0">
                <a:solidFill>
                  <a:srgbClr val="0070C0"/>
                </a:solidFill>
              </a:rPr>
              <a:t>                                                              الحقوق         الواجبات</a:t>
            </a:r>
          </a:p>
          <a:p>
            <a:pPr marL="0" indent="0" algn="r" rtl="1">
              <a:buNone/>
            </a:pPr>
            <a:r>
              <a:rPr lang="ar-JO" dirty="0" smtClean="0"/>
              <a:t> </a:t>
            </a:r>
          </a:p>
        </p:txBody>
      </p:sp>
      <p:sp>
        <p:nvSpPr>
          <p:cNvPr id="6" name="Left Arrow 5">
            <a:hlinkClick r:id="rId2" action="ppaction://hlinksldjump"/>
          </p:cNvPr>
          <p:cNvSpPr/>
          <p:nvPr/>
        </p:nvSpPr>
        <p:spPr>
          <a:xfrm>
            <a:off x="871130" y="5640350"/>
            <a:ext cx="818605" cy="5366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أخبار و أفكار تقنيات التعليم - تعليم جدي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669" y="1912711"/>
            <a:ext cx="1687285" cy="1163776"/>
          </a:xfrm>
          <a:prstGeom prst="rect">
            <a:avLst/>
          </a:prstGeom>
        </p:spPr>
      </p:pic>
      <p:pic>
        <p:nvPicPr>
          <p:cNvPr id="9" name="Picture 8" descr="&lt;strong&gt;Health&lt;/strong&gt; PNG Transparent Images | PNG All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39" y="2403556"/>
            <a:ext cx="1967592" cy="2085648"/>
          </a:xfrm>
          <a:prstGeom prst="rect">
            <a:avLst/>
          </a:prstGeom>
        </p:spPr>
      </p:pic>
      <p:pic>
        <p:nvPicPr>
          <p:cNvPr id="10" name="Picture 9" descr="بوابة:&lt;strong&gt;القانون&lt;/strong&gt;/صورة مختارة - ويكيبيديا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605" y="3924946"/>
            <a:ext cx="2703736" cy="1532709"/>
          </a:xfrm>
          <a:prstGeom prst="rect">
            <a:avLst/>
          </a:prstGeom>
        </p:spPr>
      </p:pic>
      <p:pic>
        <p:nvPicPr>
          <p:cNvPr id="8" name="Content Placeholder 4" descr="Spotprent Smiley Vragen · Gratis afbeelding op Pixabay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059" y="4598936"/>
            <a:ext cx="649368" cy="48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98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JO" dirty="0" smtClean="0">
                <a:solidFill>
                  <a:prstClr val="black"/>
                </a:solidFill>
              </a:rPr>
              <a:t>الموطنة</a:t>
            </a:r>
            <a:r>
              <a:rPr lang="ar-JO" dirty="0" smtClean="0">
                <a:solidFill>
                  <a:schemeClr val="tx1"/>
                </a:solidFill>
              </a:rPr>
              <a:t> </a:t>
            </a:r>
            <a:r>
              <a:rPr lang="ar-JO" dirty="0">
                <a:solidFill>
                  <a:schemeClr val="tx1"/>
                </a:solidFill>
              </a:rPr>
              <a:t/>
            </a:r>
            <a:br>
              <a:rPr lang="ar-JO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r" rtl="1">
              <a:buNone/>
            </a:pPr>
            <a:r>
              <a:rPr lang="ar-JO" b="1" i="1" dirty="0" smtClean="0">
                <a:solidFill>
                  <a:srgbClr val="FF0000"/>
                </a:solidFill>
              </a:rPr>
              <a:t>المواطنة</a:t>
            </a:r>
            <a:r>
              <a:rPr lang="ar-JO" dirty="0" smtClean="0">
                <a:solidFill>
                  <a:srgbClr val="0070C0"/>
                </a:solidFill>
              </a:rPr>
              <a:t> </a:t>
            </a:r>
            <a:r>
              <a:rPr lang="ar-JO" dirty="0" smtClean="0">
                <a:solidFill>
                  <a:srgbClr val="002060"/>
                </a:solidFill>
              </a:rPr>
              <a:t>:   </a:t>
            </a:r>
            <a:r>
              <a:rPr lang="ar-JO" dirty="0" smtClean="0"/>
              <a:t>    </a:t>
            </a:r>
          </a:p>
          <a:p>
            <a:pPr marL="0" indent="0" algn="r" rtl="1">
              <a:buNone/>
            </a:pPr>
            <a:r>
              <a:rPr lang="ar-JO" dirty="0"/>
              <a:t> </a:t>
            </a:r>
            <a:r>
              <a:rPr lang="ar-JO" dirty="0" smtClean="0"/>
              <a:t> هي </a:t>
            </a:r>
            <a:r>
              <a:rPr lang="ar-JO" dirty="0"/>
              <a:t>علاقة بين المواطن والوطن تحكمها مجموعة من </a:t>
            </a:r>
            <a:r>
              <a:rPr lang="ar-JO" dirty="0" smtClean="0"/>
              <a:t>القوانين تكفل </a:t>
            </a:r>
            <a:r>
              <a:rPr lang="ar-JO" dirty="0"/>
              <a:t>للمواطن حقوقه وتلزمه بواجبات تجاه الدولة </a:t>
            </a:r>
            <a:r>
              <a:rPr lang="ar-JO" dirty="0" smtClean="0"/>
              <a:t>.</a:t>
            </a:r>
          </a:p>
          <a:p>
            <a:pPr marL="0" indent="0" algn="r" rtl="1">
              <a:buNone/>
            </a:pPr>
            <a:r>
              <a:rPr lang="ar-JO" dirty="0" smtClean="0"/>
              <a:t>       تتضمن المواطنة </a:t>
            </a:r>
            <a:r>
              <a:rPr lang="ar-JO" dirty="0"/>
              <a:t>مجموعة من </a:t>
            </a:r>
            <a:r>
              <a:rPr lang="ar-JO" dirty="0">
                <a:solidFill>
                  <a:srgbClr val="FF0000"/>
                </a:solidFill>
              </a:rPr>
              <a:t>القيم</a:t>
            </a:r>
            <a:r>
              <a:rPr lang="ar-JO" dirty="0"/>
              <a:t>، </a:t>
            </a:r>
            <a:r>
              <a:rPr lang="ar-JO" dirty="0" smtClean="0"/>
              <a:t>اذكرها؟</a:t>
            </a:r>
          </a:p>
          <a:p>
            <a:pPr marL="0" indent="0" algn="r" rtl="1">
              <a:buNone/>
            </a:pPr>
            <a:r>
              <a:rPr lang="ar-JO" dirty="0" smtClean="0"/>
              <a:t> </a:t>
            </a:r>
            <a:r>
              <a:rPr lang="ar-JO" dirty="0"/>
              <a:t>1 .حب الوطن </a:t>
            </a:r>
            <a:r>
              <a:rPr lang="ar-JO" dirty="0" smtClean="0"/>
              <a:t>والانتماء </a:t>
            </a:r>
            <a:r>
              <a:rPr lang="ar-JO" dirty="0"/>
              <a:t>إليه </a:t>
            </a:r>
            <a:endParaRPr lang="ar-JO" dirty="0" smtClean="0"/>
          </a:p>
          <a:p>
            <a:pPr marL="0" indent="0" algn="r" rtl="1">
              <a:buNone/>
            </a:pPr>
            <a:r>
              <a:rPr lang="ar-JO" dirty="0" smtClean="0"/>
              <a:t>2 </a:t>
            </a:r>
            <a:r>
              <a:rPr lang="ar-JO" dirty="0"/>
              <a:t>.العدل </a:t>
            </a:r>
            <a:r>
              <a:rPr lang="ar-JO" dirty="0" smtClean="0"/>
              <a:t>والمساواة </a:t>
            </a:r>
            <a:endParaRPr lang="ar-JO" dirty="0" smtClean="0"/>
          </a:p>
          <a:p>
            <a:pPr marL="0" indent="0" algn="r" rtl="1">
              <a:buNone/>
            </a:pPr>
            <a:r>
              <a:rPr lang="ar-JO" dirty="0"/>
              <a:t>3.عدم التمييز ونبذ </a:t>
            </a:r>
            <a:r>
              <a:rPr lang="ar-JO" dirty="0" smtClean="0"/>
              <a:t>العنف</a:t>
            </a:r>
            <a:endParaRPr lang="ar-JO" dirty="0" smtClean="0"/>
          </a:p>
          <a:p>
            <a:pPr marL="0" indent="0" algn="r" rtl="1">
              <a:buNone/>
            </a:pPr>
            <a:r>
              <a:rPr lang="ar-JO" smtClean="0"/>
              <a:t>                                                                              </a:t>
            </a:r>
            <a:r>
              <a:rPr lang="ar-JO" smtClean="0"/>
              <a:t>الواجبات         الحقوق</a:t>
            </a:r>
            <a:endParaRPr lang="ar-JO" dirty="0"/>
          </a:p>
          <a:p>
            <a:pPr marL="0" indent="0" algn="r" rtl="1">
              <a:buNone/>
            </a:pPr>
            <a:r>
              <a:rPr lang="ar-JO" dirty="0" smtClean="0">
                <a:solidFill>
                  <a:srgbClr val="FF0000"/>
                </a:solidFill>
              </a:rPr>
              <a:t>أهمية </a:t>
            </a:r>
            <a:r>
              <a:rPr lang="ar-JO" dirty="0" smtClean="0">
                <a:solidFill>
                  <a:srgbClr val="FF0000"/>
                </a:solidFill>
              </a:rPr>
              <a:t>المواطنة:</a:t>
            </a:r>
          </a:p>
          <a:p>
            <a:pPr marL="0" indent="0" algn="r" rtl="1">
              <a:buNone/>
            </a:pPr>
            <a:r>
              <a:rPr lang="ar-JO" dirty="0" smtClean="0"/>
              <a:t> زيادة </a:t>
            </a:r>
            <a:r>
              <a:rPr lang="ar-JO" dirty="0"/>
              <a:t>تماسك أفراد </a:t>
            </a:r>
            <a:r>
              <a:rPr lang="ar-JO" dirty="0" smtClean="0"/>
              <a:t>المجتمع </a:t>
            </a:r>
            <a:r>
              <a:rPr lang="ar-JO" dirty="0"/>
              <a:t>وتعلقهم </a:t>
            </a:r>
            <a:r>
              <a:rPr lang="ar-JO" dirty="0" smtClean="0"/>
              <a:t>بوطنهم وتطويره والدفاع عنه                                                    </a:t>
            </a:r>
            <a:endParaRPr lang="en-US" dirty="0"/>
          </a:p>
        </p:txBody>
      </p:sp>
      <p:pic>
        <p:nvPicPr>
          <p:cNvPr id="4" name="Picture 3" descr="بوابة:&lt;strong&gt;القانون&lt;/strong&gt;/صورة مختارة - ويكيبيديا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77" y="3146561"/>
            <a:ext cx="2703736" cy="1532709"/>
          </a:xfrm>
          <a:prstGeom prst="rect">
            <a:avLst/>
          </a:prstGeom>
        </p:spPr>
      </p:pic>
      <p:sp>
        <p:nvSpPr>
          <p:cNvPr id="5" name="Explosion 1 4"/>
          <p:cNvSpPr/>
          <p:nvPr/>
        </p:nvSpPr>
        <p:spPr>
          <a:xfrm flipH="1">
            <a:off x="3762103" y="459117"/>
            <a:ext cx="1367247" cy="888274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b="1" i="1" dirty="0" smtClean="0"/>
              <a:t>عرف ؟</a:t>
            </a:r>
            <a:endParaRPr lang="en-US" b="1" i="1" dirty="0"/>
          </a:p>
        </p:txBody>
      </p:sp>
      <p:sp>
        <p:nvSpPr>
          <p:cNvPr id="6" name="Left Arrow 5">
            <a:hlinkClick r:id="rId3" action="ppaction://hlinksldjump"/>
          </p:cNvPr>
          <p:cNvSpPr/>
          <p:nvPr/>
        </p:nvSpPr>
        <p:spPr>
          <a:xfrm>
            <a:off x="566057" y="6000206"/>
            <a:ext cx="984069" cy="56605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/>
              <a:t>5</a:t>
            </a:r>
            <a:endParaRPr lang="en-US" dirty="0"/>
          </a:p>
        </p:txBody>
      </p:sp>
      <p:pic>
        <p:nvPicPr>
          <p:cNvPr id="7" name="Content Placeholder 4" descr="Spotprent Smiley Vragen · Gratis afbeelding op Pixabay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472" y="2984673"/>
            <a:ext cx="649368" cy="48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38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rtl="1"/>
            <a:r>
              <a:rPr lang="ar-JO" dirty="0" smtClean="0"/>
              <a:t>مظاهر الانتماء للوطن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en-US" dirty="0" smtClean="0"/>
              <a:t>      </a:t>
            </a:r>
            <a:r>
              <a:rPr lang="ar-JO" dirty="0" smtClean="0"/>
              <a:t>توجد عدة ممارسات تبين انتماء المواطن لوطنه ، منها :</a:t>
            </a:r>
          </a:p>
          <a:p>
            <a:pPr algn="r" rtl="1"/>
            <a:r>
              <a:rPr lang="ar-JO" dirty="0" smtClean="0">
                <a:solidFill>
                  <a:srgbClr val="0070C0"/>
                </a:solidFill>
              </a:rPr>
              <a:t>الالتزام بالقوانين والأنظمة . </a:t>
            </a:r>
          </a:p>
          <a:p>
            <a:pPr algn="r" rtl="1"/>
            <a:r>
              <a:rPr lang="ar-JO" dirty="0" smtClean="0">
                <a:solidFill>
                  <a:srgbClr val="0070C0"/>
                </a:solidFill>
              </a:rPr>
              <a:t>أداء الواجبات المترتبة على المواطن ليسهم في تقدم الوطن </a:t>
            </a:r>
          </a:p>
          <a:p>
            <a:pPr algn="r" rtl="1"/>
            <a:r>
              <a:rPr lang="ar-JO" dirty="0">
                <a:solidFill>
                  <a:srgbClr val="0070C0"/>
                </a:solidFill>
              </a:rPr>
              <a:t> المشاركة في الأعمال </a:t>
            </a:r>
            <a:r>
              <a:rPr lang="ar-JO" dirty="0" smtClean="0">
                <a:solidFill>
                  <a:srgbClr val="0070C0"/>
                </a:solidFill>
              </a:rPr>
              <a:t>التطوعية مثل(</a:t>
            </a:r>
            <a:r>
              <a:rPr lang="ar-JO" dirty="0" smtClean="0"/>
              <a:t>زراعة أشجار وقطف </a:t>
            </a:r>
            <a:r>
              <a:rPr lang="ar-JO" dirty="0"/>
              <a:t>الزيتون و</a:t>
            </a:r>
            <a:r>
              <a:rPr lang="ar-JO" dirty="0" smtClean="0"/>
              <a:t>تنظيف المدرسة)</a:t>
            </a:r>
          </a:p>
          <a:p>
            <a:pPr marL="0" indent="0" algn="r" rtl="1"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pPr algn="r" rtl="1"/>
            <a:r>
              <a:rPr lang="ar-JO" dirty="0" smtClean="0">
                <a:solidFill>
                  <a:srgbClr val="0070C0"/>
                </a:solidFill>
              </a:rPr>
              <a:t>حماية الوطن والدفاع عنه </a:t>
            </a:r>
            <a:r>
              <a:rPr lang="ar-JO" dirty="0" smtClean="0"/>
              <a:t>.</a:t>
            </a:r>
          </a:p>
          <a:p>
            <a:pPr marL="0" indent="0" algn="r" rtl="1">
              <a:buNone/>
            </a:pPr>
            <a:r>
              <a:rPr lang="ar-JO" dirty="0" smtClean="0"/>
              <a:t>             معركة </a:t>
            </a:r>
            <a:r>
              <a:rPr lang="ar-JO" dirty="0"/>
              <a:t>الكرامة عام </a:t>
            </a:r>
            <a:r>
              <a:rPr lang="ar-JO" dirty="0" smtClean="0"/>
              <a:t>1968 </a:t>
            </a:r>
            <a:r>
              <a:rPr lang="ar-JO" dirty="0"/>
              <a:t>من قبل نشامى القوات </a:t>
            </a:r>
            <a:r>
              <a:rPr lang="ar-JO" dirty="0" smtClean="0"/>
              <a:t>المسلحة الأردنية </a:t>
            </a:r>
            <a:r>
              <a:rPr lang="ar-JO" dirty="0"/>
              <a:t>(</a:t>
            </a:r>
            <a:r>
              <a:rPr lang="ar-JO" smtClean="0"/>
              <a:t>الجيش العربي) وقد </a:t>
            </a:r>
            <a:r>
              <a:rPr lang="ar-JO" dirty="0"/>
              <a:t>انتصروا فيها كانت </a:t>
            </a:r>
            <a:r>
              <a:rPr lang="ar-JO" dirty="0" smtClean="0"/>
              <a:t>مثالا </a:t>
            </a:r>
            <a:r>
              <a:rPr lang="ar-JO" dirty="0"/>
              <a:t>رائعًا عن الدفاع عن </a:t>
            </a:r>
            <a:r>
              <a:rPr lang="ar-JO" dirty="0" smtClean="0"/>
              <a:t>الوطن</a:t>
            </a:r>
          </a:p>
        </p:txBody>
      </p:sp>
      <p:pic>
        <p:nvPicPr>
          <p:cNvPr id="4" name="Picture 3" descr="بوابة:&lt;strong&gt;القانون&lt;/strong&gt;/صورة مختارة - ويكيبيديا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630" y="2157121"/>
            <a:ext cx="1226413" cy="695236"/>
          </a:xfrm>
          <a:prstGeom prst="rect">
            <a:avLst/>
          </a:prstGeom>
        </p:spPr>
      </p:pic>
      <p:pic>
        <p:nvPicPr>
          <p:cNvPr id="5" name="Picture 4" descr="هل يفتح مفهوم التعلم للمتعة آفاقاً جديدة في ميدان التربية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667" y="2386469"/>
            <a:ext cx="1974396" cy="9317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749" y="3757454"/>
            <a:ext cx="1674231" cy="1136209"/>
          </a:xfrm>
          <a:prstGeom prst="rect">
            <a:avLst/>
          </a:prstGeom>
        </p:spPr>
      </p:pic>
      <p:pic>
        <p:nvPicPr>
          <p:cNvPr id="10" name="Picture 9" descr="&lt;strong&gt;Army&lt;/strong&gt; Communist Red · Free vector graphic on Pixabay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538" y="4699204"/>
            <a:ext cx="870389" cy="717732"/>
          </a:xfrm>
          <a:prstGeom prst="rect">
            <a:avLst/>
          </a:prstGeom>
        </p:spPr>
      </p:pic>
      <p:sp>
        <p:nvSpPr>
          <p:cNvPr id="11" name="Explosion 1 10"/>
          <p:cNvSpPr/>
          <p:nvPr/>
        </p:nvSpPr>
        <p:spPr>
          <a:xfrm>
            <a:off x="2408667" y="602719"/>
            <a:ext cx="1672046" cy="757646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dirty="0" smtClean="0"/>
              <a:t>عدد ؟</a:t>
            </a:r>
            <a:endParaRPr lang="en-US" dirty="0"/>
          </a:p>
        </p:txBody>
      </p:sp>
      <p:sp>
        <p:nvSpPr>
          <p:cNvPr id="12" name="Left Arrow 11">
            <a:hlinkClick r:id="rId6" action="ppaction://hlinksldjump"/>
          </p:cNvPr>
          <p:cNvSpPr/>
          <p:nvPr/>
        </p:nvSpPr>
        <p:spPr>
          <a:xfrm>
            <a:off x="957943" y="5610906"/>
            <a:ext cx="984069" cy="56605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8" y="68278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ar-JO" sz="6000" b="1" i="1" dirty="0" smtClean="0"/>
              <a:t>فكر</a:t>
            </a:r>
            <a:endParaRPr lang="en-US" sz="6000" b="1" i="1" dirty="0"/>
          </a:p>
        </p:txBody>
      </p:sp>
      <p:pic>
        <p:nvPicPr>
          <p:cNvPr id="5" name="Content Placeholder 4" descr="Spotprent Smiley Vragen · Gratis afbeelding op Pixaba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550" y="330291"/>
            <a:ext cx="2807827" cy="2083934"/>
          </a:xfrm>
        </p:spPr>
      </p:pic>
      <p:sp>
        <p:nvSpPr>
          <p:cNvPr id="4" name="Rectangle 3"/>
          <p:cNvSpPr/>
          <p:nvPr/>
        </p:nvSpPr>
        <p:spPr>
          <a:xfrm>
            <a:off x="377134" y="2967335"/>
            <a:ext cx="114377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JO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ماذا يحدث من عدم الالتزام بالقوانين والأنظمة ؟؟؟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 descr="SVG &gt; فكرة شخص &lt;strong&gt;فكر&lt;/strong&gt; سؤال - صورة SVG &amp; أيقونة. | SVG Silh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373" y="63399"/>
            <a:ext cx="456169" cy="456169"/>
          </a:xfrm>
          <a:prstGeom prst="rect">
            <a:avLst/>
          </a:prstGeom>
        </p:spPr>
      </p:pic>
      <p:pic>
        <p:nvPicPr>
          <p:cNvPr id="7" name="Picture 6" descr="Light Bulb Idea Enlightenment · Free vector graphic on Pixabay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289" y="4127863"/>
            <a:ext cx="2052653" cy="2473234"/>
          </a:xfrm>
          <a:prstGeom prst="rect">
            <a:avLst/>
          </a:prstGeom>
        </p:spPr>
      </p:pic>
      <p:sp>
        <p:nvSpPr>
          <p:cNvPr id="8" name="Left Arrow 7">
            <a:hlinkClick r:id="rId4" action="ppaction://hlinksldjump"/>
          </p:cNvPr>
          <p:cNvSpPr/>
          <p:nvPr/>
        </p:nvSpPr>
        <p:spPr>
          <a:xfrm>
            <a:off x="566057" y="6000206"/>
            <a:ext cx="984069" cy="56605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9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JO" dirty="0"/>
              <a:t>إ</a:t>
            </a:r>
            <a:r>
              <a:rPr lang="ar-JO" dirty="0" smtClean="0"/>
              <a:t>جابة فكر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r" rtl="1">
              <a:buNone/>
            </a:pPr>
            <a:r>
              <a:rPr lang="en-US" dirty="0"/>
              <a:t> </a:t>
            </a:r>
            <a:r>
              <a:rPr lang="ar-JO" dirty="0" smtClean="0"/>
              <a:t>ينتج عن عدم التزام المواطنين بالقوانين والأنظمة </a:t>
            </a:r>
            <a:r>
              <a:rPr lang="ar-JO" dirty="0"/>
              <a:t>:</a:t>
            </a:r>
            <a:endParaRPr lang="en-US" dirty="0"/>
          </a:p>
          <a:p>
            <a:pPr marL="0" indent="0" algn="r" rtl="1">
              <a:buNone/>
            </a:pPr>
            <a:endParaRPr lang="ar-JO" dirty="0"/>
          </a:p>
          <a:p>
            <a:pPr algn="r" rtl="1"/>
            <a:r>
              <a:rPr lang="ar-JO" dirty="0" smtClean="0"/>
              <a:t>انعدام الامن والاستقرار  </a:t>
            </a:r>
            <a:r>
              <a:rPr lang="ar-JO" dirty="0"/>
              <a:t>. </a:t>
            </a:r>
            <a:endParaRPr lang="en-US" dirty="0" smtClean="0"/>
          </a:p>
          <a:p>
            <a:pPr marL="0" indent="0" algn="r" rtl="1">
              <a:buNone/>
            </a:pPr>
            <a:endParaRPr lang="ar-JO" dirty="0"/>
          </a:p>
          <a:p>
            <a:pPr algn="r" rtl="1"/>
            <a:r>
              <a:rPr lang="ar-JO" dirty="0" smtClean="0"/>
              <a:t>انتشار الفوضى والكراهية في المجتمع .</a:t>
            </a:r>
            <a:endParaRPr lang="ar-JO" dirty="0"/>
          </a:p>
        </p:txBody>
      </p:sp>
      <p:pic>
        <p:nvPicPr>
          <p:cNvPr id="4" name="Picture 3" descr="Light Bulb Idea Enlightenment · Free vector graphic on Pixaba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974" y="400650"/>
            <a:ext cx="1381620" cy="1248218"/>
          </a:xfrm>
          <a:prstGeom prst="rect">
            <a:avLst/>
          </a:prstGeom>
        </p:spPr>
      </p:pic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566057" y="6000206"/>
            <a:ext cx="984069" cy="56605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Policing - Criminal Justice Collaborator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809" y="2157955"/>
            <a:ext cx="1990470" cy="1830571"/>
          </a:xfrm>
          <a:prstGeom prst="rect">
            <a:avLst/>
          </a:prstGeom>
        </p:spPr>
      </p:pic>
      <p:pic>
        <p:nvPicPr>
          <p:cNvPr id="7" name="Picture 6" descr="Cyber Mob: Coming Soon to a Website Near You • The Havok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94" y="4707680"/>
            <a:ext cx="3152503" cy="129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25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311</Words>
  <Application>Microsoft Office PowerPoint</Application>
  <PresentationFormat>Widescreen</PresentationFormat>
  <Paragraphs>60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المواطنة </vt:lpstr>
      <vt:lpstr>الوطن والمواطن </vt:lpstr>
      <vt:lpstr>الوطن والمواطن</vt:lpstr>
      <vt:lpstr>مكونات الدولة</vt:lpstr>
      <vt:lpstr>العلاقة بين المواطن والوطن</vt:lpstr>
      <vt:lpstr>الموطنة  </vt:lpstr>
      <vt:lpstr>مظاهر الانتماء للوطن </vt:lpstr>
      <vt:lpstr>فكر</vt:lpstr>
      <vt:lpstr>إجابة فكر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موقع وطني</dc:title>
  <dc:creator>Admin</dc:creator>
  <cp:lastModifiedBy>s.almanasir</cp:lastModifiedBy>
  <cp:revision>58</cp:revision>
  <dcterms:created xsi:type="dcterms:W3CDTF">2020-06-28T05:54:10Z</dcterms:created>
  <dcterms:modified xsi:type="dcterms:W3CDTF">2022-09-26T15:32:11Z</dcterms:modified>
</cp:coreProperties>
</file>