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7" r:id="rId2"/>
    <p:sldId id="269" r:id="rId3"/>
    <p:sldId id="270" r:id="rId4"/>
    <p:sldId id="257" r:id="rId5"/>
    <p:sldId id="259" r:id="rId6"/>
    <p:sldId id="268" r:id="rId7"/>
    <p:sldId id="271" r:id="rId8"/>
    <p:sldId id="277" r:id="rId9"/>
    <p:sldId id="278" r:id="rId10"/>
    <p:sldId id="279" r:id="rId11"/>
    <p:sldId id="276" r:id="rId12"/>
  </p:sldIdLst>
  <p:sldSz cx="9144000" cy="6858000" type="screen4x3"/>
  <p:notesSz cx="6858000" cy="9144000"/>
  <p:embeddedFontLst>
    <p:embeddedFont>
      <p:font typeface="Twinkl SemiBold" charset="0"/>
      <p:bold r:id="rId13"/>
    </p:embeddedFont>
    <p:embeddedFont>
      <p:font typeface="Segoe UI Emoji" panose="020B0502040204020203" pitchFamily="34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pos="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A3B"/>
    <a:srgbClr val="87BD31"/>
    <a:srgbClr val="A1D252"/>
    <a:srgbClr val="A9D660"/>
    <a:srgbClr val="5C70D1"/>
    <a:srgbClr val="F9D321"/>
    <a:srgbClr val="C2CCFF"/>
    <a:srgbClr val="BB8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96"/>
      </p:cViewPr>
      <p:guideLst>
        <p:guide orient="horz" pos="73"/>
        <p:guide pos="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837F-99CA-4F5F-9BB3-067DBFB3FA09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81E6-8B83-410F-823E-48692A542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1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0DE8-CC21-42EC-89CC-8CEC55366641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BE5D-CE8F-4EF7-BD8C-570DC4493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8B3C-0D42-47C8-8A2B-8E540DDA0A80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FE98-A2EB-45DA-A973-87527482A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2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56D9-0A8B-4F52-B253-50859CCED4A2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EA65-BE9A-4907-806F-1ABD7C6E3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DF14-312F-427B-AA2A-C29F069151A1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6FFA-8608-436D-BD34-E56F511919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7554-D25A-4906-9667-6DFA022E81CD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07F4-0BA9-45E6-9FE5-98CD9DD85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2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8155-40EC-4A48-B7A6-374F62F37A24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1FA7-0EE1-479E-B889-9612CD241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4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B232-B3F5-420F-BF8F-5108CF001A55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E10-F2DD-4714-A9D6-C1B965DDB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14CE-6C4E-4B57-8CFE-A8D9F45D1080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0442-AB35-42AE-A3AD-559C9F9970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BA1E-C55F-4B8D-8D3B-08DD47B6B365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E6BE-6ABA-4D49-9F42-A5141780D4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9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C521-1522-4AC7-A8D7-68351BAA6021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1190-CC06-4DA1-8897-F549B3A97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2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D4F24-89E1-4EED-80F1-A959189EC01B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CECED-2467-40CE-8D1B-2E458B035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Twinkl" pitchFamily="2" charset="0"/>
              </a:rPr>
              <a:t>People</a:t>
            </a: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5123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09938" y="1506538"/>
            <a:ext cx="2524125" cy="4673600"/>
          </a:xfrm>
          <a:prstGeom prst="roundRect">
            <a:avLst>
              <a:gd name="adj" fmla="val 6035"/>
            </a:avLst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GB" altLang="en-US" sz="16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footballer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doctor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teacher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boy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girl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512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863725"/>
            <a:ext cx="19891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408238"/>
            <a:ext cx="194786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31975"/>
            <a:ext cx="14922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863725"/>
            <a:ext cx="120015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Can you find the noun in this sentence? Click for the answer.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Look at the beautiful owl.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126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12888" y="1416050"/>
            <a:ext cx="6118225" cy="4308475"/>
            <a:chOff x="1512309" y="1416008"/>
            <a:chExt cx="6119383" cy="4309290"/>
          </a:xfrm>
        </p:grpSpPr>
        <p:sp>
          <p:nvSpPr>
            <p:cNvPr id="2" name="Rectangle 1"/>
            <p:cNvSpPr/>
            <p:nvPr/>
          </p:nvSpPr>
          <p:spPr>
            <a:xfrm>
              <a:off x="5926394" y="1416008"/>
              <a:ext cx="754205" cy="489042"/>
            </a:xfrm>
            <a:prstGeom prst="rect">
              <a:avLst/>
            </a:prstGeom>
            <a:noFill/>
            <a:ln w="3810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321756" y="1905050"/>
              <a:ext cx="0" cy="412828"/>
            </a:xfrm>
            <a:prstGeom prst="line">
              <a:avLst/>
            </a:prstGeom>
            <a:ln w="381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1512309" y="2317879"/>
              <a:ext cx="6119383" cy="3407419"/>
            </a:xfrm>
            <a:prstGeom prst="roundRect">
              <a:avLst>
                <a:gd name="adj" fmla="val 2643"/>
              </a:avLst>
            </a:prstGeom>
            <a:solidFill>
              <a:srgbClr val="F4DA3B"/>
            </a:solidFill>
            <a:ln w="28575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/>
            <a:lstStyle/>
            <a:p>
              <a:pPr algn="ctr">
                <a:defRPr/>
              </a:pPr>
              <a:r>
                <a:rPr lang="en-GB" sz="1600" b="1" dirty="0">
                  <a:solidFill>
                    <a:schemeClr val="tx1"/>
                  </a:solidFill>
                  <a:latin typeface="Twinkl" pitchFamily="2" charset="0"/>
                </a:rPr>
                <a:t>Answer: owl</a:t>
              </a:r>
            </a:p>
          </p:txBody>
        </p:sp>
        <p:pic>
          <p:nvPicPr>
            <p:cNvPr id="11272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836" y="2963334"/>
              <a:ext cx="2012329" cy="2544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28625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Twinkl" pitchFamily="2" charset="0"/>
              </a:rPr>
              <a:t>Places</a:t>
            </a: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614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09938" y="1506538"/>
            <a:ext cx="2524125" cy="4673600"/>
          </a:xfrm>
          <a:prstGeom prst="roundRect">
            <a:avLst>
              <a:gd name="adj" fmla="val 6035"/>
            </a:avLst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school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shop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church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swimming pool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beach</a:t>
            </a: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35438"/>
            <a:ext cx="27543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481388"/>
            <a:ext cx="29432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128838"/>
            <a:ext cx="25066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/>
          <a:stretch/>
        </p:blipFill>
        <p:spPr>
          <a:xfrm rot="189728">
            <a:off x="5496306" y="1545473"/>
            <a:ext cx="2859087" cy="1897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Twinkl" pitchFamily="2" charset="0"/>
              </a:rPr>
              <a:t>Things</a:t>
            </a: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717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09938" y="1506538"/>
            <a:ext cx="2524125" cy="4673600"/>
          </a:xfrm>
          <a:prstGeom prst="roundRect">
            <a:avLst>
              <a:gd name="adj" fmla="val 6035"/>
            </a:avLst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book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cat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television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ball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717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151188"/>
            <a:ext cx="28479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100513"/>
            <a:ext cx="203358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506538"/>
            <a:ext cx="1951038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998913"/>
            <a:ext cx="24161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61806">
            <a:off x="1952626" y="5395912"/>
            <a:ext cx="108426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713038"/>
            <a:ext cx="18208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28625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4991100" y="2185988"/>
            <a:ext cx="3700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800" b="1">
                <a:latin typeface="Twinkl SemiBold" pitchFamily="2" charset="0"/>
              </a:rPr>
              <a:t>Nouns</a:t>
            </a:r>
            <a:endParaRPr lang="en-GB" altLang="en-US" sz="14000" b="1">
              <a:latin typeface="Twinkl SemiBold" pitchFamily="2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5111750" y="3521075"/>
            <a:ext cx="3579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pitchFamily="2" charset="0"/>
                <a:ea typeface="Segoe UI Emoji" panose="020B0502040204020203" pitchFamily="34" charset="0"/>
                <a:cs typeface="Segoe UI Emoji" panose="020B0502040204020203" pitchFamily="34" charset="0"/>
              </a:rPr>
              <a:t>With Naomi 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49263"/>
            <a:ext cx="3762375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630738" y="449263"/>
            <a:ext cx="3997325" cy="4257675"/>
          </a:xfrm>
          <a:prstGeom prst="wedgeRoundRectCallout">
            <a:avLst>
              <a:gd name="adj1" fmla="val -65461"/>
              <a:gd name="adj2" fmla="val -24407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Hi my name is Naomi Noun and I like 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nouns. My </a:t>
            </a: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job is to 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identify people, places, animals and things.</a:t>
            </a:r>
            <a:endParaRPr lang="en-GB" sz="2800" dirty="0">
              <a:solidFill>
                <a:schemeClr val="tx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49263"/>
            <a:ext cx="3762375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630738" y="449263"/>
            <a:ext cx="3997325" cy="4257675"/>
          </a:xfrm>
          <a:prstGeom prst="wedgeRoundRectCallout">
            <a:avLst>
              <a:gd name="adj1" fmla="val -65461"/>
              <a:gd name="adj2" fmla="val -24407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 </a:t>
            </a:r>
            <a:r>
              <a:rPr lang="en-GB" altLang="en-US" sz="2800" b="1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common noun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 can be </a:t>
            </a: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 person, 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place</a:t>
            </a:r>
            <a:r>
              <a:rPr lang="en-GB" altLang="en-US" sz="280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, animal or </a:t>
            </a: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/>
                </a:solidFill>
                <a:latin typeface="Twinkl" pitchFamily="2" charset="0"/>
              </a:rPr>
              <a:t>Find </a:t>
            </a:r>
            <a:r>
              <a:rPr lang="en-GB" sz="3600" b="1" dirty="0" smtClean="0">
                <a:solidFill>
                  <a:schemeClr val="tx1"/>
                </a:solidFill>
                <a:latin typeface="Twinkl" pitchFamily="2" charset="0"/>
              </a:rPr>
              <a:t>the Common </a:t>
            </a:r>
            <a:r>
              <a:rPr lang="en-GB" sz="3600" b="1" dirty="0">
                <a:solidFill>
                  <a:schemeClr val="tx1"/>
                </a:solidFill>
                <a:latin typeface="Twinkl" pitchFamily="2" charset="0"/>
              </a:rPr>
              <a:t>Nouns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Look at the words below. Which ones </a:t>
            </a: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</a:rPr>
              <a:t>are common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nouns</a:t>
            </a: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819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92163" y="1743075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candle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19387" y="1743075"/>
            <a:ext cx="1760537" cy="695325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pretty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6613" y="1743075"/>
            <a:ext cx="1760537" cy="695325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dancing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73838" y="1743075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owl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2163" y="2620963"/>
            <a:ext cx="1760537" cy="693737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bird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61060" y="2629694"/>
            <a:ext cx="1760537" cy="693737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flying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46613" y="2629694"/>
            <a:ext cx="1760537" cy="693737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plane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2163" y="3498850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car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19388" y="3498850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tree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73838" y="2606675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brown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46613" y="3503454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tall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73837" y="3488916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man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6794" y="1743075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41486" y="1707402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63963" y="2631237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14262" y="2606675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36794" y="3515656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61060" y="3541507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641485" y="3470275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Can you find the noun in this sentence? Click for the answer.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The dog is wet.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9219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503363" y="1466850"/>
            <a:ext cx="6119812" cy="4283075"/>
            <a:chOff x="1512309" y="1441621"/>
            <a:chExt cx="6119383" cy="4283677"/>
          </a:xfrm>
        </p:grpSpPr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1512309" y="1441621"/>
              <a:ext cx="6119383" cy="4283677"/>
              <a:chOff x="1512309" y="1441621"/>
              <a:chExt cx="6119383" cy="428367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979111" y="1441621"/>
                <a:ext cx="707975" cy="489019"/>
              </a:xfrm>
              <a:prstGeom prst="rect">
                <a:avLst/>
              </a:prstGeom>
              <a:noFill/>
              <a:ln w="38100">
                <a:solidFill>
                  <a:srgbClr val="87B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" name="Straight Connector 3"/>
              <p:cNvCxnSpPr>
                <a:stCxn id="2" idx="2"/>
              </p:cNvCxnSpPr>
              <p:nvPr/>
            </p:nvCxnSpPr>
            <p:spPr>
              <a:xfrm>
                <a:off x="4333098" y="1930640"/>
                <a:ext cx="0" cy="441387"/>
              </a:xfrm>
              <a:prstGeom prst="line">
                <a:avLst/>
              </a:prstGeom>
              <a:ln w="38100">
                <a:solidFill>
                  <a:srgbClr val="87B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1512309" y="2318044"/>
                <a:ext cx="6119383" cy="3407254"/>
              </a:xfrm>
              <a:prstGeom prst="roundRect">
                <a:avLst>
                  <a:gd name="adj" fmla="val 2643"/>
                </a:avLst>
              </a:prstGeom>
              <a:solidFill>
                <a:srgbClr val="F4DA3B"/>
              </a:solidFill>
              <a:ln w="28575">
                <a:solidFill>
                  <a:srgbClr val="87B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/>
              <a:lstStyle/>
              <a:p>
                <a:pPr algn="ctr"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Twinkl" pitchFamily="2" charset="0"/>
                  </a:rPr>
                  <a:t>Answer: dog</a:t>
                </a:r>
              </a:p>
            </p:txBody>
          </p:sp>
        </p:grpSp>
        <p:pic>
          <p:nvPicPr>
            <p:cNvPr id="9222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485" y="2979008"/>
              <a:ext cx="2928901" cy="224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Can you find the noun in this sentence? Click for the answer.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The trousers are blue.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0243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03363" y="1441450"/>
            <a:ext cx="6119812" cy="4283075"/>
            <a:chOff x="1503842" y="1441621"/>
            <a:chExt cx="6119383" cy="4283677"/>
          </a:xfrm>
        </p:grpSpPr>
        <p:grpSp>
          <p:nvGrpSpPr>
            <p:cNvPr id="10245" name="Group 13"/>
            <p:cNvGrpSpPr>
              <a:grpSpLocks/>
            </p:cNvGrpSpPr>
            <p:nvPr/>
          </p:nvGrpSpPr>
          <p:grpSpPr bwMode="auto">
            <a:xfrm>
              <a:off x="1503842" y="1441621"/>
              <a:ext cx="6119383" cy="4283677"/>
              <a:chOff x="1503842" y="1441621"/>
              <a:chExt cx="6119383" cy="428367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419820" y="1441621"/>
                <a:ext cx="1439762" cy="489019"/>
              </a:xfrm>
              <a:prstGeom prst="rect">
                <a:avLst/>
              </a:prstGeom>
              <a:noFill/>
              <a:ln w="38100">
                <a:solidFill>
                  <a:srgbClr val="87B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4" name="Straight Connector 3"/>
              <p:cNvCxnSpPr>
                <a:stCxn id="2" idx="2"/>
              </p:cNvCxnSpPr>
              <p:nvPr/>
            </p:nvCxnSpPr>
            <p:spPr>
              <a:xfrm>
                <a:off x="4140494" y="1930640"/>
                <a:ext cx="0" cy="387404"/>
              </a:xfrm>
              <a:prstGeom prst="line">
                <a:avLst/>
              </a:prstGeom>
              <a:ln w="38100">
                <a:solidFill>
                  <a:srgbClr val="87B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1503842" y="2318044"/>
                <a:ext cx="6119383" cy="3407254"/>
              </a:xfrm>
              <a:prstGeom prst="roundRect">
                <a:avLst>
                  <a:gd name="adj" fmla="val 2643"/>
                </a:avLst>
              </a:prstGeom>
              <a:solidFill>
                <a:srgbClr val="F4DA3B"/>
              </a:solidFill>
              <a:ln w="28575">
                <a:solidFill>
                  <a:srgbClr val="87B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/>
              <a:lstStyle/>
              <a:p>
                <a:pPr algn="ctr">
                  <a:defRPr/>
                </a:pPr>
                <a:r>
                  <a:rPr lang="en-GB" sz="1600" b="1" dirty="0">
                    <a:solidFill>
                      <a:schemeClr val="tx1"/>
                    </a:solidFill>
                    <a:latin typeface="Twinkl" pitchFamily="2" charset="0"/>
                  </a:rPr>
                  <a:t>Answer: trousers</a:t>
                </a:r>
              </a:p>
            </p:txBody>
          </p:sp>
        </p:grpSp>
        <p:pic>
          <p:nvPicPr>
            <p:cNvPr id="10246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838" y="3015174"/>
              <a:ext cx="1026323" cy="253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156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Twinkl SemiBold</vt:lpstr>
      <vt:lpstr>Segoe UI Emoji</vt:lpstr>
      <vt:lpstr>Calibri Light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Seaton</dc:creator>
  <cp:lastModifiedBy>NOS</cp:lastModifiedBy>
  <cp:revision>51</cp:revision>
  <dcterms:created xsi:type="dcterms:W3CDTF">2014-10-03T07:47:39Z</dcterms:created>
  <dcterms:modified xsi:type="dcterms:W3CDTF">2020-07-06T10:37:47Z</dcterms:modified>
</cp:coreProperties>
</file>