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75" r:id="rId5"/>
    <p:sldId id="276" r:id="rId6"/>
    <p:sldId id="277" r:id="rId7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493888-029D-4DE9-B860-D6C092FF2B00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84003C-ADCE-43EF-BB40-6B312ED2AAEA}">
      <dgm:prSet phldrT="[Text]" custT="1"/>
      <dgm:spPr>
        <a:solidFill>
          <a:schemeClr val="accent1"/>
        </a:solidFill>
      </dgm:spPr>
      <dgm:t>
        <a:bodyPr/>
        <a:lstStyle/>
        <a:p>
          <a:pPr algn="ctr"/>
          <a:r>
            <a:rPr lang="ar-JO" sz="1800" dirty="0" smtClean="0">
              <a:solidFill>
                <a:schemeClr val="tx1"/>
              </a:solidFill>
            </a:rPr>
            <a:t>عصور ما قبل التاريخ: </a:t>
          </a:r>
          <a:r>
            <a:rPr lang="ar-JO" sz="1800" dirty="0" smtClean="0"/>
            <a:t>وهي التي تبدأ من استخدام الانسان للأدوات الصوانية حتى اختراع الكتابة .</a:t>
          </a:r>
          <a:endParaRPr lang="en-US" sz="1800" dirty="0"/>
        </a:p>
      </dgm:t>
    </dgm:pt>
    <dgm:pt modelId="{23B790FC-4916-4DBC-AD51-B93970DFF44C}" type="parTrans" cxnId="{E9B46F92-D0B5-436D-8EBB-C00E7E31AFE1}">
      <dgm:prSet/>
      <dgm:spPr/>
      <dgm:t>
        <a:bodyPr/>
        <a:lstStyle/>
        <a:p>
          <a:endParaRPr lang="en-US"/>
        </a:p>
      </dgm:t>
    </dgm:pt>
    <dgm:pt modelId="{BF4A0A67-30EE-4A4A-8512-B06F5A9BD54A}" type="sibTrans" cxnId="{E9B46F92-D0B5-436D-8EBB-C00E7E31AFE1}">
      <dgm:prSet/>
      <dgm:spPr/>
      <dgm:t>
        <a:bodyPr/>
        <a:lstStyle/>
        <a:p>
          <a:endParaRPr lang="en-US"/>
        </a:p>
      </dgm:t>
    </dgm:pt>
    <dgm:pt modelId="{FC44E9B8-0D47-4115-BE45-F760167B7861}">
      <dgm:prSet phldrT="[Text]" custT="1"/>
      <dgm:spPr>
        <a:solidFill>
          <a:srgbClr val="FFFF00"/>
        </a:solidFill>
      </dgm:spPr>
      <dgm:t>
        <a:bodyPr/>
        <a:lstStyle/>
        <a:p>
          <a:r>
            <a:rPr lang="ar-JO" sz="1800" dirty="0" smtClean="0">
              <a:solidFill>
                <a:srgbClr val="FF0000"/>
              </a:solidFill>
            </a:rPr>
            <a:t>اختراع الكتابة: كان حوالي 3500 ق . م  </a:t>
          </a:r>
          <a:endParaRPr lang="en-US" sz="1800" dirty="0">
            <a:solidFill>
              <a:srgbClr val="FF0000"/>
            </a:solidFill>
          </a:endParaRPr>
        </a:p>
      </dgm:t>
    </dgm:pt>
    <dgm:pt modelId="{CBD7F795-2F9C-4261-8CBC-CC91A9F9FFAB}" type="parTrans" cxnId="{2F423F8D-F9CC-494F-86BE-59E8CFED96EA}">
      <dgm:prSet/>
      <dgm:spPr/>
      <dgm:t>
        <a:bodyPr/>
        <a:lstStyle/>
        <a:p>
          <a:endParaRPr lang="en-US"/>
        </a:p>
      </dgm:t>
    </dgm:pt>
    <dgm:pt modelId="{4D403774-B6D0-40D0-AC6B-EAF570778025}" type="sibTrans" cxnId="{2F423F8D-F9CC-494F-86BE-59E8CFED96EA}">
      <dgm:prSet/>
      <dgm:spPr/>
      <dgm:t>
        <a:bodyPr/>
        <a:lstStyle/>
        <a:p>
          <a:endParaRPr lang="en-US"/>
        </a:p>
      </dgm:t>
    </dgm:pt>
    <dgm:pt modelId="{7DEA926D-A356-4548-946F-2A933518642B}">
      <dgm:prSet phldrT="[Text]" custT="1"/>
      <dgm:spPr>
        <a:solidFill>
          <a:srgbClr val="00B050"/>
        </a:solidFill>
      </dgm:spPr>
      <dgm:t>
        <a:bodyPr/>
        <a:lstStyle/>
        <a:p>
          <a:r>
            <a:rPr lang="ar-JO" sz="1800" dirty="0" smtClean="0">
              <a:solidFill>
                <a:schemeClr val="tx1"/>
              </a:solidFill>
            </a:rPr>
            <a:t>العصور التاريخية: </a:t>
          </a:r>
          <a:r>
            <a:rPr lang="ar-JO" sz="1800" dirty="0" smtClean="0">
              <a:solidFill>
                <a:schemeClr val="bg1"/>
              </a:solidFill>
            </a:rPr>
            <a:t>هي العصور التي تبدأ من اختراع الانسان الكتابة حتى عصرنا الحالي.</a:t>
          </a:r>
          <a:r>
            <a:rPr lang="ar-JO" sz="1500" dirty="0" smtClean="0">
              <a:solidFill>
                <a:schemeClr val="bg1"/>
              </a:solidFill>
            </a:rPr>
            <a:t> </a:t>
          </a:r>
          <a:endParaRPr lang="en-US" sz="1500" dirty="0">
            <a:solidFill>
              <a:schemeClr val="bg1"/>
            </a:solidFill>
          </a:endParaRPr>
        </a:p>
      </dgm:t>
    </dgm:pt>
    <dgm:pt modelId="{DFF4CE7D-E623-42EE-99C7-2B19A77573F0}" type="parTrans" cxnId="{D6E59AC2-3FF1-478A-80AB-A0431FDDCA85}">
      <dgm:prSet/>
      <dgm:spPr/>
      <dgm:t>
        <a:bodyPr/>
        <a:lstStyle/>
        <a:p>
          <a:endParaRPr lang="en-US"/>
        </a:p>
      </dgm:t>
    </dgm:pt>
    <dgm:pt modelId="{B2E0AD9C-A7D1-4A70-BF87-8BB30CE58AB3}" type="sibTrans" cxnId="{D6E59AC2-3FF1-478A-80AB-A0431FDDCA85}">
      <dgm:prSet/>
      <dgm:spPr/>
      <dgm:t>
        <a:bodyPr/>
        <a:lstStyle/>
        <a:p>
          <a:endParaRPr lang="en-US"/>
        </a:p>
      </dgm:t>
    </dgm:pt>
    <dgm:pt modelId="{CD936D97-52F1-44DA-8F0C-B644D7448AC4}" type="pres">
      <dgm:prSet presAssocID="{13493888-029D-4DE9-B860-D6C092FF2B00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73D7BD-C7D3-4533-8165-D5305AA6E4AB}" type="pres">
      <dgm:prSet presAssocID="{5E84003C-ADCE-43EF-BB40-6B312ED2AAEA}" presName="node" presStyleLbl="node1" presStyleIdx="0" presStyleCnt="3" custScaleX="296918" custScaleY="1534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DE1755-94FC-40B0-ADC5-8CE3F7460DDF}" type="pres">
      <dgm:prSet presAssocID="{BF4A0A67-30EE-4A4A-8512-B06F5A9BD54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A4BC2EFA-98AA-42F5-B36A-6B2A7E9B9CFC}" type="pres">
      <dgm:prSet presAssocID="{BF4A0A67-30EE-4A4A-8512-B06F5A9BD54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46554E74-2E32-4FA6-8ECA-BA320C9BB6BC}" type="pres">
      <dgm:prSet presAssocID="{FC44E9B8-0D47-4115-BE45-F760167B7861}" presName="node" presStyleLbl="node1" presStyleIdx="1" presStyleCnt="3" custScaleX="299078" custScaleY="1844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184106-431C-498B-8D3B-47433FA9F85D}" type="pres">
      <dgm:prSet presAssocID="{4D403774-B6D0-40D0-AC6B-EAF57077802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FAACB097-958F-4641-9403-4789AA713905}" type="pres">
      <dgm:prSet presAssocID="{4D403774-B6D0-40D0-AC6B-EAF57077802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0C28F80A-B4A1-4365-B38C-B6038497819B}" type="pres">
      <dgm:prSet presAssocID="{7DEA926D-A356-4548-946F-2A933518642B}" presName="node" presStyleLbl="node1" presStyleIdx="2" presStyleCnt="3" custScaleX="297998" custScaleY="1860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19FFE1-1FA0-4154-ABC0-A7909EF36E03}" type="presOf" srcId="{5E84003C-ADCE-43EF-BB40-6B312ED2AAEA}" destId="{0873D7BD-C7D3-4533-8165-D5305AA6E4AB}" srcOrd="0" destOrd="0" presId="urn:microsoft.com/office/officeart/2005/8/layout/process2"/>
    <dgm:cxn modelId="{51691ACB-7846-4954-A558-A4598109BED8}" type="presOf" srcId="{13493888-029D-4DE9-B860-D6C092FF2B00}" destId="{CD936D97-52F1-44DA-8F0C-B644D7448AC4}" srcOrd="0" destOrd="0" presId="urn:microsoft.com/office/officeart/2005/8/layout/process2"/>
    <dgm:cxn modelId="{79FD1BC2-708C-4885-96E9-019AE327B6C9}" type="presOf" srcId="{BF4A0A67-30EE-4A4A-8512-B06F5A9BD54A}" destId="{73DE1755-94FC-40B0-ADC5-8CE3F7460DDF}" srcOrd="0" destOrd="0" presId="urn:microsoft.com/office/officeart/2005/8/layout/process2"/>
    <dgm:cxn modelId="{52D3DAB2-2806-48D4-BC86-A40109C7CF92}" type="presOf" srcId="{7DEA926D-A356-4548-946F-2A933518642B}" destId="{0C28F80A-B4A1-4365-B38C-B6038497819B}" srcOrd="0" destOrd="0" presId="urn:microsoft.com/office/officeart/2005/8/layout/process2"/>
    <dgm:cxn modelId="{B01DE254-0D2E-4D87-A54A-1B1A87CE9095}" type="presOf" srcId="{FC44E9B8-0D47-4115-BE45-F760167B7861}" destId="{46554E74-2E32-4FA6-8ECA-BA320C9BB6BC}" srcOrd="0" destOrd="0" presId="urn:microsoft.com/office/officeart/2005/8/layout/process2"/>
    <dgm:cxn modelId="{40270587-540D-495A-9B63-DBE5A6921079}" type="presOf" srcId="{4D403774-B6D0-40D0-AC6B-EAF570778025}" destId="{DE184106-431C-498B-8D3B-47433FA9F85D}" srcOrd="0" destOrd="0" presId="urn:microsoft.com/office/officeart/2005/8/layout/process2"/>
    <dgm:cxn modelId="{E9B46F92-D0B5-436D-8EBB-C00E7E31AFE1}" srcId="{13493888-029D-4DE9-B860-D6C092FF2B00}" destId="{5E84003C-ADCE-43EF-BB40-6B312ED2AAEA}" srcOrd="0" destOrd="0" parTransId="{23B790FC-4916-4DBC-AD51-B93970DFF44C}" sibTransId="{BF4A0A67-30EE-4A4A-8512-B06F5A9BD54A}"/>
    <dgm:cxn modelId="{EEF515DC-4479-4B58-85C9-F772D33D5E5F}" type="presOf" srcId="{4D403774-B6D0-40D0-AC6B-EAF570778025}" destId="{FAACB097-958F-4641-9403-4789AA713905}" srcOrd="1" destOrd="0" presId="urn:microsoft.com/office/officeart/2005/8/layout/process2"/>
    <dgm:cxn modelId="{2F423F8D-F9CC-494F-86BE-59E8CFED96EA}" srcId="{13493888-029D-4DE9-B860-D6C092FF2B00}" destId="{FC44E9B8-0D47-4115-BE45-F760167B7861}" srcOrd="1" destOrd="0" parTransId="{CBD7F795-2F9C-4261-8CBC-CC91A9F9FFAB}" sibTransId="{4D403774-B6D0-40D0-AC6B-EAF570778025}"/>
    <dgm:cxn modelId="{D6E59AC2-3FF1-478A-80AB-A0431FDDCA85}" srcId="{13493888-029D-4DE9-B860-D6C092FF2B00}" destId="{7DEA926D-A356-4548-946F-2A933518642B}" srcOrd="2" destOrd="0" parTransId="{DFF4CE7D-E623-42EE-99C7-2B19A77573F0}" sibTransId="{B2E0AD9C-A7D1-4A70-BF87-8BB30CE58AB3}"/>
    <dgm:cxn modelId="{C50A6F50-4ECE-4410-BCDB-713B787F8BFC}" type="presOf" srcId="{BF4A0A67-30EE-4A4A-8512-B06F5A9BD54A}" destId="{A4BC2EFA-98AA-42F5-B36A-6B2A7E9B9CFC}" srcOrd="1" destOrd="0" presId="urn:microsoft.com/office/officeart/2005/8/layout/process2"/>
    <dgm:cxn modelId="{F3247554-00FD-4FB7-AAD1-529F0F172070}" type="presParOf" srcId="{CD936D97-52F1-44DA-8F0C-B644D7448AC4}" destId="{0873D7BD-C7D3-4533-8165-D5305AA6E4AB}" srcOrd="0" destOrd="0" presId="urn:microsoft.com/office/officeart/2005/8/layout/process2"/>
    <dgm:cxn modelId="{AB034776-DCEC-4FD6-A49D-AA07199AC7E7}" type="presParOf" srcId="{CD936D97-52F1-44DA-8F0C-B644D7448AC4}" destId="{73DE1755-94FC-40B0-ADC5-8CE3F7460DDF}" srcOrd="1" destOrd="0" presId="urn:microsoft.com/office/officeart/2005/8/layout/process2"/>
    <dgm:cxn modelId="{D06EBB4E-8F67-4284-AB59-303310AAA287}" type="presParOf" srcId="{73DE1755-94FC-40B0-ADC5-8CE3F7460DDF}" destId="{A4BC2EFA-98AA-42F5-B36A-6B2A7E9B9CFC}" srcOrd="0" destOrd="0" presId="urn:microsoft.com/office/officeart/2005/8/layout/process2"/>
    <dgm:cxn modelId="{5FD5D8D9-3C6B-43DB-93F3-66EDF7088CB2}" type="presParOf" srcId="{CD936D97-52F1-44DA-8F0C-B644D7448AC4}" destId="{46554E74-2E32-4FA6-8ECA-BA320C9BB6BC}" srcOrd="2" destOrd="0" presId="urn:microsoft.com/office/officeart/2005/8/layout/process2"/>
    <dgm:cxn modelId="{BC1D0EA2-5122-4B67-89AE-3C2F5013195B}" type="presParOf" srcId="{CD936D97-52F1-44DA-8F0C-B644D7448AC4}" destId="{DE184106-431C-498B-8D3B-47433FA9F85D}" srcOrd="3" destOrd="0" presId="urn:microsoft.com/office/officeart/2005/8/layout/process2"/>
    <dgm:cxn modelId="{BC203CA2-D75E-4353-A1A3-042F09C37C62}" type="presParOf" srcId="{DE184106-431C-498B-8D3B-47433FA9F85D}" destId="{FAACB097-958F-4641-9403-4789AA713905}" srcOrd="0" destOrd="0" presId="urn:microsoft.com/office/officeart/2005/8/layout/process2"/>
    <dgm:cxn modelId="{92A9D701-C358-4D9B-8722-273E4D4A303B}" type="presParOf" srcId="{CD936D97-52F1-44DA-8F0C-B644D7448AC4}" destId="{0C28F80A-B4A1-4365-B38C-B6038497819B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3D7BD-C7D3-4533-8165-D5305AA6E4AB}">
      <dsp:nvSpPr>
        <dsp:cNvPr id="0" name=""/>
        <dsp:cNvSpPr/>
      </dsp:nvSpPr>
      <dsp:spPr>
        <a:xfrm>
          <a:off x="22228" y="2195"/>
          <a:ext cx="4782566" cy="617810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800" kern="1200" dirty="0" smtClean="0">
              <a:solidFill>
                <a:schemeClr val="tx1"/>
              </a:solidFill>
            </a:rPr>
            <a:t>عصور ما قبل التاريخ: </a:t>
          </a:r>
          <a:r>
            <a:rPr lang="ar-JO" sz="1800" kern="1200" dirty="0" smtClean="0"/>
            <a:t>وهي التي تبدأ من استخدام الانسان للأدوات الصوانية حتى اختراع الكتابة .</a:t>
          </a:r>
          <a:endParaRPr lang="en-US" sz="1800" kern="1200" dirty="0"/>
        </a:p>
      </dsp:txBody>
      <dsp:txXfrm>
        <a:off x="40323" y="20290"/>
        <a:ext cx="4746376" cy="581620"/>
      </dsp:txXfrm>
    </dsp:sp>
    <dsp:sp modelId="{73DE1755-94FC-40B0-ADC5-8CE3F7460DDF}">
      <dsp:nvSpPr>
        <dsp:cNvPr id="0" name=""/>
        <dsp:cNvSpPr/>
      </dsp:nvSpPr>
      <dsp:spPr>
        <a:xfrm rot="5400000">
          <a:off x="2338008" y="630072"/>
          <a:ext cx="151006" cy="1812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-5400000">
        <a:off x="2359149" y="645172"/>
        <a:ext cx="108725" cy="105704"/>
      </dsp:txXfrm>
    </dsp:sp>
    <dsp:sp modelId="{46554E74-2E32-4FA6-8ECA-BA320C9BB6BC}">
      <dsp:nvSpPr>
        <dsp:cNvPr id="0" name=""/>
        <dsp:cNvSpPr/>
      </dsp:nvSpPr>
      <dsp:spPr>
        <a:xfrm>
          <a:off x="4832" y="821347"/>
          <a:ext cx="4817358" cy="742742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800" kern="1200" dirty="0" smtClean="0">
              <a:solidFill>
                <a:srgbClr val="FF0000"/>
              </a:solidFill>
            </a:rPr>
            <a:t>اختراع الكتابة: كان حوالي 3500 ق . م  </a:t>
          </a:r>
          <a:endParaRPr lang="en-US" sz="1800" kern="1200" dirty="0">
            <a:solidFill>
              <a:srgbClr val="FF0000"/>
            </a:solidFill>
          </a:endParaRPr>
        </a:p>
      </dsp:txBody>
      <dsp:txXfrm>
        <a:off x="26586" y="843101"/>
        <a:ext cx="4773850" cy="699234"/>
      </dsp:txXfrm>
    </dsp:sp>
    <dsp:sp modelId="{DE184106-431C-498B-8D3B-47433FA9F85D}">
      <dsp:nvSpPr>
        <dsp:cNvPr id="0" name=""/>
        <dsp:cNvSpPr/>
      </dsp:nvSpPr>
      <dsp:spPr>
        <a:xfrm rot="5400000">
          <a:off x="2338008" y="1574157"/>
          <a:ext cx="151006" cy="1812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-5400000">
        <a:off x="2359149" y="1589257"/>
        <a:ext cx="108725" cy="105704"/>
      </dsp:txXfrm>
    </dsp:sp>
    <dsp:sp modelId="{0C28F80A-B4A1-4365-B38C-B6038497819B}">
      <dsp:nvSpPr>
        <dsp:cNvPr id="0" name=""/>
        <dsp:cNvSpPr/>
      </dsp:nvSpPr>
      <dsp:spPr>
        <a:xfrm>
          <a:off x="13530" y="1765432"/>
          <a:ext cx="4799962" cy="749149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800" kern="1200" dirty="0" smtClean="0">
              <a:solidFill>
                <a:schemeClr val="tx1"/>
              </a:solidFill>
            </a:rPr>
            <a:t>العصور التاريخية: </a:t>
          </a:r>
          <a:r>
            <a:rPr lang="ar-JO" sz="1800" kern="1200" dirty="0" smtClean="0">
              <a:solidFill>
                <a:schemeClr val="bg1"/>
              </a:solidFill>
            </a:rPr>
            <a:t>هي العصور التي تبدأ من اختراع الانسان الكتابة حتى عصرنا الحالي.</a:t>
          </a:r>
          <a:r>
            <a:rPr lang="ar-JO" sz="1500" kern="1200" dirty="0" smtClean="0">
              <a:solidFill>
                <a:schemeClr val="bg1"/>
              </a:solidFill>
            </a:rPr>
            <a:t> </a:t>
          </a:r>
          <a:endParaRPr lang="en-US" sz="1500" kern="1200" dirty="0">
            <a:solidFill>
              <a:schemeClr val="bg1"/>
            </a:solidFill>
          </a:endParaRPr>
        </a:p>
      </dsp:txBody>
      <dsp:txXfrm>
        <a:off x="35472" y="1787374"/>
        <a:ext cx="4756078" cy="705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17/02/1445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17/02/1445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17/02/1445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17/02/1445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17/02/1445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17/02/1445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17/02/1445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17/02/1445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17/02/1445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17/02/1445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17/02/1445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17/02/1445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 smtClean="0"/>
              <a:t>عصور ما قبل التاريخ</a:t>
            </a:r>
            <a:endParaRPr lang="ar-J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 smtClean="0"/>
          </a:p>
          <a:p>
            <a:r>
              <a:rPr lang="ar-JO" dirty="0" smtClean="0">
                <a:solidFill>
                  <a:srgbClr val="0070C0"/>
                </a:solidFill>
              </a:rPr>
              <a:t>أولا: </a:t>
            </a:r>
            <a:r>
              <a:rPr lang="ar-JO" dirty="0" smtClean="0"/>
              <a:t>أقسام عصور ما قبل التاريخ 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ثانيا: </a:t>
            </a:r>
            <a:r>
              <a:rPr lang="ar-JO" dirty="0" smtClean="0">
                <a:solidFill>
                  <a:schemeClr val="tx1"/>
                </a:solidFill>
              </a:rPr>
              <a:t>مظاهر العصر الحجري القديم 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ثالثا:</a:t>
            </a:r>
            <a:r>
              <a:rPr lang="ar-JO" dirty="0" smtClean="0"/>
              <a:t> مظاهر العصر الحجري الوسيط 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رابعا:</a:t>
            </a:r>
            <a:r>
              <a:rPr lang="ar-JO" dirty="0" smtClean="0">
                <a:solidFill>
                  <a:schemeClr val="tx1"/>
                </a:solidFill>
              </a:rPr>
              <a:t> مظاهر </a:t>
            </a:r>
            <a:r>
              <a:rPr lang="ar-JO" dirty="0" smtClean="0"/>
              <a:t>العصر الحجري الحديث</a:t>
            </a:r>
          </a:p>
          <a:p>
            <a:r>
              <a:rPr lang="ar-JO" dirty="0" smtClean="0">
                <a:solidFill>
                  <a:srgbClr val="0070C0"/>
                </a:solidFill>
              </a:rPr>
              <a:t>خامسا: </a:t>
            </a:r>
            <a:r>
              <a:rPr lang="ar-JO" dirty="0" smtClean="0">
                <a:solidFill>
                  <a:schemeClr val="tx1"/>
                </a:solidFill>
              </a:rPr>
              <a:t>مظاهر العصر </a:t>
            </a:r>
            <a:r>
              <a:rPr lang="ar-JO" dirty="0" smtClean="0"/>
              <a:t>الحجري النحاسي</a:t>
            </a:r>
            <a:endParaRPr lang="ar-J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291" y="426721"/>
            <a:ext cx="2717076" cy="114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endParaRPr lang="ar-JO" dirty="0" smtClean="0"/>
          </a:p>
          <a:p>
            <a:pPr algn="r" rtl="1"/>
            <a:r>
              <a:rPr lang="ar-JO" dirty="0" smtClean="0"/>
              <a:t>عاش </a:t>
            </a:r>
            <a:r>
              <a:rPr lang="ar-JO" dirty="0"/>
              <a:t>الانسان قديما في الكهوف وكانت هذه المرحلة أطول مرحلة في حياة الانسان. </a:t>
            </a:r>
          </a:p>
          <a:p>
            <a:pPr algn="r" rtl="1"/>
            <a:r>
              <a:rPr lang="ar-JO" dirty="0" smtClean="0"/>
              <a:t>انظر الشكل الاتي واجب عن الأسئلة التالية: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algn="r" rtl="1">
              <a:buFontTx/>
              <a:buChar char="-"/>
            </a:pPr>
            <a:r>
              <a:rPr lang="ar-JO" dirty="0" smtClean="0">
                <a:solidFill>
                  <a:schemeClr val="tx1"/>
                </a:solidFill>
              </a:rPr>
              <a:t>متى بدأت عصور ما قبل التاريخ؟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- ما الحدث الفاصل بين عصور ما قبل التاريخ والعصور التاريخية؟</a:t>
            </a: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74636669"/>
              </p:ext>
            </p:extLst>
          </p:nvPr>
        </p:nvGraphicFramePr>
        <p:xfrm>
          <a:off x="1251559" y="2786742"/>
          <a:ext cx="4827024" cy="25167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1" y="365125"/>
            <a:ext cx="3640182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أقسام عصور ما قبل التاريخ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>
                <a:solidFill>
                  <a:srgbClr val="0070C0"/>
                </a:solidFill>
              </a:rPr>
              <a:t>العصر الحجري القديم :</a:t>
            </a:r>
          </a:p>
          <a:p>
            <a:pPr algn="r" rtl="1"/>
            <a:r>
              <a:rPr lang="ar-JO" dirty="0">
                <a:solidFill>
                  <a:schemeClr val="tx1"/>
                </a:solidFill>
              </a:rPr>
              <a:t>عاش الانسان في هذا العصر معتمدا على الطبيعة، وتميز هذا العصر بعدة مظاهر</a:t>
            </a:r>
            <a:r>
              <a:rPr lang="ar-JO" dirty="0" smtClean="0">
                <a:solidFill>
                  <a:schemeClr val="tx1"/>
                </a:solidFill>
              </a:rPr>
              <a:t>: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*</a:t>
            </a:r>
            <a:r>
              <a:rPr lang="ar-JO" dirty="0" smtClean="0">
                <a:solidFill>
                  <a:srgbClr val="FF0000"/>
                </a:solidFill>
              </a:rPr>
              <a:t> الصيد وجمع الثمار والالتقاط                        * العيش في الكهوف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استخدام الأدوات من الحجارة والعظام              * اكتشاف النار</a:t>
            </a: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375" y="3935412"/>
            <a:ext cx="5641250" cy="2121944"/>
          </a:xfrm>
          <a:prstGeom prst="rect">
            <a:avLst/>
          </a:prstGeom>
        </p:spPr>
      </p:pic>
      <p:sp>
        <p:nvSpPr>
          <p:cNvPr id="4" name="Explosion 2 3"/>
          <p:cNvSpPr/>
          <p:nvPr/>
        </p:nvSpPr>
        <p:spPr>
          <a:xfrm>
            <a:off x="1576251" y="2664823"/>
            <a:ext cx="1436915" cy="1018903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اذكر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69192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أقسام عصور ما قبل التاريخ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>
                <a:solidFill>
                  <a:srgbClr val="0070C0"/>
                </a:solidFill>
              </a:rPr>
              <a:t>العصر الحجري الوسيط (الانتقالي) :</a:t>
            </a:r>
          </a:p>
          <a:p>
            <a:pPr algn="r" rtl="1"/>
            <a:r>
              <a:rPr lang="ar-JO" dirty="0" smtClean="0">
                <a:solidFill>
                  <a:schemeClr val="tx1"/>
                </a:solidFill>
              </a:rPr>
              <a:t>انتقل </a:t>
            </a:r>
            <a:r>
              <a:rPr lang="ar-JO" dirty="0">
                <a:solidFill>
                  <a:schemeClr val="tx1"/>
                </a:solidFill>
              </a:rPr>
              <a:t>الانسان </a:t>
            </a:r>
            <a:r>
              <a:rPr lang="ar-JO" dirty="0" smtClean="0">
                <a:solidFill>
                  <a:schemeClr val="tx1"/>
                </a:solidFill>
              </a:rPr>
              <a:t>من حياة الصيد والالتقاط إلى حياة الاستقرار في تجمعات سكانية، </a:t>
            </a:r>
            <a:r>
              <a:rPr lang="ar-JO" dirty="0">
                <a:solidFill>
                  <a:schemeClr val="tx1"/>
                </a:solidFill>
              </a:rPr>
              <a:t>وتميز هذا العصر بعدة مظاهر</a:t>
            </a:r>
            <a:r>
              <a:rPr lang="ar-JO" dirty="0" smtClean="0">
                <a:solidFill>
                  <a:schemeClr val="tx1"/>
                </a:solidFill>
              </a:rPr>
              <a:t>: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*</a:t>
            </a:r>
            <a:r>
              <a:rPr lang="ar-JO" dirty="0" smtClean="0">
                <a:solidFill>
                  <a:srgbClr val="FF0000"/>
                </a:solidFill>
              </a:rPr>
              <a:t> ظهور أدوات الجرش والطحن                    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*صناعة المناجل لجني المحاصيل الزراعية             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تطوير أدوات صوانيه بأشكال جديدة</a:t>
            </a: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68" y="2943497"/>
            <a:ext cx="4842892" cy="2994115"/>
          </a:xfrm>
          <a:prstGeom prst="rect">
            <a:avLst/>
          </a:prstGeom>
        </p:spPr>
      </p:pic>
      <p:sp>
        <p:nvSpPr>
          <p:cNvPr id="5" name="Explosion 2 4"/>
          <p:cNvSpPr/>
          <p:nvPr/>
        </p:nvSpPr>
        <p:spPr>
          <a:xfrm>
            <a:off x="6445757" y="4676503"/>
            <a:ext cx="1436915" cy="1018903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8767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أقسام عصور ما قبل التاريخ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>
                <a:solidFill>
                  <a:srgbClr val="0070C0"/>
                </a:solidFill>
              </a:rPr>
              <a:t>العصر الحجري الحديث ( عصر الاستقرار) :</a:t>
            </a:r>
          </a:p>
          <a:p>
            <a:pPr algn="r" rtl="1"/>
            <a:r>
              <a:rPr lang="ar-JO" dirty="0" smtClean="0">
                <a:solidFill>
                  <a:schemeClr val="tx1"/>
                </a:solidFill>
              </a:rPr>
              <a:t>تميز </a:t>
            </a:r>
            <a:r>
              <a:rPr lang="ar-JO" dirty="0">
                <a:solidFill>
                  <a:schemeClr val="tx1"/>
                </a:solidFill>
              </a:rPr>
              <a:t>هذا العصر بعدة مظاهر</a:t>
            </a:r>
            <a:r>
              <a:rPr lang="ar-JO" dirty="0" smtClean="0">
                <a:solidFill>
                  <a:schemeClr val="tx1"/>
                </a:solidFill>
              </a:rPr>
              <a:t>: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ظهور الزراعة              * تدجين الحيوانات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بناء القرى                   * صناعة رؤوس السهام واستخدامها في الصيد وصناعة الفخار</a:t>
            </a: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من الأمثلة على العصر الحجري الحديث في الأردن:</a:t>
            </a:r>
            <a:endParaRPr lang="ar-JO" dirty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قرية عين غزال في عمان وتعود للفترة 6500 ق.م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       لماذا </a:t>
            </a:r>
            <a:r>
              <a:rPr lang="ar-JO" dirty="0" smtClean="0">
                <a:solidFill>
                  <a:schemeClr val="tx1"/>
                </a:solidFill>
              </a:rPr>
              <a:t>استقر الانسان في العصر الحجري الحديث؟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 </a:t>
            </a:r>
            <a:r>
              <a:rPr lang="ar-JO" dirty="0" smtClean="0">
                <a:solidFill>
                  <a:srgbClr val="00B050"/>
                </a:solidFill>
              </a:rPr>
              <a:t>          ليكون بالقرب من مزروعاته.</a:t>
            </a:r>
          </a:p>
        </p:txBody>
      </p:sp>
      <p:pic>
        <p:nvPicPr>
          <p:cNvPr id="4" name="Picture 3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440" y="4797436"/>
            <a:ext cx="975360" cy="723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35" y="3807195"/>
            <a:ext cx="3827416" cy="22335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Explosion 2 5"/>
          <p:cNvSpPr/>
          <p:nvPr/>
        </p:nvSpPr>
        <p:spPr>
          <a:xfrm>
            <a:off x="2438399" y="2046514"/>
            <a:ext cx="1436915" cy="1018903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اذكر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00194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    أقسام عصور ما قبل التاريخ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r" rtl="1"/>
            <a:r>
              <a:rPr lang="ar-JO" dirty="0" smtClean="0">
                <a:solidFill>
                  <a:srgbClr val="0070C0"/>
                </a:solidFill>
              </a:rPr>
              <a:t>العصر الحجري النحاسي :</a:t>
            </a:r>
          </a:p>
          <a:p>
            <a:pPr algn="r" rtl="1"/>
            <a:r>
              <a:rPr lang="ar-JO" dirty="0" smtClean="0">
                <a:solidFill>
                  <a:schemeClr val="tx1"/>
                </a:solidFill>
              </a:rPr>
              <a:t>تعرف الانسان على معدن النحاس وصنع منه أدواته ، تميز </a:t>
            </a:r>
            <a:r>
              <a:rPr lang="ar-JO" dirty="0">
                <a:solidFill>
                  <a:schemeClr val="tx1"/>
                </a:solidFill>
              </a:rPr>
              <a:t>هذا العصر بعدة مظاهر</a:t>
            </a:r>
            <a:r>
              <a:rPr lang="ar-JO" dirty="0" smtClean="0">
                <a:solidFill>
                  <a:schemeClr val="tx1"/>
                </a:solidFill>
              </a:rPr>
              <a:t>: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ظهور طبقة الحرفيين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استخدام </a:t>
            </a:r>
            <a:r>
              <a:rPr lang="ar-JO" dirty="0">
                <a:solidFill>
                  <a:srgbClr val="FF0000"/>
                </a:solidFill>
              </a:rPr>
              <a:t>النحاس في صناعة أدواته                   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استئناس الحيوان وظهور الرعي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ظهورالاعمال الفنية كالرسومات على الجدران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* ظهور الملكيات الزراعية </a:t>
            </a:r>
            <a:endParaRPr lang="ar-JO" dirty="0" smtClean="0">
              <a:solidFill>
                <a:schemeClr val="tx1"/>
              </a:solidFill>
            </a:endParaRPr>
          </a:p>
          <a:p>
            <a:pPr algn="r" rtl="1"/>
            <a:r>
              <a:rPr lang="ar-JO" dirty="0" smtClean="0">
                <a:solidFill>
                  <a:schemeClr val="tx1"/>
                </a:solidFill>
              </a:rPr>
              <a:t>من الأمثلة على العصر الحجري النحاسي في الأردن:</a:t>
            </a:r>
            <a:endParaRPr lang="ar-JO" dirty="0"/>
          </a:p>
          <a:p>
            <a:pPr algn="r" rtl="1">
              <a:buFontTx/>
              <a:buChar char="-"/>
            </a:pPr>
            <a:r>
              <a:rPr lang="ar-JO" dirty="0" smtClean="0">
                <a:solidFill>
                  <a:srgbClr val="FF0000"/>
                </a:solidFill>
              </a:rPr>
              <a:t>منطقة أبي حامد وتليلات الغسول شمال البحر الميت </a:t>
            </a:r>
            <a:endParaRPr lang="ar-JO" dirty="0">
              <a:solidFill>
                <a:srgbClr val="FF0000"/>
              </a:solidFill>
            </a:endParaRPr>
          </a:p>
          <a:p>
            <a:pPr algn="r" rtl="1">
              <a:buFontTx/>
              <a:buChar char="-"/>
            </a:pPr>
            <a:r>
              <a:rPr lang="ar-JO" dirty="0" smtClean="0">
                <a:solidFill>
                  <a:srgbClr val="FF0000"/>
                </a:solidFill>
              </a:rPr>
              <a:t>- </a:t>
            </a:r>
            <a:r>
              <a:rPr lang="ar-JO" dirty="0">
                <a:solidFill>
                  <a:srgbClr val="FF0000"/>
                </a:solidFill>
              </a:rPr>
              <a:t>منطقة </a:t>
            </a:r>
            <a:r>
              <a:rPr lang="ar-JO" dirty="0" smtClean="0">
                <a:solidFill>
                  <a:srgbClr val="FF0000"/>
                </a:solidFill>
              </a:rPr>
              <a:t>فينان وتقع جنوب الأردن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367" y="2656114"/>
            <a:ext cx="2255520" cy="222939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765" y="2656115"/>
            <a:ext cx="2481943" cy="1985554"/>
          </a:xfrm>
          <a:prstGeom prst="rect">
            <a:avLst/>
          </a:prstGeom>
        </p:spPr>
      </p:pic>
      <p:sp>
        <p:nvSpPr>
          <p:cNvPr id="7" name="Explosion 2 6"/>
          <p:cNvSpPr/>
          <p:nvPr/>
        </p:nvSpPr>
        <p:spPr>
          <a:xfrm>
            <a:off x="1367245" y="5020444"/>
            <a:ext cx="1436915" cy="1018903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اذكر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71491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2005</TotalTime>
  <Words>357</Words>
  <Application>Microsoft Office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عصور ما قبل التاريخ</vt:lpstr>
      <vt:lpstr>PowerPoint Presentation</vt:lpstr>
      <vt:lpstr>    أقسام عصور ما قبل التاريخ </vt:lpstr>
      <vt:lpstr>    أقسام عصور ما قبل التاريخ </vt:lpstr>
      <vt:lpstr>    أقسام عصور ما قبل التاريخ </vt:lpstr>
      <vt:lpstr>    أقسام عصور ما قبل التاريخ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s.almanasir</cp:lastModifiedBy>
  <cp:revision>109</cp:revision>
  <dcterms:created xsi:type="dcterms:W3CDTF">2020-07-18T18:58:59Z</dcterms:created>
  <dcterms:modified xsi:type="dcterms:W3CDTF">2023-09-01T21:23:41Z</dcterms:modified>
</cp:coreProperties>
</file>