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505" r:id="rId3"/>
    <p:sldId id="439" r:id="rId4"/>
    <p:sldId id="271" r:id="rId5"/>
    <p:sldId id="272" r:id="rId6"/>
    <p:sldId id="273" r:id="rId7"/>
    <p:sldId id="509" r:id="rId8"/>
    <p:sldId id="497" r:id="rId9"/>
    <p:sldId id="500" r:id="rId10"/>
    <p:sldId id="264" r:id="rId11"/>
    <p:sldId id="266" r:id="rId12"/>
    <p:sldId id="499" r:id="rId13"/>
    <p:sldId id="498" r:id="rId14"/>
    <p:sldId id="508" r:id="rId15"/>
    <p:sldId id="501" r:id="rId16"/>
    <p:sldId id="506" r:id="rId17"/>
    <p:sldId id="507" r:id="rId18"/>
    <p:sldId id="503" r:id="rId19"/>
    <p:sldId id="504" r:id="rId20"/>
    <p:sldId id="510" r:id="rId21"/>
    <p:sldId id="51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28A15-39BC-4780-92A1-A352C3E8A674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F9644-C48A-4562-8803-514C7E673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0243-024A-4631-BFB8-12EFCC27E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6AD94C-807F-4EB8-B0E8-E67FF0FE5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70F4C-56D9-409C-AABA-8710033C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DBCF3-4376-4A61-B510-23EAC3E56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F1E5C-FD8B-4D1F-A071-8C49E7D7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1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C972-FC70-4614-8377-4A7D44E6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89281-B669-4EDD-8DAC-13FF91F9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439B5-99B6-4967-841C-1772739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BDAD2-29EE-450F-AD61-2FD85576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F5392-D314-4BD8-A2F4-FA179022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6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3DFBAA-BCB5-4759-A6C4-7305F3128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A5862-BE83-4546-8F3F-F5E55F1F3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85B7D-31CA-444A-8328-0CA999BC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74509-C8BA-4FD3-B7F9-9E5FBD5F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84271-F32A-4563-9401-E7131EB72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2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24EBE-1976-43A2-92FE-E9E0B4302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B2D10-98EC-4DE5-AB39-83460D17D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FF43A-72AF-4FC8-9AA8-3312232E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4E85B-2A4C-4614-8027-9F70EEE4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2FBBA-AF27-4863-A62C-2772539A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0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1EDF0-CE42-4CFD-A8C3-04177EE2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50263-1A8A-4993-8E29-AF4D7D863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9CAEC-F8B9-4751-969C-095C45FC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5F69B-5AC0-46F8-9354-86B4086D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822A9-2B95-484B-A9E5-853638318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1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16E4-441D-4AC9-9E47-C11CB396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38636-ACDF-437D-9E28-97878B84F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69F7C-7B02-4569-91FB-7A450D069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7BA82-65C6-4C94-B2D5-B36AB395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2884F-4AF5-44D9-AFBF-C01ED3A0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30E79-F7DE-4CAA-BC9E-A4C04793B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1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28E6-886D-4230-876F-B3CF5AD29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CEA1D-9C1F-4645-84FE-278CC5296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CD875-0EF0-4F88-B1AB-5B581230A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01228E-5CD5-49D1-9ADC-421F73612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6E9C18-2E7D-4249-8D96-08E2979FB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CA48D0-8EF7-4EBE-BA09-B27B97BB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0876AC-0C18-4B67-A863-ABCC1BAE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123BBE-4508-439D-B7F4-F2F9186F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8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AD061-CD75-4C56-86DE-2CFCE78B4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5B959-5EF4-4AF6-8B8C-F9ACC2F4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5BBBE-2F49-4084-802B-FEFF419B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6D61C-96A4-4D27-A3E5-BA8B8B3B7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321F1E-0159-4760-A094-D4B9C858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712EF0-40C9-46B5-B558-7D5BCA23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0B084-D73A-4160-93B6-5E1622941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0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B14F-ABF5-4B72-9C49-415024D7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4D4E9-2B75-46B1-A3C6-C26E3D357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2D168-B87E-404F-B70C-1AB29A411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CA948-C095-4621-9C1F-FE2F254A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07349-BEAB-4AC2-9F2F-C09D3EEEE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59252-CCE1-4E1E-992E-34D1CE199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6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F5A1-75B9-4687-8371-9752A78E9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53C714-026D-40F1-9C31-EA7636F1E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F808C-F295-48B9-88BB-29D64E36E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60047-266E-4251-8448-C8079EF2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E6052-5B43-493F-AB48-63C120E3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B294B-444F-470D-AA09-822CD963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6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EBDD3E-54B5-4686-A562-69EB208D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6564F-F2DB-45AC-8041-79FE89405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5B1C3-4557-413D-A044-9E563E7833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1AE7-7F54-4A5D-84D6-ABCB37B86CDA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A8A69-DBF3-41A6-9B27-BC2783EED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EC484-0016-4458-9B46-B30D783DB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2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t="30753" r="46815" b="9081"/>
          <a:stretch/>
        </p:blipFill>
        <p:spPr bwMode="auto">
          <a:xfrm>
            <a:off x="8389878" y="3606803"/>
            <a:ext cx="3346615" cy="2651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3CF4BD-5846-4477-936A-71403D9EE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63" y="456529"/>
            <a:ext cx="4363059" cy="1781424"/>
          </a:xfrm>
          <a:prstGeom prst="rect">
            <a:avLst/>
          </a:prstGeom>
        </p:spPr>
      </p:pic>
      <p:grpSp>
        <p:nvGrpSpPr>
          <p:cNvPr id="8" name="Group">
            <a:extLst>
              <a:ext uri="{FF2B5EF4-FFF2-40B4-BE49-F238E27FC236}">
                <a16:creationId xmlns:a16="http://schemas.microsoft.com/office/drawing/2014/main" id="{B392FEE1-D5EF-435C-AE8C-76920B05B264}"/>
              </a:ext>
            </a:extLst>
          </p:cNvPr>
          <p:cNvGrpSpPr/>
          <p:nvPr/>
        </p:nvGrpSpPr>
        <p:grpSpPr>
          <a:xfrm>
            <a:off x="-66166" y="0"/>
            <a:ext cx="3008244" cy="6858000"/>
            <a:chOff x="0" y="0"/>
            <a:chExt cx="3171723" cy="6983683"/>
          </a:xfrm>
        </p:grpSpPr>
        <p:grpSp>
          <p:nvGrpSpPr>
            <p:cNvPr id="11" name="Group">
              <a:extLst>
                <a:ext uri="{FF2B5EF4-FFF2-40B4-BE49-F238E27FC236}">
                  <a16:creationId xmlns:a16="http://schemas.microsoft.com/office/drawing/2014/main" id="{2E83465C-C9D3-4235-AC12-3E174BF12048}"/>
                </a:ext>
              </a:extLst>
            </p:cNvPr>
            <p:cNvGrpSpPr/>
            <p:nvPr/>
          </p:nvGrpSpPr>
          <p:grpSpPr>
            <a:xfrm>
              <a:off x="46656" y="0"/>
              <a:ext cx="3125068" cy="3119218"/>
              <a:chOff x="0" y="0"/>
              <a:chExt cx="3125067" cy="3119217"/>
            </a:xfrm>
          </p:grpSpPr>
          <p:pic>
            <p:nvPicPr>
              <p:cNvPr id="14" name="Image" descr="Image">
                <a:extLst>
                  <a:ext uri="{FF2B5EF4-FFF2-40B4-BE49-F238E27FC236}">
                    <a16:creationId xmlns:a16="http://schemas.microsoft.com/office/drawing/2014/main" id="{71012C6E-EAEE-49A6-B012-1C89B79C2E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b="31383"/>
              <a:stretch>
                <a:fillRect/>
              </a:stretch>
            </p:blipFill>
            <p:spPr>
              <a:xfrm>
                <a:off x="1785" y="0"/>
                <a:ext cx="1565789" cy="15692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" name="Image" descr="Image">
                <a:extLst>
                  <a:ext uri="{FF2B5EF4-FFF2-40B4-BE49-F238E27FC236}">
                    <a16:creationId xmlns:a16="http://schemas.microsoft.com/office/drawing/2014/main" id="{AA6B1802-CD72-465C-A1BF-FA925D2918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21999" t="71155" r="51506"/>
              <a:stretch>
                <a:fillRect/>
              </a:stretch>
            </p:blipFill>
            <p:spPr>
              <a:xfrm>
                <a:off x="1563323" y="1557313"/>
                <a:ext cx="1561745" cy="15545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" name="Image" descr="Image">
                <a:extLst>
                  <a:ext uri="{FF2B5EF4-FFF2-40B4-BE49-F238E27FC236}">
                    <a16:creationId xmlns:a16="http://schemas.microsoft.com/office/drawing/2014/main" id="{823412A9-8EDB-4EE6-B0D0-AA3BE9C89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t="9222" r="11853" b="14723"/>
              <a:stretch>
                <a:fillRect/>
              </a:stretch>
            </p:blipFill>
            <p:spPr>
              <a:xfrm>
                <a:off x="1564164" y="14610"/>
                <a:ext cx="1560003" cy="15545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7" name="Image" descr="Image">
                <a:extLst>
                  <a:ext uri="{FF2B5EF4-FFF2-40B4-BE49-F238E27FC236}">
                    <a16:creationId xmlns:a16="http://schemas.microsoft.com/office/drawing/2014/main" id="{441E5735-36E6-47AF-B5B6-7B2A8689EE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0" y="1549971"/>
                <a:ext cx="1569246" cy="15692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2" name="Rectangle">
              <a:extLst>
                <a:ext uri="{FF2B5EF4-FFF2-40B4-BE49-F238E27FC236}">
                  <a16:creationId xmlns:a16="http://schemas.microsoft.com/office/drawing/2014/main" id="{8C822257-63BA-4F9B-AD97-1E360435A7C7}"/>
                </a:ext>
              </a:extLst>
            </p:cNvPr>
            <p:cNvSpPr/>
            <p:nvPr/>
          </p:nvSpPr>
          <p:spPr>
            <a:xfrm>
              <a:off x="0" y="3061875"/>
              <a:ext cx="3158947" cy="3921809"/>
            </a:xfrm>
            <a:prstGeom prst="rect">
              <a:avLst/>
            </a:prstGeom>
            <a:solidFill>
              <a:srgbClr val="0027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</p:grp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570A025E-431A-4D1E-A6D2-5AA8CB8B1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6" y="6114526"/>
            <a:ext cx="4825163" cy="54906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6344823A-D168-4E8D-87C7-DEC8420DD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4366" y="2392889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Unit 1</a:t>
            </a:r>
          </a:p>
          <a:p>
            <a:r>
              <a:rPr lang="en-US" sz="3600" dirty="0">
                <a:solidFill>
                  <a:srgbClr val="002060"/>
                </a:solidFill>
              </a:rPr>
              <a:t>1.2 The states of matter</a:t>
            </a:r>
          </a:p>
        </p:txBody>
      </p:sp>
    </p:spTree>
    <p:extLst>
      <p:ext uri="{BB962C8B-B14F-4D97-AF65-F5344CB8AC3E}">
        <p14:creationId xmlns:p14="http://schemas.microsoft.com/office/powerpoint/2010/main" val="3693991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7881950" y="2643182"/>
            <a:ext cx="504000" cy="504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8382016" y="2643182"/>
            <a:ext cx="504000" cy="504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7381884" y="2643182"/>
            <a:ext cx="504000" cy="504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7881950" y="2143116"/>
            <a:ext cx="504000" cy="504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7881950" y="3143248"/>
            <a:ext cx="504000" cy="504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7381884" y="3143248"/>
            <a:ext cx="504000" cy="504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8382016" y="2143116"/>
            <a:ext cx="504000" cy="504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7381884" y="2143116"/>
            <a:ext cx="504000" cy="504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8382016" y="3143248"/>
            <a:ext cx="504000" cy="504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7592264" y="2786058"/>
            <a:ext cx="504000" cy="504000"/>
          </a:xfrm>
          <a:prstGeom prst="ellipse">
            <a:avLst/>
          </a:prstGeom>
          <a:solidFill>
            <a:schemeClr val="bg1">
              <a:lumMod val="85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8062512" y="2746505"/>
            <a:ext cx="504000" cy="504000"/>
          </a:xfrm>
          <a:prstGeom prst="ellipse">
            <a:avLst/>
          </a:prstGeom>
          <a:solidFill>
            <a:schemeClr val="bg1">
              <a:lumMod val="85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7092198" y="2786058"/>
            <a:ext cx="504000" cy="504000"/>
          </a:xfrm>
          <a:prstGeom prst="ellipse">
            <a:avLst/>
          </a:prstGeom>
          <a:solidFill>
            <a:schemeClr val="bg1">
              <a:lumMod val="85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7592264" y="2285992"/>
            <a:ext cx="504000" cy="504000"/>
          </a:xfrm>
          <a:prstGeom prst="ellipse">
            <a:avLst/>
          </a:prstGeom>
          <a:solidFill>
            <a:schemeClr val="bg1">
              <a:lumMod val="85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7092198" y="3286124"/>
            <a:ext cx="504000" cy="504000"/>
          </a:xfrm>
          <a:prstGeom prst="ellipse">
            <a:avLst/>
          </a:prstGeom>
          <a:solidFill>
            <a:schemeClr val="bg1">
              <a:lumMod val="85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8092330" y="2285992"/>
            <a:ext cx="504000" cy="504000"/>
          </a:xfrm>
          <a:prstGeom prst="ellipse">
            <a:avLst/>
          </a:prstGeom>
          <a:solidFill>
            <a:schemeClr val="bg1">
              <a:lumMod val="85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7092198" y="2285992"/>
            <a:ext cx="504000" cy="504000"/>
          </a:xfrm>
          <a:prstGeom prst="ellipse">
            <a:avLst/>
          </a:prstGeom>
          <a:solidFill>
            <a:schemeClr val="bg1">
              <a:lumMod val="85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8092330" y="3295648"/>
            <a:ext cx="504000" cy="504000"/>
          </a:xfrm>
          <a:prstGeom prst="ellipse">
            <a:avLst/>
          </a:prstGeom>
          <a:solidFill>
            <a:schemeClr val="bg1">
              <a:lumMod val="85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7596198" y="3286124"/>
            <a:ext cx="504000" cy="504000"/>
          </a:xfrm>
          <a:prstGeom prst="ellipse">
            <a:avLst/>
          </a:prstGeom>
          <a:solidFill>
            <a:schemeClr val="bg1">
              <a:lumMod val="85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7310446" y="2938458"/>
            <a:ext cx="504000" cy="504000"/>
          </a:xfrm>
          <a:prstGeom prst="ellipse">
            <a:avLst/>
          </a:prstGeom>
          <a:solidFill>
            <a:schemeClr val="bg2">
              <a:lumMod val="25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7810512" y="2938458"/>
            <a:ext cx="504000" cy="504000"/>
          </a:xfrm>
          <a:prstGeom prst="ellipse">
            <a:avLst/>
          </a:prstGeom>
          <a:solidFill>
            <a:schemeClr val="bg2">
              <a:lumMod val="25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6810380" y="2938458"/>
            <a:ext cx="504000" cy="504000"/>
          </a:xfrm>
          <a:prstGeom prst="ellipse">
            <a:avLst/>
          </a:prstGeom>
          <a:solidFill>
            <a:schemeClr val="bg2">
              <a:lumMod val="25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7310446" y="2438392"/>
            <a:ext cx="504000" cy="504000"/>
          </a:xfrm>
          <a:prstGeom prst="ellipse">
            <a:avLst/>
          </a:prstGeom>
          <a:solidFill>
            <a:schemeClr val="bg2">
              <a:lumMod val="25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6810380" y="3438524"/>
            <a:ext cx="504000" cy="504000"/>
          </a:xfrm>
          <a:prstGeom prst="ellipse">
            <a:avLst/>
          </a:prstGeom>
          <a:solidFill>
            <a:schemeClr val="bg2">
              <a:lumMod val="25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7810512" y="2438392"/>
            <a:ext cx="504000" cy="504000"/>
          </a:xfrm>
          <a:prstGeom prst="ellipse">
            <a:avLst/>
          </a:prstGeom>
          <a:solidFill>
            <a:schemeClr val="bg2">
              <a:lumMod val="25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Oval 47"/>
          <p:cNvSpPr/>
          <p:nvPr/>
        </p:nvSpPr>
        <p:spPr>
          <a:xfrm>
            <a:off x="6810380" y="2438392"/>
            <a:ext cx="504000" cy="504000"/>
          </a:xfrm>
          <a:prstGeom prst="ellipse">
            <a:avLst/>
          </a:prstGeom>
          <a:solidFill>
            <a:schemeClr val="bg2">
              <a:lumMod val="25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7802644" y="3395248"/>
            <a:ext cx="504000" cy="504000"/>
          </a:xfrm>
          <a:prstGeom prst="ellipse">
            <a:avLst/>
          </a:prstGeom>
          <a:solidFill>
            <a:schemeClr val="bg2">
              <a:lumMod val="25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7314380" y="3438524"/>
            <a:ext cx="504000" cy="504000"/>
          </a:xfrm>
          <a:prstGeom prst="ellipse">
            <a:avLst/>
          </a:prstGeom>
          <a:solidFill>
            <a:schemeClr val="bg2">
              <a:lumMod val="25000"/>
            </a:schemeClr>
          </a:solidFill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/>
          <p:cNvSpPr txBox="1"/>
          <p:nvPr/>
        </p:nvSpPr>
        <p:spPr>
          <a:xfrm>
            <a:off x="595274" y="776004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Particles in a solid are held together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93901" y="766480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with </a:t>
            </a:r>
            <a:r>
              <a:rPr lang="en-GB" sz="2400" dirty="0">
                <a:solidFill>
                  <a:srgbClr val="FF0000"/>
                </a:solidFill>
              </a:rPr>
              <a:t>STRONG</a:t>
            </a:r>
            <a:r>
              <a:rPr lang="en-GB" sz="2400" dirty="0"/>
              <a:t> </a:t>
            </a:r>
            <a:r>
              <a:rPr lang="en-GB" sz="2400" dirty="0">
                <a:solidFill>
                  <a:srgbClr val="0070C0"/>
                </a:solidFill>
              </a:rPr>
              <a:t>BONDS</a:t>
            </a:r>
            <a:endParaRPr lang="en-GB" sz="2400" b="1" dirty="0">
              <a:solidFill>
                <a:srgbClr val="0070C0"/>
              </a:solidFill>
            </a:endParaRPr>
          </a:p>
        </p:txBody>
      </p:sp>
      <p:pic>
        <p:nvPicPr>
          <p:cNvPr id="53" name="Picture 3" descr="Aluminium">
            <a:extLst>
              <a:ext uri="{FF2B5EF4-FFF2-40B4-BE49-F238E27FC236}">
                <a16:creationId xmlns:a16="http://schemas.microsoft.com/office/drawing/2014/main" id="{FC841874-1A64-4855-8207-7AF8B84A8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0925" y="4797844"/>
            <a:ext cx="1926646" cy="1622324"/>
          </a:xfrm>
          <a:prstGeom prst="rect">
            <a:avLst/>
          </a:prstGeom>
          <a:noFill/>
        </p:spPr>
      </p:pic>
      <p:pic>
        <p:nvPicPr>
          <p:cNvPr id="54" name="Picture 7" descr="http://www.transparencyrevolution.com/wp-content/uploads/2013/03/diamond.png">
            <a:extLst>
              <a:ext uri="{FF2B5EF4-FFF2-40B4-BE49-F238E27FC236}">
                <a16:creationId xmlns:a16="http://schemas.microsoft.com/office/drawing/2014/main" id="{32D001FE-00A9-45B7-9151-108ABC053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22817">
            <a:off x="2645379" y="2778452"/>
            <a:ext cx="2183501" cy="1737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345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8" grpId="0" animBg="1"/>
      <p:bldP spid="30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6" grpId="0" animBg="1"/>
      <p:bldP spid="47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3"/>
          <p:cNvSpPr txBox="1"/>
          <p:nvPr/>
        </p:nvSpPr>
        <p:spPr>
          <a:xfrm>
            <a:off x="1952597" y="2113389"/>
            <a:ext cx="7188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/>
              <a:t>Little </a:t>
            </a:r>
            <a:r>
              <a:rPr lang="en-GB" sz="2400" dirty="0">
                <a:solidFill>
                  <a:srgbClr val="FF0000"/>
                </a:solidFill>
              </a:rPr>
              <a:t>ENERGY</a:t>
            </a:r>
            <a:r>
              <a:rPr lang="en-GB" sz="2400" dirty="0"/>
              <a:t> is needed to break them ...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978640" y="1438345"/>
            <a:ext cx="7700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When forces between the particles </a:t>
            </a:r>
            <a:r>
              <a:rPr lang="en-GB" sz="2400" dirty="0"/>
              <a:t>are </a:t>
            </a:r>
            <a:r>
              <a:rPr lang="en-GB" sz="2400" dirty="0">
                <a:solidFill>
                  <a:srgbClr val="FF0000"/>
                </a:solidFill>
              </a:rPr>
              <a:t>WEAK</a:t>
            </a:r>
          </a:p>
        </p:txBody>
      </p:sp>
      <p:pic>
        <p:nvPicPr>
          <p:cNvPr id="26626" name="Picture 2" descr="http://images4.wikia.nocookie.net/__cb20121105231156/narutofanon/images/6/6d/730546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3175" y="2763884"/>
            <a:ext cx="1517583" cy="2078966"/>
          </a:xfrm>
          <a:prstGeom prst="rect">
            <a:avLst/>
          </a:prstGeom>
          <a:noFill/>
        </p:spPr>
      </p:pic>
      <p:pic>
        <p:nvPicPr>
          <p:cNvPr id="26628" name="Picture 4" descr="http://web1.caryacademy.org/facultywebs/gray_rushin/StudentProjects/ElementWebSites/iodine/crystal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9618" y="2808350"/>
            <a:ext cx="2033149" cy="2033150"/>
          </a:xfrm>
          <a:prstGeom prst="rect">
            <a:avLst/>
          </a:prstGeom>
          <a:noFill/>
        </p:spPr>
      </p:pic>
      <p:grpSp>
        <p:nvGrpSpPr>
          <p:cNvPr id="116" name="Group 47"/>
          <p:cNvGrpSpPr/>
          <p:nvPr/>
        </p:nvGrpSpPr>
        <p:grpSpPr>
          <a:xfrm flipV="1">
            <a:off x="5700401" y="4358006"/>
            <a:ext cx="479312" cy="420944"/>
            <a:chOff x="6838544" y="3132306"/>
            <a:chExt cx="479312" cy="420944"/>
          </a:xfrm>
          <a:solidFill>
            <a:srgbClr val="7030A0"/>
          </a:solidFill>
        </p:grpSpPr>
        <p:sp>
          <p:nvSpPr>
            <p:cNvPr id="123" name="Oval 122"/>
            <p:cNvSpPr/>
            <p:nvPr/>
          </p:nvSpPr>
          <p:spPr>
            <a:xfrm>
              <a:off x="6838544" y="3132306"/>
              <a:ext cx="288000" cy="288000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7029856" y="3265250"/>
              <a:ext cx="288000" cy="288000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</p:grpSp>
      <p:grpSp>
        <p:nvGrpSpPr>
          <p:cNvPr id="118" name="Group 53"/>
          <p:cNvGrpSpPr/>
          <p:nvPr/>
        </p:nvGrpSpPr>
        <p:grpSpPr>
          <a:xfrm flipH="1" flipV="1">
            <a:off x="6164080" y="4370993"/>
            <a:ext cx="479312" cy="420944"/>
            <a:chOff x="6838544" y="3132306"/>
            <a:chExt cx="479312" cy="420944"/>
          </a:xfrm>
          <a:solidFill>
            <a:srgbClr val="7030A0"/>
          </a:solidFill>
        </p:grpSpPr>
        <p:sp>
          <p:nvSpPr>
            <p:cNvPr id="119" name="Oval 118"/>
            <p:cNvSpPr/>
            <p:nvPr/>
          </p:nvSpPr>
          <p:spPr>
            <a:xfrm>
              <a:off x="6838544" y="3132306"/>
              <a:ext cx="288000" cy="288000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7029856" y="3265250"/>
              <a:ext cx="288000" cy="288000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</p:grpSp>
      <p:grpSp>
        <p:nvGrpSpPr>
          <p:cNvPr id="128" name="Group 47"/>
          <p:cNvGrpSpPr/>
          <p:nvPr/>
        </p:nvGrpSpPr>
        <p:grpSpPr>
          <a:xfrm flipV="1">
            <a:off x="5687432" y="4092119"/>
            <a:ext cx="479312" cy="420944"/>
            <a:chOff x="6838544" y="3132306"/>
            <a:chExt cx="479312" cy="420944"/>
          </a:xfrm>
          <a:solidFill>
            <a:srgbClr val="7030A0"/>
          </a:solidFill>
        </p:grpSpPr>
        <p:sp>
          <p:nvSpPr>
            <p:cNvPr id="129" name="Oval 128"/>
            <p:cNvSpPr/>
            <p:nvPr/>
          </p:nvSpPr>
          <p:spPr>
            <a:xfrm>
              <a:off x="6838544" y="3132306"/>
              <a:ext cx="288000" cy="288000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30" name="Oval 129"/>
            <p:cNvSpPr/>
            <p:nvPr/>
          </p:nvSpPr>
          <p:spPr>
            <a:xfrm>
              <a:off x="7029856" y="3265250"/>
              <a:ext cx="288000" cy="288000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</p:grpSp>
      <p:grpSp>
        <p:nvGrpSpPr>
          <p:cNvPr id="131" name="Group 47"/>
          <p:cNvGrpSpPr/>
          <p:nvPr/>
        </p:nvGrpSpPr>
        <p:grpSpPr>
          <a:xfrm flipV="1">
            <a:off x="5655007" y="3495485"/>
            <a:ext cx="479312" cy="420944"/>
            <a:chOff x="6838544" y="3132306"/>
            <a:chExt cx="479312" cy="420944"/>
          </a:xfrm>
          <a:solidFill>
            <a:srgbClr val="7030A0"/>
          </a:solidFill>
        </p:grpSpPr>
        <p:sp>
          <p:nvSpPr>
            <p:cNvPr id="132" name="Oval 131"/>
            <p:cNvSpPr/>
            <p:nvPr/>
          </p:nvSpPr>
          <p:spPr>
            <a:xfrm>
              <a:off x="6838544" y="3132306"/>
              <a:ext cx="288000" cy="288000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33" name="Oval 132"/>
            <p:cNvSpPr/>
            <p:nvPr/>
          </p:nvSpPr>
          <p:spPr>
            <a:xfrm>
              <a:off x="7029856" y="3265250"/>
              <a:ext cx="288000" cy="288000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</p:grpSp>
      <p:grpSp>
        <p:nvGrpSpPr>
          <p:cNvPr id="134" name="Group 47"/>
          <p:cNvGrpSpPr/>
          <p:nvPr/>
        </p:nvGrpSpPr>
        <p:grpSpPr>
          <a:xfrm flipV="1">
            <a:off x="5671218" y="3793802"/>
            <a:ext cx="479312" cy="420944"/>
            <a:chOff x="6838544" y="3132306"/>
            <a:chExt cx="479312" cy="420944"/>
          </a:xfrm>
          <a:solidFill>
            <a:srgbClr val="7030A0"/>
          </a:solidFill>
        </p:grpSpPr>
        <p:sp>
          <p:nvSpPr>
            <p:cNvPr id="135" name="Oval 134"/>
            <p:cNvSpPr/>
            <p:nvPr/>
          </p:nvSpPr>
          <p:spPr>
            <a:xfrm>
              <a:off x="6838544" y="3132306"/>
              <a:ext cx="288000" cy="288000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7029856" y="3265250"/>
              <a:ext cx="288000" cy="288000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</p:grpSp>
      <p:grpSp>
        <p:nvGrpSpPr>
          <p:cNvPr id="137" name="Group 53"/>
          <p:cNvGrpSpPr/>
          <p:nvPr/>
        </p:nvGrpSpPr>
        <p:grpSpPr>
          <a:xfrm flipH="1" flipV="1">
            <a:off x="6160838" y="3463079"/>
            <a:ext cx="479312" cy="420944"/>
            <a:chOff x="6838544" y="3132306"/>
            <a:chExt cx="479312" cy="420944"/>
          </a:xfrm>
          <a:solidFill>
            <a:srgbClr val="7030A0"/>
          </a:solidFill>
        </p:grpSpPr>
        <p:sp>
          <p:nvSpPr>
            <p:cNvPr id="138" name="Oval 137"/>
            <p:cNvSpPr/>
            <p:nvPr/>
          </p:nvSpPr>
          <p:spPr>
            <a:xfrm>
              <a:off x="6838544" y="3132306"/>
              <a:ext cx="288000" cy="288000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39" name="Oval 138"/>
            <p:cNvSpPr/>
            <p:nvPr/>
          </p:nvSpPr>
          <p:spPr>
            <a:xfrm>
              <a:off x="7029856" y="3265250"/>
              <a:ext cx="288000" cy="288000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</p:grpSp>
      <p:grpSp>
        <p:nvGrpSpPr>
          <p:cNvPr id="140" name="Group 53"/>
          <p:cNvGrpSpPr/>
          <p:nvPr/>
        </p:nvGrpSpPr>
        <p:grpSpPr>
          <a:xfrm flipH="1" flipV="1">
            <a:off x="6138140" y="3790576"/>
            <a:ext cx="479312" cy="420944"/>
            <a:chOff x="6838544" y="3132306"/>
            <a:chExt cx="479312" cy="420944"/>
          </a:xfrm>
          <a:solidFill>
            <a:srgbClr val="7030A0"/>
          </a:solidFill>
        </p:grpSpPr>
        <p:sp>
          <p:nvSpPr>
            <p:cNvPr id="141" name="Oval 140"/>
            <p:cNvSpPr/>
            <p:nvPr/>
          </p:nvSpPr>
          <p:spPr>
            <a:xfrm>
              <a:off x="6838544" y="3132306"/>
              <a:ext cx="288000" cy="288000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42" name="Oval 141"/>
            <p:cNvSpPr/>
            <p:nvPr/>
          </p:nvSpPr>
          <p:spPr>
            <a:xfrm>
              <a:off x="7029856" y="3265250"/>
              <a:ext cx="288000" cy="288000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</p:grpSp>
      <p:grpSp>
        <p:nvGrpSpPr>
          <p:cNvPr id="143" name="Group 53"/>
          <p:cNvGrpSpPr/>
          <p:nvPr/>
        </p:nvGrpSpPr>
        <p:grpSpPr>
          <a:xfrm flipH="1" flipV="1">
            <a:off x="6154352" y="4079164"/>
            <a:ext cx="479312" cy="420944"/>
            <a:chOff x="6838544" y="3132306"/>
            <a:chExt cx="479312" cy="420944"/>
          </a:xfrm>
          <a:solidFill>
            <a:srgbClr val="7030A0"/>
          </a:solidFill>
        </p:grpSpPr>
        <p:sp>
          <p:nvSpPr>
            <p:cNvPr id="144" name="Oval 143"/>
            <p:cNvSpPr/>
            <p:nvPr/>
          </p:nvSpPr>
          <p:spPr>
            <a:xfrm>
              <a:off x="6838544" y="3132306"/>
              <a:ext cx="288000" cy="288000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45" name="Oval 144"/>
            <p:cNvSpPr/>
            <p:nvPr/>
          </p:nvSpPr>
          <p:spPr>
            <a:xfrm>
              <a:off x="7029856" y="3265250"/>
              <a:ext cx="288000" cy="288000"/>
            </a:xfrm>
            <a:prstGeom prst="ellipse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9587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-0.01597 -0.06064 C -0.01979 -0.07384 -0.0191 -0.08796 -0.01389 -0.09976 C -0.00799 -0.1125 0.00087 -0.12013 0.01146 -0.12152 L 0.05937 -0.13125 " pathEditMode="relative" rAng="12664649" ptsTypes="FffFF">
                                      <p:cBhvr>
                                        <p:cTn id="48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83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1 2.22222E-6 L -0.05399 -0.03773 C -0.06302 -0.0456 -0.06788 -0.05764 -0.06788 -0.06968 C -0.06788 -0.08403 -0.06302 -0.09537 -0.05399 -0.10324 L -0.01371 -0.14028 " pathEditMode="relative" rAng="0" ptsTypes="FffFF">
                                      <p:cBhvr>
                                        <p:cTn id="5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0" y="-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C 0.01111 -0.02732 0.0224 -0.0544 0.03524 -0.07523 C 0.04809 -0.09607 0.06233 -0.11042 0.07674 -0.12477 " pathEditMode="relative" ptsTypes="aaA">
                                      <p:cBhvr>
                                        <p:cTn id="5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03704E-6 C -0.01094 -0.04306 -0.0217 -0.08589 -0.03403 -0.10649 C -0.04635 -0.12709 -0.06719 -0.11552 -0.07448 -0.12339 C -0.08177 -0.13126 -0.0776 -0.14885 -0.0776 -0.15325 " pathEditMode="relative" ptsTypes="aaaA">
                                      <p:cBhvr>
                                        <p:cTn id="5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C 0.01007 -0.0206 0.02031 -0.0412 0.02882 -0.0581 C 0.03733 -0.075 0.0441 -0.08866 0.05104 -0.10208 " pathEditMode="relative" ptsTypes="aaA">
                                      <p:cBhvr>
                                        <p:cTn id="58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03704E-6 C -0.00591 -0.00647 -0.01181 -0.01296 -0.01927 -0.0199 C -0.02674 -0.02684 -0.03594 -0.02592 -0.0448 -0.0412 C -0.05365 -0.05647 -0.06823 -0.09583 -0.0724 -0.11203 C -0.07657 -0.12823 -0.07292 -0.13356 -0.06927 -0.13888 " pathEditMode="relative" ptsTypes="aaaaA">
                                      <p:cBhvr>
                                        <p:cTn id="60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A83213A-E483-4707-AEE6-8AF39226AF9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92034" y="606949"/>
            <a:ext cx="11207931" cy="40364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002060"/>
                </a:solidFill>
              </a:rPr>
              <a:t>The particles of a substance are the same in the three states.  But factors are different for particles in the three states.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35D279-9D30-4054-9C51-948E97625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236" y="2625160"/>
            <a:ext cx="3300352" cy="10127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C08405-8966-4AC0-93E6-DE824A9EC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993" y="2625160"/>
            <a:ext cx="4095109" cy="1012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48B494-50CA-41A7-A478-14523F5F1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993" y="5031396"/>
            <a:ext cx="3924300" cy="11715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77BC62-2A61-4EF9-832E-789226134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6816" y="4864709"/>
            <a:ext cx="5038725" cy="15049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6EACE9D-EACD-468C-A3E0-C27A9567804E}"/>
              </a:ext>
            </a:extLst>
          </p:cNvPr>
          <p:cNvSpPr/>
          <p:nvPr/>
        </p:nvSpPr>
        <p:spPr>
          <a:xfrm>
            <a:off x="1370107" y="2003713"/>
            <a:ext cx="3538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How particles are arranged</a:t>
            </a:r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D9F2AD-3058-41DA-8B85-F8FE6247DD32}"/>
              </a:ext>
            </a:extLst>
          </p:cNvPr>
          <p:cNvSpPr/>
          <p:nvPr/>
        </p:nvSpPr>
        <p:spPr>
          <a:xfrm>
            <a:off x="7525741" y="2003713"/>
            <a:ext cx="3538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How particles move</a:t>
            </a:r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06599C-8FEE-4079-98A5-419FDBD934FF}"/>
              </a:ext>
            </a:extLst>
          </p:cNvPr>
          <p:cNvSpPr/>
          <p:nvPr/>
        </p:nvSpPr>
        <p:spPr>
          <a:xfrm>
            <a:off x="1370107" y="4353931"/>
            <a:ext cx="3538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How far apart the particles are </a:t>
            </a:r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927978-95B7-4256-8BA7-5A0B870D9DC5}"/>
              </a:ext>
            </a:extLst>
          </p:cNvPr>
          <p:cNvSpPr/>
          <p:nvPr/>
        </p:nvSpPr>
        <p:spPr>
          <a:xfrm>
            <a:off x="6863236" y="4186896"/>
            <a:ext cx="51931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How strongly the particles hold together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977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55BA32-009A-42C1-B8B3-3CB86FDD8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455" y="1740566"/>
            <a:ext cx="10040190" cy="43753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971C42-CB2F-436C-A028-7431CDBA28CB}"/>
              </a:ext>
            </a:extLst>
          </p:cNvPr>
          <p:cNvSpPr txBox="1"/>
          <p:nvPr/>
        </p:nvSpPr>
        <p:spPr>
          <a:xfrm>
            <a:off x="1404742" y="742122"/>
            <a:ext cx="9037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Let’s complete the following table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7426CC-665C-41EF-B3EB-7B28D361C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155" y="3627575"/>
            <a:ext cx="771939" cy="62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F809D8-87A8-4277-9A3F-10564B602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9155" y="4450245"/>
            <a:ext cx="905954" cy="627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3555DE-0D6B-4583-979D-D95F67316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9155" y="5177513"/>
            <a:ext cx="905954" cy="627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4510F6-48B1-4773-A746-01569F047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990" y="3627575"/>
            <a:ext cx="2073244" cy="62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C2A7D7-00D7-4453-9938-AA3D524318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680" y="4427419"/>
            <a:ext cx="2073244" cy="62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F5B251-7911-42DD-8C54-037D5137DC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7260" y="5177512"/>
            <a:ext cx="1844703" cy="6271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73705F-680B-4638-B5FF-2538CC990B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4437" y="3591253"/>
            <a:ext cx="3568276" cy="6635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D2E3CF-CD76-4AF2-BB7F-B8C8BFF836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2272" y="4427421"/>
            <a:ext cx="3946976" cy="6271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5CFE1B-8E23-4ECE-B93B-BCDA5A88BA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9143" y="5227265"/>
            <a:ext cx="3573570" cy="62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2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rge.png">
            <a:extLst>
              <a:ext uri="{FF2B5EF4-FFF2-40B4-BE49-F238E27FC236}">
                <a16:creationId xmlns:a16="http://schemas.microsoft.com/office/drawing/2014/main" id="{F5E34C32-B09B-48C0-9D8B-21F6B67629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2726" y="1138023"/>
            <a:ext cx="9299309" cy="458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23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CDEDD5-DC28-41CE-B25C-637DC4407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571" y="278088"/>
            <a:ext cx="3520523" cy="60232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6B332D-2420-49AF-ABB1-78700D716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57" y="194848"/>
            <a:ext cx="36480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22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0CBD9-98AC-492A-A581-CB1CA297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Workbook page 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A30A4-A686-4C55-98E0-CDE59529D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61" y="1576387"/>
            <a:ext cx="10085752" cy="491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22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05AA6A-9C4D-403C-883F-8E5D25F8B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54" y="447674"/>
            <a:ext cx="10263116" cy="601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00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31653-374E-4C16-BF79-F10CCF1AF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Answers to questions page 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41D4C-4A71-457D-929C-3E2E70FF5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09" y="1944894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1</a:t>
            </a:r>
            <a:r>
              <a:rPr lang="en-US" sz="2400" dirty="0"/>
              <a:t>-</a:t>
            </a:r>
            <a:r>
              <a:rPr lang="en-US" dirty="0"/>
              <a:t> </a:t>
            </a:r>
            <a:r>
              <a:rPr lang="en-US" sz="2000" dirty="0"/>
              <a:t>solid. Liquid, gas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2- Differences: shape – flowability</a:t>
            </a:r>
          </a:p>
          <a:p>
            <a:pPr marL="0" indent="0">
              <a:buNone/>
            </a:pPr>
            <a:r>
              <a:rPr lang="en-US" sz="2000" dirty="0"/>
              <a:t>     Similarity: both can be compressed a little bit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3- Arrangement: particles are not in a pattern</a:t>
            </a:r>
          </a:p>
          <a:p>
            <a:pPr marL="0" indent="0">
              <a:buNone/>
            </a:pPr>
            <a:r>
              <a:rPr lang="en-US" sz="2000" dirty="0"/>
              <a:t>    Movement: particles move around randomly, sliding over each other</a:t>
            </a:r>
          </a:p>
          <a:p>
            <a:pPr marL="0" indent="0">
              <a:buNone/>
            </a:pPr>
            <a:r>
              <a:rPr lang="en-US" sz="2000" dirty="0"/>
              <a:t>    Separation : particles touch each other</a:t>
            </a:r>
          </a:p>
          <a:p>
            <a:pPr marL="0" indent="0">
              <a:buNone/>
            </a:pPr>
            <a:r>
              <a:rPr lang="en-US" sz="2000" dirty="0"/>
              <a:t>    </a:t>
            </a:r>
          </a:p>
          <a:p>
            <a:pPr marL="0" indent="0">
              <a:buNone/>
            </a:pPr>
            <a:r>
              <a:rPr lang="en-US" sz="2000" dirty="0"/>
              <a:t>4- Particles in a liquid are held more strongly than particles in a gas.</a:t>
            </a:r>
          </a:p>
        </p:txBody>
      </p:sp>
    </p:spTree>
    <p:extLst>
      <p:ext uri="{BB962C8B-B14F-4D97-AF65-F5344CB8AC3E}">
        <p14:creationId xmlns:p14="http://schemas.microsoft.com/office/powerpoint/2010/main" val="242924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F1C0B5-77D9-4366-83FD-6B2379B18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34618"/>
            <a:ext cx="9522620" cy="12821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4351D5-2AD5-4973-ABC0-1DBA8169C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08151"/>
            <a:ext cx="6710570" cy="2007671"/>
          </a:xfrm>
          <a:prstGeom prst="rect">
            <a:avLst/>
          </a:prstGeom>
        </p:spPr>
      </p:pic>
      <p:pic>
        <p:nvPicPr>
          <p:cNvPr id="1026" name="Picture 2" descr="The properties of carbon dioxide gas | Science online">
            <a:extLst>
              <a:ext uri="{FF2B5EF4-FFF2-40B4-BE49-F238E27FC236}">
                <a16:creationId xmlns:a16="http://schemas.microsoft.com/office/drawing/2014/main" id="{E4F3B845-765B-4EE9-8A39-E85760486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374" y="440720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ite Block Solid Carbon Dioxide Dry Ice, Food Grade">
            <a:extLst>
              <a:ext uri="{FF2B5EF4-FFF2-40B4-BE49-F238E27FC236}">
                <a16:creationId xmlns:a16="http://schemas.microsoft.com/office/drawing/2014/main" id="{27FDE63F-9714-4CC1-B506-D6CE7602E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826" y="4015822"/>
            <a:ext cx="2583346" cy="258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2 fire extinguishers - everything you need to know">
            <a:extLst>
              <a:ext uri="{FF2B5EF4-FFF2-40B4-BE49-F238E27FC236}">
                <a16:creationId xmlns:a16="http://schemas.microsoft.com/office/drawing/2014/main" id="{51255F77-084F-4C8E-A28D-606BE07A5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49" y="4296839"/>
            <a:ext cx="2270678" cy="227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239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B6720-45CA-4578-B281-5693F9BCD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C410C-95D0-4BF5-A4F4-A10C80DBF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166" y="1960562"/>
            <a:ext cx="10515600" cy="4351338"/>
          </a:xfrm>
        </p:spPr>
        <p:txBody>
          <a:bodyPr/>
          <a:lstStyle/>
          <a:p>
            <a:r>
              <a:rPr lang="en-US" dirty="0"/>
              <a:t>In your copybook Draw the particle model for the following:</a:t>
            </a:r>
          </a:p>
        </p:txBody>
      </p:sp>
      <p:pic>
        <p:nvPicPr>
          <p:cNvPr id="1026" name="Picture 2" descr="Apple premium imported – Subzfresh">
            <a:extLst>
              <a:ext uri="{FF2B5EF4-FFF2-40B4-BE49-F238E27FC236}">
                <a16:creationId xmlns:a16="http://schemas.microsoft.com/office/drawing/2014/main" id="{624F2FB2-5B19-4036-9505-7E1EB0A9E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78" y="2781507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made Chicken Soup Recipe">
            <a:extLst>
              <a:ext uri="{FF2B5EF4-FFF2-40B4-BE49-F238E27FC236}">
                <a16:creationId xmlns:a16="http://schemas.microsoft.com/office/drawing/2014/main" id="{FA52DAF0-93EE-431A-A4CB-C89A4A6C6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327" y="446405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To Cook The Perfect White Rice - The Wanderlust Kitchen">
            <a:extLst>
              <a:ext uri="{FF2B5EF4-FFF2-40B4-BE49-F238E27FC236}">
                <a16:creationId xmlns:a16="http://schemas.microsoft.com/office/drawing/2014/main" id="{9B423609-9522-4BEC-8D40-BD1CCC5C9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494" y="244316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ney | BBC Good Food">
            <a:extLst>
              <a:ext uri="{FF2B5EF4-FFF2-40B4-BE49-F238E27FC236}">
                <a16:creationId xmlns:a16="http://schemas.microsoft.com/office/drawing/2014/main" id="{BBFE8925-F407-4A65-BE4C-36504BA8D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02" y="4721225"/>
            <a:ext cx="25908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NNONS 5-piece cookware set, glass/stainless steel - IKEA">
            <a:extLst>
              <a:ext uri="{FF2B5EF4-FFF2-40B4-BE49-F238E27FC236}">
                <a16:creationId xmlns:a16="http://schemas.microsoft.com/office/drawing/2014/main" id="{8115CF42-EB88-4030-BE1B-D95CE64C6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744" y="159865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ADC3F3-29FF-43F5-BD0C-DBCA0B2234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8278" y="3086435"/>
            <a:ext cx="1583660" cy="11077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24470A-9BF0-4905-8E16-556F5187CC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2585" y="5709548"/>
            <a:ext cx="1735017" cy="11080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DAA7F6-0D95-46EC-A66C-E10ED42E54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2777" y="3213947"/>
            <a:ext cx="1583660" cy="11077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6CB25C-7CCD-4632-A567-94D09478A8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2619" y="5203894"/>
            <a:ext cx="1735017" cy="11080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3A4DC2-E0D2-4D01-A7E5-CAC703BA1E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6782" y="3218911"/>
            <a:ext cx="1583660" cy="110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1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922231D-7D24-48FB-AEB1-00E96A833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96" y="154343"/>
            <a:ext cx="11309232" cy="5557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655239-F794-49D9-A17E-4F186FFA59B7}"/>
              </a:ext>
            </a:extLst>
          </p:cNvPr>
          <p:cNvSpPr txBox="1"/>
          <p:nvPr/>
        </p:nvSpPr>
        <p:spPr>
          <a:xfrm>
            <a:off x="3008243" y="4157114"/>
            <a:ext cx="1113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CC54DB-A25E-4020-95D9-8523D54954C3}"/>
              </a:ext>
            </a:extLst>
          </p:cNvPr>
          <p:cNvSpPr txBox="1"/>
          <p:nvPr/>
        </p:nvSpPr>
        <p:spPr>
          <a:xfrm>
            <a:off x="3008243" y="4601886"/>
            <a:ext cx="1113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Yes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38B5DD-9A11-4E49-A13F-095D95E7E285}"/>
              </a:ext>
            </a:extLst>
          </p:cNvPr>
          <p:cNvSpPr txBox="1"/>
          <p:nvPr/>
        </p:nvSpPr>
        <p:spPr>
          <a:xfrm>
            <a:off x="2962860" y="5150093"/>
            <a:ext cx="1113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Yes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D3391-437E-48C7-BAF2-BD3F3284AA1B}"/>
              </a:ext>
            </a:extLst>
          </p:cNvPr>
          <p:cNvSpPr txBox="1"/>
          <p:nvPr/>
        </p:nvSpPr>
        <p:spPr>
          <a:xfrm>
            <a:off x="5667445" y="4168438"/>
            <a:ext cx="186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Only a little bit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0829B5-4F31-4E7A-AD45-3CF8486970AD}"/>
              </a:ext>
            </a:extLst>
          </p:cNvPr>
          <p:cNvSpPr txBox="1"/>
          <p:nvPr/>
        </p:nvSpPr>
        <p:spPr>
          <a:xfrm>
            <a:off x="5667445" y="4601886"/>
            <a:ext cx="186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Only a little bit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DA0C2A-DDF3-47C6-B992-8DDAA552ADEB}"/>
              </a:ext>
            </a:extLst>
          </p:cNvPr>
          <p:cNvSpPr txBox="1"/>
          <p:nvPr/>
        </p:nvSpPr>
        <p:spPr>
          <a:xfrm>
            <a:off x="5667445" y="5093572"/>
            <a:ext cx="186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Yes, a lot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97C2E7-2FCC-40E6-85EF-6D5E40ED3A83}"/>
              </a:ext>
            </a:extLst>
          </p:cNvPr>
          <p:cNvSpPr txBox="1"/>
          <p:nvPr/>
        </p:nvSpPr>
        <p:spPr>
          <a:xfrm>
            <a:off x="8417413" y="4132519"/>
            <a:ext cx="2789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No, unless you apply force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9B9C15-C665-4C31-9FBF-AD20AB47954C}"/>
              </a:ext>
            </a:extLst>
          </p:cNvPr>
          <p:cNvSpPr txBox="1"/>
          <p:nvPr/>
        </p:nvSpPr>
        <p:spPr>
          <a:xfrm>
            <a:off x="8417413" y="4526446"/>
            <a:ext cx="3457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Yes, it takes the shape of the bottom of the container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75DF62-46FA-4D5D-9279-4AB49B3F47BC}"/>
              </a:ext>
            </a:extLst>
          </p:cNvPr>
          <p:cNvSpPr txBox="1"/>
          <p:nvPr/>
        </p:nvSpPr>
        <p:spPr>
          <a:xfrm>
            <a:off x="8400982" y="5011594"/>
            <a:ext cx="3457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Yes, it takes the shape of the whole container</a:t>
            </a:r>
          </a:p>
        </p:txBody>
      </p:sp>
    </p:spTree>
    <p:extLst>
      <p:ext uri="{BB962C8B-B14F-4D97-AF65-F5344CB8AC3E}">
        <p14:creationId xmlns:p14="http://schemas.microsoft.com/office/powerpoint/2010/main" val="144090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  <p:bldP spid="17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FB084D-FF4D-40B5-9F79-C2FC55109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18" y="791817"/>
            <a:ext cx="11492564" cy="5274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8031BB-9285-4EE7-9693-6A1C15C89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665" y="3436041"/>
            <a:ext cx="967390" cy="6259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219BC8-0D01-46F8-B9B4-F79164866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665" y="4313168"/>
            <a:ext cx="1266825" cy="590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BF238F-C56A-4B37-B757-F1F7705849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0665" y="5154887"/>
            <a:ext cx="1097675" cy="6332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EAA436-3515-4D37-B9B8-DB2A0ABF7CAA}"/>
              </a:ext>
            </a:extLst>
          </p:cNvPr>
          <p:cNvSpPr txBox="1"/>
          <p:nvPr/>
        </p:nvSpPr>
        <p:spPr>
          <a:xfrm>
            <a:off x="5261515" y="3564354"/>
            <a:ext cx="85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Yes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498E36-75A1-4D29-B94C-4D4FA3D067ED}"/>
              </a:ext>
            </a:extLst>
          </p:cNvPr>
          <p:cNvSpPr txBox="1"/>
          <p:nvPr/>
        </p:nvSpPr>
        <p:spPr>
          <a:xfrm>
            <a:off x="5261515" y="4318067"/>
            <a:ext cx="85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No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F0D885-E42C-490E-AE9E-5477D203B789}"/>
              </a:ext>
            </a:extLst>
          </p:cNvPr>
          <p:cNvSpPr txBox="1"/>
          <p:nvPr/>
        </p:nvSpPr>
        <p:spPr>
          <a:xfrm>
            <a:off x="5261516" y="5186466"/>
            <a:ext cx="854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No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3D0D3F-8938-4E31-92A3-5072155D31DC}"/>
              </a:ext>
            </a:extLst>
          </p:cNvPr>
          <p:cNvSpPr txBox="1"/>
          <p:nvPr/>
        </p:nvSpPr>
        <p:spPr>
          <a:xfrm>
            <a:off x="7360848" y="3564354"/>
            <a:ext cx="161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Tightly packed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AF149E-AF53-4582-B78A-CC94BACDA721}"/>
              </a:ext>
            </a:extLst>
          </p:cNvPr>
          <p:cNvSpPr txBox="1"/>
          <p:nvPr/>
        </p:nvSpPr>
        <p:spPr>
          <a:xfrm>
            <a:off x="7360847" y="4313168"/>
            <a:ext cx="161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Touching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CC4D68-D78C-44CF-A3F3-BFAB97026FFB}"/>
              </a:ext>
            </a:extLst>
          </p:cNvPr>
          <p:cNvSpPr txBox="1"/>
          <p:nvPr/>
        </p:nvSpPr>
        <p:spPr>
          <a:xfrm>
            <a:off x="7360846" y="5286858"/>
            <a:ext cx="1618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Far apart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4B8B78-10A4-4D75-BCF3-1711A04C931A}"/>
              </a:ext>
            </a:extLst>
          </p:cNvPr>
          <p:cNvSpPr txBox="1"/>
          <p:nvPr/>
        </p:nvSpPr>
        <p:spPr>
          <a:xfrm>
            <a:off x="9510446" y="3558139"/>
            <a:ext cx="204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Vibrate on the spot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5041BD-5B60-4D3C-8F79-E01159FF1510}"/>
              </a:ext>
            </a:extLst>
          </p:cNvPr>
          <p:cNvSpPr txBox="1"/>
          <p:nvPr/>
        </p:nvSpPr>
        <p:spPr>
          <a:xfrm>
            <a:off x="9342783" y="4285277"/>
            <a:ext cx="221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Randomly, slide over each other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279B49-69CB-4EF2-89C1-A127D5CD60E3}"/>
              </a:ext>
            </a:extLst>
          </p:cNvPr>
          <p:cNvSpPr txBox="1"/>
          <p:nvPr/>
        </p:nvSpPr>
        <p:spPr>
          <a:xfrm>
            <a:off x="9302274" y="5062659"/>
            <a:ext cx="221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Randomly, in all directions</a:t>
            </a:r>
          </a:p>
        </p:txBody>
      </p:sp>
    </p:spTree>
    <p:extLst>
      <p:ext uri="{BB962C8B-B14F-4D97-AF65-F5344CB8AC3E}">
        <p14:creationId xmlns:p14="http://schemas.microsoft.com/office/powerpoint/2010/main" val="130867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.famm7-1.fna.fbcdn.net/v/t1.15752-9/119787786_239274497518286_4892626771236877122_n.jpg?_nc_cat=102&amp;_nc_sid=b96e70&amp;_nc_ohc=AqZyrVc-auMAX-eZsyY&amp;_nc_ht=scontent.famm7-1.fna&amp;oh=678ebe2b0c1904ae917f9c1de9018687&amp;oe=5F8B0196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4" t="-613" r="9294" b="613"/>
          <a:stretch/>
        </p:blipFill>
        <p:spPr bwMode="auto">
          <a:xfrm>
            <a:off x="807436" y="4123020"/>
            <a:ext cx="4400177" cy="248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content.famm7-1.fna.fbcdn.net/v/t1.15752-9/119842260_367392834289479_5071237440750030805_n.jpg?_nc_cat=111&amp;_nc_sid=b96e70&amp;_nc_ohc=xD8mHM6K-7YAX8Z2rQK&amp;_nc_ht=scontent.famm7-1.fna&amp;oh=66d9e6bfd6b51d4b9aa60627ee75e21c&amp;oe=5F899D6C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1" r="10236"/>
          <a:stretch/>
        </p:blipFill>
        <p:spPr bwMode="auto">
          <a:xfrm>
            <a:off x="6597511" y="4123020"/>
            <a:ext cx="4388352" cy="252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content.famm7-1.fna.fbcdn.net/v/t1.15752-9/119732793_323447982296712_5601990016011623157_n.jpg?_nc_cat=100&amp;_nc_sid=b96e70&amp;_nc_ohc=orBWAluP6hYAX81-7zI&amp;_nc_ht=scontent.famm7-1.fna&amp;oh=dddadd7bfe3f78b8dee403cc2041a8bc&amp;oe=5F8A1EA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r="9383"/>
          <a:stretch/>
        </p:blipFill>
        <p:spPr bwMode="auto">
          <a:xfrm>
            <a:off x="2132958" y="344897"/>
            <a:ext cx="6658729" cy="377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C1B248-9F9A-4F91-BBD2-6AFA10AFA028}"/>
              </a:ext>
            </a:extLst>
          </p:cNvPr>
          <p:cNvSpPr/>
          <p:nvPr/>
        </p:nvSpPr>
        <p:spPr>
          <a:xfrm>
            <a:off x="0" y="527638"/>
            <a:ext cx="22313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REMEMBER </a:t>
            </a:r>
          </a:p>
        </p:txBody>
      </p:sp>
    </p:spTree>
    <p:extLst>
      <p:ext uri="{BB962C8B-B14F-4D97-AF65-F5344CB8AC3E}">
        <p14:creationId xmlns:p14="http://schemas.microsoft.com/office/powerpoint/2010/main" val="288522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algn="l" rtl="0">
              <a:buNone/>
            </a:pPr>
            <a:r>
              <a:rPr lang="en-US" dirty="0"/>
              <a:t> A solid is matter that has definite size and shape.  </a:t>
            </a:r>
          </a:p>
          <a:p>
            <a:pPr algn="l" rtl="0"/>
            <a:r>
              <a:rPr lang="en-US" dirty="0"/>
              <a:t>They could be hard 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Or soft </a:t>
            </a:r>
            <a:endParaRPr lang="ar-JO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Solids </a:t>
            </a:r>
            <a:endParaRPr lang="ar-JO" sz="3600" dirty="0"/>
          </a:p>
        </p:txBody>
      </p:sp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3912" y="3140969"/>
            <a:ext cx="1357322" cy="1209043"/>
          </a:xfrm>
          <a:prstGeom prst="rect">
            <a:avLst/>
          </a:prstGeom>
        </p:spPr>
      </p:pic>
      <p:pic>
        <p:nvPicPr>
          <p:cNvPr id="7" name="Picture 6" descr="Pencil.jpg"/>
          <p:cNvPicPr>
            <a:picLocks noChangeAspect="1"/>
          </p:cNvPicPr>
          <p:nvPr/>
        </p:nvPicPr>
        <p:blipFill>
          <a:blip r:embed="rId3" cstate="print"/>
          <a:srcRect r="-7692" b="6924"/>
          <a:stretch>
            <a:fillRect/>
          </a:stretch>
        </p:blipFill>
        <p:spPr>
          <a:xfrm>
            <a:off x="2207568" y="2852936"/>
            <a:ext cx="2500330" cy="1440650"/>
          </a:xfrm>
          <a:prstGeom prst="rect">
            <a:avLst/>
          </a:prstGeom>
        </p:spPr>
      </p:pic>
      <p:pic>
        <p:nvPicPr>
          <p:cNvPr id="8" name="Picture 7" descr="download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9669" y="5169638"/>
            <a:ext cx="1500198" cy="1500198"/>
          </a:xfrm>
          <a:prstGeom prst="rect">
            <a:avLst/>
          </a:prstGeom>
        </p:spPr>
      </p:pic>
      <p:pic>
        <p:nvPicPr>
          <p:cNvPr id="9" name="Picture 2" descr="https://scontent.famm7-1.fna.fbcdn.net/v/t1.15752-9/119777387_242614113821563_4975956932198501770_n.jpg?_nc_cat=102&amp;_nc_sid=b96e70&amp;_nc_ohc=4F_mJvbz5rIAX_eLmtp&amp;_nc_ht=scontent.famm7-1.fna&amp;oh=440bbed2360ef465355843892d662f2c&amp;oe=5F89668B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3" t="-197" r="13548" b="6193"/>
          <a:stretch/>
        </p:blipFill>
        <p:spPr bwMode="auto">
          <a:xfrm>
            <a:off x="8185755" y="2617175"/>
            <a:ext cx="3868562" cy="405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27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/>
              <a:t>A liquid takes the shape of any container.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 They could be thick 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 Or thin </a:t>
            </a:r>
          </a:p>
          <a:p>
            <a:endParaRPr lang="ar-JO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Liquids</a:t>
            </a:r>
            <a:endParaRPr lang="ar-JO" sz="3600" dirty="0"/>
          </a:p>
        </p:txBody>
      </p:sp>
      <p:pic>
        <p:nvPicPr>
          <p:cNvPr id="5" name="Picture 4" descr="download (2).jpg"/>
          <p:cNvPicPr>
            <a:picLocks noChangeAspect="1"/>
          </p:cNvPicPr>
          <p:nvPr/>
        </p:nvPicPr>
        <p:blipFill>
          <a:blip r:embed="rId2" cstate="print"/>
          <a:srcRect b="5879"/>
          <a:stretch>
            <a:fillRect/>
          </a:stretch>
        </p:blipFill>
        <p:spPr>
          <a:xfrm>
            <a:off x="4757849" y="2759117"/>
            <a:ext cx="2476517" cy="1857388"/>
          </a:xfrm>
          <a:prstGeom prst="rect">
            <a:avLst/>
          </a:prstGeom>
        </p:spPr>
      </p:pic>
      <p:pic>
        <p:nvPicPr>
          <p:cNvPr id="6" name="Picture 5" descr="download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0207" y="5162699"/>
            <a:ext cx="2714644" cy="1447800"/>
          </a:xfrm>
          <a:prstGeom prst="rect">
            <a:avLst/>
          </a:prstGeom>
        </p:spPr>
      </p:pic>
      <p:pic>
        <p:nvPicPr>
          <p:cNvPr id="7" name="Picture 2" descr="https://scontent.famm7-1.fna.fbcdn.net/v/t1.15752-9/119901999_250355722904606_7591639691514353721_n.jpg?_nc_cat=109&amp;_nc_sid=b96e70&amp;_nc_ohc=SxXTPsZlbyEAX-I7uUO&amp;_nc_ht=scontent.famm7-1.fna&amp;oh=38cb04aab736d84de4082bd534cbd5f4&amp;oe=5F8C63D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9" t="1371" r="13806" b="7217"/>
          <a:stretch/>
        </p:blipFill>
        <p:spPr bwMode="auto">
          <a:xfrm>
            <a:off x="8346258" y="3203254"/>
            <a:ext cx="3538011" cy="365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170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/>
              <a:t>Gas is a matter that has no definite shape.</a:t>
            </a:r>
          </a:p>
          <a:p>
            <a:pPr algn="l" rtl="0"/>
            <a:r>
              <a:rPr lang="en-US" dirty="0"/>
              <a:t>Gases take the shape of whatever container they are in .</a:t>
            </a:r>
          </a:p>
          <a:p>
            <a:pPr algn="l" rtl="0"/>
            <a:endParaRPr lang="ar-JO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</a:t>
            </a:r>
            <a:endParaRPr lang="ar-JO" sz="3600" dirty="0"/>
          </a:p>
        </p:txBody>
      </p:sp>
      <p:pic>
        <p:nvPicPr>
          <p:cNvPr id="5" name="Picture 4" descr="143058853-56a12f375f9b58b7d0bcdc3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4034" y="3357562"/>
            <a:ext cx="2643206" cy="1928826"/>
          </a:xfrm>
          <a:prstGeom prst="rect">
            <a:avLst/>
          </a:prstGeom>
        </p:spPr>
      </p:pic>
      <p:pic>
        <p:nvPicPr>
          <p:cNvPr id="6" name="Picture 5" descr="images (3).jpg"/>
          <p:cNvPicPr>
            <a:picLocks noChangeAspect="1"/>
          </p:cNvPicPr>
          <p:nvPr/>
        </p:nvPicPr>
        <p:blipFill>
          <a:blip r:embed="rId3" cstate="print"/>
          <a:srcRect l="11539" r="23076"/>
          <a:stretch>
            <a:fillRect/>
          </a:stretch>
        </p:blipFill>
        <p:spPr>
          <a:xfrm>
            <a:off x="4881554" y="3000372"/>
            <a:ext cx="1357322" cy="2746562"/>
          </a:xfrm>
          <a:prstGeom prst="rect">
            <a:avLst/>
          </a:prstGeom>
        </p:spPr>
      </p:pic>
      <p:pic>
        <p:nvPicPr>
          <p:cNvPr id="8" name="Picture 2" descr="https://scontent.famm7-1.fna.fbcdn.net/v/t1.15752-9/119771293_659361081372244_7137169782729265999_n.jpg?_nc_cat=103&amp;_nc_sid=b96e70&amp;_nc_ohc=MQhnFiy2QTEAX_uX-qi&amp;_nc_ht=scontent.famm7-1.fna&amp;oh=eff2456c609e1575d2ff5bb3c21508cd&amp;oe=5F8A63A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0" r="14757" b="25198"/>
          <a:stretch/>
        </p:blipFill>
        <p:spPr bwMode="auto">
          <a:xfrm>
            <a:off x="8032432" y="3357562"/>
            <a:ext cx="3919220" cy="337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037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7">
            <a:extLst>
              <a:ext uri="{FF2B5EF4-FFF2-40B4-BE49-F238E27FC236}">
                <a16:creationId xmlns:a16="http://schemas.microsoft.com/office/drawing/2014/main" id="{7E116317-6128-4F23-A364-D3598D3EA0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869671"/>
              </p:ext>
            </p:extLst>
          </p:nvPr>
        </p:nvGraphicFramePr>
        <p:xfrm>
          <a:off x="1524000" y="947755"/>
          <a:ext cx="7896196" cy="514824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74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4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40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4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9420"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/>
                        <a:t> Shape </a:t>
                      </a:r>
                      <a:endParaRPr lang="ar-JO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/>
                        <a:t> Volume</a:t>
                      </a:r>
                      <a:endParaRPr lang="ar-JO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/>
                        <a:t> Mass</a:t>
                      </a:r>
                      <a:endParaRPr lang="ar-JO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1"/>
                      <a:endParaRPr lang="ar-JO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780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JO" dirty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Fixed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JO" dirty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Fixed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algn="ctr" rtl="1"/>
                      <a:endParaRPr lang="en-US" dirty="0"/>
                    </a:p>
                    <a:p>
                      <a:pPr algn="ctr"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/>
                    </a:p>
                    <a:p>
                      <a:pPr algn="ctr" rtl="1"/>
                      <a:r>
                        <a:rPr lang="en-US" dirty="0"/>
                        <a:t>Fixed</a:t>
                      </a:r>
                      <a:endParaRPr lang="ar-JO" dirty="0"/>
                    </a:p>
                    <a:p>
                      <a:pPr algn="ctr" rtl="1"/>
                      <a:r>
                        <a:rPr lang="en-US" dirty="0"/>
                        <a:t>(doesn’t change)</a:t>
                      </a:r>
                      <a:endParaRPr lang="ar-JO" dirty="0"/>
                    </a:p>
                    <a:p>
                      <a:pPr algn="ctr"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/>
                        <a:t>  Solid</a:t>
                      </a:r>
                      <a:r>
                        <a:rPr lang="ar-JO" sz="2000" b="1" dirty="0"/>
                        <a:t>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80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JO" dirty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changes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JO" dirty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Fixed</a:t>
                      </a:r>
                      <a:endParaRPr lang="ar-JO" dirty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JO" dirty="0"/>
                    </a:p>
                    <a:p>
                      <a:pPr algn="ctr"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JO" dirty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Fixed</a:t>
                      </a:r>
                      <a:endParaRPr lang="ar-JO" dirty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JO" dirty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JO" dirty="0"/>
                    </a:p>
                    <a:p>
                      <a:pPr algn="ctr"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/>
                        <a:t>  Liquid</a:t>
                      </a:r>
                      <a:endParaRPr lang="ar-JO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3216">
                <a:tc>
                  <a:txBody>
                    <a:bodyPr/>
                    <a:lstStyle/>
                    <a:p>
                      <a:pPr algn="ctr" rtl="1"/>
                      <a:endParaRPr lang="ar-JO" dirty="0"/>
                    </a:p>
                    <a:p>
                      <a:pPr algn="ctr" rtl="1"/>
                      <a:r>
                        <a:rPr lang="en-US" dirty="0"/>
                        <a:t>changes</a:t>
                      </a:r>
                      <a:endParaRPr lang="ar-JO" dirty="0"/>
                    </a:p>
                    <a:p>
                      <a:pPr algn="ctr"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JO" dirty="0"/>
                    </a:p>
                    <a:p>
                      <a:pPr algn="ctr" rtl="1"/>
                      <a:r>
                        <a:rPr lang="en-US" dirty="0"/>
                        <a:t>changes</a:t>
                      </a:r>
                      <a:endParaRPr lang="ar-JO" dirty="0"/>
                    </a:p>
                    <a:p>
                      <a:pPr algn="ctr"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JO" dirty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Fixed</a:t>
                      </a:r>
                      <a:endParaRPr lang="ar-JO" dirty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JO" dirty="0"/>
                    </a:p>
                    <a:p>
                      <a:pPr algn="ctr" rtl="1"/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/>
                        <a:t>  Gas</a:t>
                      </a:r>
                      <a:endParaRPr lang="ar-JO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4111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08B637-7434-475E-8A2B-BF6D93841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904" y="623426"/>
            <a:ext cx="7606748" cy="30152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39AC00-B401-4FCF-ABF6-0F4C2416032B}"/>
              </a:ext>
            </a:extLst>
          </p:cNvPr>
          <p:cNvSpPr txBox="1"/>
          <p:nvPr/>
        </p:nvSpPr>
        <p:spPr>
          <a:xfrm>
            <a:off x="172278" y="192539"/>
            <a:ext cx="42141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Lesson 1.2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7BBC2D-6842-4A56-B434-A9A26E61B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639" y="4471159"/>
            <a:ext cx="2366530" cy="15983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795410-F072-47F6-B43F-F16B0BEFF5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469" y="4392861"/>
            <a:ext cx="2602188" cy="18201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AD364E-606B-437E-B913-E1CACD772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9464" y="4471159"/>
            <a:ext cx="2712039" cy="173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0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1A32EA-569F-4558-AED6-37F421A3C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068" y="772105"/>
            <a:ext cx="11031863" cy="26568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6773B8-78C0-4050-9BFC-7A731589A87D}"/>
              </a:ext>
            </a:extLst>
          </p:cNvPr>
          <p:cNvSpPr/>
          <p:nvPr/>
        </p:nvSpPr>
        <p:spPr>
          <a:xfrm>
            <a:off x="742122" y="3861209"/>
            <a:ext cx="108698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002060"/>
                </a:solidFill>
              </a:rPr>
              <a:t>The particles of water are the same in the three states.  </a:t>
            </a:r>
          </a:p>
          <a:p>
            <a:pPr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>
              <a:buNone/>
            </a:pP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16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ysics PowerPoint Template" id="{18C6BFE4-75B8-4463-B197-2EC00491E872}" vid="{EDD3D8DC-FD34-457F-A9CA-5C9E62E496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 PowerPoint Template</Template>
  <TotalTime>51164</TotalTime>
  <Words>334</Words>
  <Application>Microsoft Office PowerPoint</Application>
  <PresentationFormat>Widescreen</PresentationFormat>
  <Paragraphs>94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Warm up task</vt:lpstr>
      <vt:lpstr>PowerPoint Presentation</vt:lpstr>
      <vt:lpstr>Solids </vt:lpstr>
      <vt:lpstr>Liquids</vt:lpstr>
      <vt:lpstr>Gas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Workbook page 8</vt:lpstr>
      <vt:lpstr>PowerPoint Presentation</vt:lpstr>
      <vt:lpstr>Answers to questions page 23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NOS</dc:creator>
  <cp:lastModifiedBy>N.kawar</cp:lastModifiedBy>
  <cp:revision>370</cp:revision>
  <dcterms:created xsi:type="dcterms:W3CDTF">2020-06-28T09:52:36Z</dcterms:created>
  <dcterms:modified xsi:type="dcterms:W3CDTF">2023-09-28T08:37:18Z</dcterms:modified>
</cp:coreProperties>
</file>