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70" r:id="rId14"/>
    <p:sldId id="274" r:id="rId15"/>
    <p:sldId id="271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71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16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01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33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3913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6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51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56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9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32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4EC77B-D347-47D6-B24F-372AF3021B66}" type="datetimeFigureOut">
              <a:rPr lang="en-US" smtClean="0"/>
              <a:t>9/28/2023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DE1F80-CB0A-4FF1-ADB2-0A16FE9370B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365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/>
              <a:t>المثنّى وإِعرابُهُ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JO" b="1" dirty="0"/>
              <a:t>الأهداف:</a:t>
            </a:r>
          </a:p>
          <a:p>
            <a:pPr algn="r" rtl="1"/>
            <a:r>
              <a:rPr lang="ar-JO" b="1" dirty="0"/>
              <a:t>1- </a:t>
            </a:r>
            <a:r>
              <a:rPr lang="ar-SA" b="1" dirty="0"/>
              <a:t>أن يتعرّف الطّالب المثنّى.</a:t>
            </a:r>
            <a:endParaRPr lang="en-US" b="1" dirty="0"/>
          </a:p>
          <a:p>
            <a:pPr algn="r" rtl="1"/>
            <a:r>
              <a:rPr lang="ar-SA" b="1" dirty="0"/>
              <a:t>2- أن يتعرّف علامة رفع المثنى، وعلامة نصبه وجرّه.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8526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rtl="1">
              <a:defRPr/>
            </a:pPr>
            <a:r>
              <a:rPr lang="ar-SA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 </a:t>
            </a:r>
            <a:r>
              <a:rPr lang="ar-JO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ن</a:t>
            </a:r>
            <a:r>
              <a:rPr lang="ar-SA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ستنتج</a:t>
            </a:r>
            <a:r>
              <a:rPr lang="ar-JO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ُ</a:t>
            </a:r>
            <a:endParaRPr lang="en-US" sz="72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8675" name="Picture 3" descr="queston5 علامة استفها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779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lghtbul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"/>
            <a:ext cx="155098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1703389" y="1628775"/>
            <a:ext cx="8893175" cy="4895850"/>
          </a:xfrm>
          <a:prstGeom prst="verticalScroll">
            <a:avLst>
              <a:gd name="adj" fmla="val 8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208214" y="2425701"/>
            <a:ext cx="7920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50000"/>
              </a:spcBef>
            </a:pPr>
            <a:r>
              <a:rPr lang="ar-JO" altLang="en-US" sz="4000" dirty="0">
                <a:solidFill>
                  <a:srgbClr val="0000FF"/>
                </a:solidFill>
              </a:rPr>
              <a:t>أنّ علامة جرّ المثنى هي الياء.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45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nimBg="1"/>
      <p:bldP spid="28677" grpId="0" animBg="1"/>
      <p:bldP spid="286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0" descr="mso7D85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209"/>
          <a:stretch/>
        </p:blipFill>
        <p:spPr bwMode="auto">
          <a:xfrm>
            <a:off x="1306285" y="69508"/>
            <a:ext cx="9026435" cy="6318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591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pPr algn="ctr"/>
            <a:r>
              <a:rPr lang="ar-JO" dirty="0"/>
              <a:t>التّطبيقات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771" y="1776550"/>
            <a:ext cx="10868297" cy="4767942"/>
          </a:xfrm>
        </p:spPr>
        <p:txBody>
          <a:bodyPr>
            <a:noAutofit/>
          </a:bodyPr>
          <a:lstStyle/>
          <a:p>
            <a:pPr algn="r" rtl="1"/>
            <a:r>
              <a:rPr lang="ar-SA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السّؤال الأوَّل: عَيّن المثنّى المرفوع والمنصوب والمجرور في العبارات الآتية، وبيّن السّبب وعلامة الإعراب:</a:t>
            </a:r>
            <a:endParaRPr lang="en-US" sz="24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JO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SA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البابانِ مفتوحانِ.</a:t>
            </a:r>
            <a:endParaRPr lang="en-US" sz="24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البابانِ مفتوحانِ                              مبتدأ وخبر مرفوعان وعلامة رفعهما الألف. 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ي</a:t>
            </a:r>
            <a:r>
              <a:rPr lang="ar-SA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جرّ الثّورانِ المحراثَ.</a:t>
            </a:r>
            <a:endParaRPr lang="en-US" sz="24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الثّورانِ                                      فاعل مرفوع وعلامة رفعه الألف.</a:t>
            </a:r>
          </a:p>
          <a:p>
            <a:pPr algn="r" rtl="1"/>
            <a:r>
              <a:rPr lang="ar-SA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 تمشي الدّجاجة على رجلينِ.</a:t>
            </a:r>
            <a:endParaRPr lang="en-US" sz="24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رجلينِ                                       اسم مجرور وعلامة جرّه الياء.</a:t>
            </a:r>
            <a:r>
              <a:rPr lang="ar-SA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endParaRPr lang="ar-JO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/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- </a:t>
            </a:r>
            <a:r>
              <a:rPr lang="ar-SA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كتبَ الشّاعرُ قصيدتيْنِ.</a:t>
            </a:r>
            <a:endParaRPr lang="en-US" sz="24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/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قصيدتينِ                           مفعول به منصوب وعلامة </a:t>
            </a:r>
            <a:r>
              <a:rPr lang="ar-JO" sz="2400" b="1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نصبه الياء.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1977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السّؤال الثاني: هات جملة على كلّ ممّا يأتي:</a:t>
            </a:r>
            <a:endParaRPr lang="en-US" sz="24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1- مثنّى مرفوع</a:t>
            </a:r>
            <a:r>
              <a:rPr lang="ar-JO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:</a:t>
            </a:r>
            <a:r>
              <a:rPr lang="ar-SA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</a:t>
            </a:r>
            <a:r>
              <a:rPr lang="ar-JO" sz="2400" b="1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</a:t>
            </a:r>
            <a:r>
              <a:rPr lang="ar-JO" sz="2400" b="1" u="sng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JO" sz="2400" b="1" u="sng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2- مثنى منصوب: </a:t>
            </a:r>
          </a:p>
          <a:p>
            <a:pPr algn="r" rtl="1">
              <a:lnSpc>
                <a:spcPct val="150000"/>
              </a:lnSpc>
            </a:pPr>
            <a:r>
              <a:rPr lang="ar-JO" sz="2400" b="1" u="sng" dirty="0">
                <a:solidFill>
                  <a:schemeClr val="tx1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3. مثنى مجرور:</a:t>
            </a:r>
            <a:endParaRPr lang="en-US" sz="2400" b="1" dirty="0">
              <a:solidFill>
                <a:schemeClr val="tx1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924862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السّؤال الثاني: هات جملة على كلّ ممّا يأتي:</a:t>
            </a:r>
            <a:endParaRPr lang="en-US" sz="2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1- مثنّى مرفوع  </a:t>
            </a:r>
            <a:r>
              <a:rPr lang="ar-JO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</a:t>
            </a:r>
            <a:r>
              <a:rPr lang="ar-JO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الطّالبانِ مجتهدانِ</a:t>
            </a:r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/ درست </a:t>
            </a:r>
            <a:r>
              <a:rPr lang="ar-JO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الطّالبتانِ</a:t>
            </a:r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الدروسَ./ أكلَ ا</a:t>
            </a:r>
            <a:r>
              <a:rPr lang="ar-JO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لطّفلانِ</a:t>
            </a:r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.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2- مثنّى منصوب</a:t>
            </a:r>
            <a:r>
              <a:rPr lang="ar-JO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قرأ فارسٌ </a:t>
            </a:r>
            <a:r>
              <a:rPr lang="ar-JO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كتابينِ. </a:t>
            </a:r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/ كتبَ أحمدُ </a:t>
            </a:r>
            <a:r>
              <a:rPr lang="ar-JO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قصّتينِ.</a:t>
            </a:r>
            <a:endParaRPr lang="en-US" sz="2400" b="1" u="sng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 rtl="1">
              <a:lnSpc>
                <a:spcPct val="150000"/>
              </a:lnSpc>
            </a:pP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3- مثنّى مجرور</a:t>
            </a:r>
            <a:r>
              <a:rPr lang="ar-JO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 </a:t>
            </a:r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قفزت القطّةُ فوقَ السّورينِ. / ذهبَ الرّجلُ إلى مطعمينِ.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700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السّؤالُ الثّالثُ: حوّل ما تحتهُ خطٌّ إلى صيغة المثنّى وغيّر ما يلزم: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حضر </a:t>
            </a:r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الطّبيبُ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إلى المستشفى.      ..........................................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طالِبُ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العلمِ </a:t>
            </a:r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مجتهدٌ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       ...............................................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>
              <a:lnSpc>
                <a:spcPct val="150000"/>
              </a:lnSpc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حدّثنا جدّي عن </a:t>
            </a:r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رجلٍ كريمٍ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.............................................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62421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ar-SA" sz="2400" b="1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السّؤالُ الثّالثُ: حوّل ما تحتهُ خطٌّ إلى صيغة المثنّى وغيّر ما يلزم:</a:t>
            </a:r>
            <a:endParaRPr lang="en-US" sz="2400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حضر</a:t>
            </a:r>
            <a:r>
              <a:rPr lang="ar-JO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الطّبيبُ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إلى المستشفى.</a:t>
            </a:r>
            <a:r>
              <a:rPr lang="ar-JO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حضر</a:t>
            </a:r>
            <a:r>
              <a:rPr lang="ar-JO" sz="2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َ</a:t>
            </a:r>
            <a:r>
              <a:rPr lang="ar-SA" sz="2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الطّبيب</a:t>
            </a:r>
            <a:r>
              <a:rPr lang="ar-JO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انِ</a:t>
            </a:r>
            <a:r>
              <a:rPr lang="ar-SA" sz="2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إلى المستشفى.</a:t>
            </a:r>
            <a:endParaRPr lang="en-US" sz="2400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طالِبُ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العلمِ </a:t>
            </a:r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مجتهدٌ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       </a:t>
            </a:r>
            <a:r>
              <a:rPr lang="ar-JO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   </a:t>
            </a:r>
            <a:r>
              <a:rPr lang="ar-JO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طالبا</a:t>
            </a:r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JO" sz="2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العلمِ </a:t>
            </a:r>
            <a:r>
              <a:rPr lang="ar-JO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مجتهدان</a:t>
            </a:r>
            <a:r>
              <a:rPr lang="ar-JO" sz="2400" b="1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ِ</a:t>
            </a:r>
            <a:endParaRPr lang="en-US" sz="2400" b="1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  <a:p>
            <a:pPr algn="r">
              <a:lnSpc>
                <a:spcPct val="150000"/>
              </a:lnSpc>
            </a:pP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حدّثنا جدّي عن </a:t>
            </a:r>
            <a:r>
              <a:rPr lang="ar-SA" sz="2400" b="1" u="sng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رجلٍ كريمٍ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. </a:t>
            </a:r>
            <a:r>
              <a:rPr lang="ar-JO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         </a:t>
            </a:r>
            <a:r>
              <a:rPr lang="ar-SA" sz="2400" dirty="0">
                <a:latin typeface="Simplified Arabic" panose="02020603050405020304" pitchFamily="18" charset="-78"/>
                <a:cs typeface="Simplified Arabic" panose="02020603050405020304" pitchFamily="18" charset="-78"/>
              </a:rPr>
              <a:t> </a:t>
            </a:r>
            <a:r>
              <a:rPr lang="ar-SA" sz="2400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حدّثنا جدّي عن </a:t>
            </a:r>
            <a:r>
              <a:rPr lang="ar-JO" sz="2400" b="1" u="sng" dirty="0">
                <a:solidFill>
                  <a:srgbClr val="FF0000"/>
                </a:solidFill>
                <a:latin typeface="Simplified Arabic" panose="02020603050405020304" pitchFamily="18" charset="-78"/>
                <a:cs typeface="Simplified Arabic" panose="02020603050405020304" pitchFamily="18" charset="-78"/>
              </a:rPr>
              <a:t>رجلينِ كريمينِ</a:t>
            </a:r>
            <a:endParaRPr lang="en-US" sz="2400" b="1" u="sng" dirty="0">
              <a:solidFill>
                <a:srgbClr val="FF0000"/>
              </a:solidFill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71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81200" y="277814"/>
            <a:ext cx="8229600" cy="1139825"/>
          </a:xfrm>
          <a:prstGeom prst="rect">
            <a:avLst/>
          </a:prstGeom>
          <a:solidFill>
            <a:schemeClr val="tx1">
              <a:alpha val="60001"/>
            </a:schemeClr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>
            <a:flatTx/>
          </a:bodyPr>
          <a:lstStyle>
            <a:lvl1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1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1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ar-SA" sz="6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otken noqta ii" pitchFamily="2" charset="-78"/>
              </a:rPr>
              <a:t>ا</a:t>
            </a:r>
            <a:r>
              <a:rPr lang="ar-JO" sz="6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Motken noqta ii" pitchFamily="2" charset="-78"/>
              </a:rPr>
              <a:t>لمثنّى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cs typeface="Motken noqta ii" pitchFamily="2" charset="-78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919288" y="1557338"/>
            <a:ext cx="8229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spcBef>
                <a:spcPct val="20000"/>
              </a:spcBef>
              <a:buFontTx/>
              <a:buChar char="•"/>
            </a:pPr>
            <a:r>
              <a:rPr lang="ar-SA" altLang="en-US" sz="3200" b="1" dirty="0"/>
              <a:t>ضع</a:t>
            </a:r>
            <a:r>
              <a:rPr lang="ar-JO" altLang="en-US" sz="3200" b="1" dirty="0"/>
              <a:t>ْ</a:t>
            </a:r>
            <a:r>
              <a:rPr lang="ar-SA" altLang="en-US" sz="3200" b="1" dirty="0"/>
              <a:t> دائرة</a:t>
            </a:r>
            <a:r>
              <a:rPr lang="ar-JO" altLang="en-US" sz="3200" b="1" dirty="0"/>
              <a:t>ً</a:t>
            </a:r>
            <a:r>
              <a:rPr lang="ar-SA" altLang="en-US" sz="3200" b="1" dirty="0"/>
              <a:t> على الاسم المثن</a:t>
            </a:r>
            <a:r>
              <a:rPr lang="ar-JO" altLang="en-US" sz="3200" b="1" dirty="0"/>
              <a:t>ّ</a:t>
            </a:r>
            <a:r>
              <a:rPr lang="ar-SA" altLang="en-US" sz="3200" b="1" dirty="0"/>
              <a:t>ى</a:t>
            </a:r>
            <a:r>
              <a:rPr lang="ar-JO" altLang="en-US" sz="3200" b="1" dirty="0"/>
              <a:t>:</a:t>
            </a:r>
            <a:endParaRPr lang="en-US" altLang="en-US" sz="3200" b="1" dirty="0"/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 rot="19923771">
            <a:off x="8505979" y="2391271"/>
            <a:ext cx="1800225" cy="165576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5400" b="1">
                <a:solidFill>
                  <a:srgbClr val="FFFF66"/>
                </a:solidFill>
              </a:rPr>
              <a:t>زهرتان</a:t>
            </a:r>
            <a:endParaRPr lang="en-US" altLang="en-US" sz="5400" b="1">
              <a:solidFill>
                <a:srgbClr val="FFFF66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 rot="1389444">
            <a:off x="5375276" y="2262188"/>
            <a:ext cx="1439863" cy="2159000"/>
          </a:xfrm>
          <a:prstGeom prst="hexagon">
            <a:avLst>
              <a:gd name="adj" fmla="val 25000"/>
              <a:gd name="vf" fmla="val 115470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ar-SA" sz="4400" b="1" dirty="0">
                <a:solidFill>
                  <a:schemeClr val="bg1"/>
                </a:solidFill>
              </a:rPr>
              <a:t>جي</a:t>
            </a:r>
            <a:r>
              <a:rPr lang="ar-JO" sz="4400" b="1" dirty="0">
                <a:solidFill>
                  <a:schemeClr val="bg1"/>
                </a:solidFill>
              </a:rPr>
              <a:t>ر</a:t>
            </a:r>
            <a:r>
              <a:rPr lang="ar-SA" sz="4400" b="1" dirty="0">
                <a:solidFill>
                  <a:schemeClr val="bg1"/>
                </a:solidFill>
              </a:rPr>
              <a:t>ان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258148">
            <a:off x="2152651" y="1817688"/>
            <a:ext cx="2303463" cy="1727200"/>
          </a:xfrm>
          <a:prstGeom prst="bevel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5400" b="1"/>
              <a:t>كوكبان</a:t>
            </a:r>
            <a:endParaRPr lang="en-US" altLang="en-US" sz="5400" b="1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7089265">
            <a:off x="2959101" y="3973513"/>
            <a:ext cx="1690687" cy="3049588"/>
          </a:xfrm>
          <a:prstGeom prst="moon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4800" b="1"/>
              <a:t>نقطتين</a:t>
            </a:r>
            <a:endParaRPr lang="en-US" altLang="en-US" sz="4800" b="1"/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9272323">
            <a:off x="7177089" y="4724400"/>
            <a:ext cx="3240087" cy="1728788"/>
          </a:xfrm>
          <a:prstGeom prst="sun">
            <a:avLst>
              <a:gd name="adj" fmla="val 250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SA" altLang="en-US" sz="4000" b="1">
                <a:solidFill>
                  <a:srgbClr val="FF0000"/>
                </a:solidFill>
              </a:rPr>
              <a:t>زهرة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 rot="1389444">
            <a:off x="5861051" y="4419600"/>
            <a:ext cx="1439863" cy="21590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ar-JO" altLang="en-US" sz="4400" b="1">
                <a:solidFill>
                  <a:schemeClr val="bg1"/>
                </a:solidFill>
              </a:rPr>
              <a:t>بساتي</a:t>
            </a:r>
            <a:r>
              <a:rPr lang="ar-SA" altLang="en-US" sz="4400" b="1">
                <a:solidFill>
                  <a:schemeClr val="bg1"/>
                </a:solidFill>
              </a:rPr>
              <a:t>ن</a:t>
            </a:r>
            <a:endParaRPr lang="en-US" altLang="en-US" sz="4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mso9852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96" b="15904"/>
          <a:stretch>
            <a:fillRect/>
          </a:stretch>
        </p:blipFill>
        <p:spPr bwMode="auto">
          <a:xfrm>
            <a:off x="1524001" y="-10198"/>
            <a:ext cx="9001571" cy="6319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2207569" y="3284985"/>
            <a:ext cx="2952327" cy="240722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79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8" descr="mso75E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3814"/>
            <a:ext cx="7921625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bar52 حلقات ثلاث بعمود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596064"/>
            <a:ext cx="91440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bar52 حلقات ثلاث بعمود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243763" y="2992438"/>
            <a:ext cx="64531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bar52 حلقات ثلاث بعمود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-1433512" y="2965450"/>
            <a:ext cx="6453188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6383338" y="981076"/>
            <a:ext cx="3168650" cy="5762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079876" y="1484313"/>
            <a:ext cx="5688013" cy="7921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5016501" y="2276476"/>
            <a:ext cx="4392613" cy="11525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4583114" y="3573464"/>
            <a:ext cx="4681537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5016500" y="4292600"/>
            <a:ext cx="4319588" cy="8651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6527800" y="5157789"/>
            <a:ext cx="2808288" cy="5032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566988" y="5661025"/>
            <a:ext cx="6985000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688389" y="66675"/>
            <a:ext cx="1728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54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أتأمل :</a:t>
            </a:r>
            <a:endParaRPr lang="en-US" sz="54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6672264" y="858839"/>
            <a:ext cx="3457575" cy="923925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الس</a:t>
            </a:r>
            <a:r>
              <a:rPr lang="ar-JO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رير</a:t>
            </a:r>
            <a:r>
              <a:rPr lang="ar-S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ُ</a:t>
            </a: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مرتب</a:t>
            </a:r>
            <a:r>
              <a:rPr lang="ar-S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ٌ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2424114" y="836613"/>
            <a:ext cx="3959225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الس</a:t>
            </a:r>
            <a:r>
              <a:rPr lang="ar-JO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رير</a:t>
            </a:r>
            <a:r>
              <a:rPr lang="ar-S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ان</a:t>
            </a:r>
            <a:r>
              <a:rPr lang="ar-JO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ِ</a:t>
            </a: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مرت</a:t>
            </a:r>
            <a:r>
              <a:rPr lang="ar-JO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ب</a:t>
            </a:r>
            <a:r>
              <a:rPr lang="ar-SA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ان</a:t>
            </a:r>
            <a:r>
              <a:rPr lang="ar-JO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ِ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311901" y="1773238"/>
            <a:ext cx="41052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هيّا </a:t>
            </a:r>
            <a:r>
              <a:rPr lang="ar-JO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ن</a:t>
            </a:r>
            <a:r>
              <a:rPr lang="ar-SA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عرب:</a:t>
            </a: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847851" y="2379664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ما الموقع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ُ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الإعرابي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للاسم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ِ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 المثن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ى (الس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ريران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ِ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) 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695327" y="2273301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مبتدأ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448301" y="3768726"/>
            <a:ext cx="496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ما الحالة الإعرابي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ة للمبتدأ 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974625" y="3698657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الر</a:t>
            </a:r>
            <a:r>
              <a:rPr lang="ar-JO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فع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1919289" y="4344989"/>
            <a:ext cx="935395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هل ظهرت العلامة الأصلي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ة للر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فع ( الض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ة ) على آخر المثن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ى 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426847" y="4344988"/>
            <a:ext cx="1728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لا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4839019" y="5324477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ما العلامة ال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تي نابت عن الض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ة؟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567805" y="5324477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الألف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1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25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2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4" grpId="0" animBg="1"/>
      <p:bldP spid="22535" grpId="0" animBg="1"/>
      <p:bldP spid="22536" grpId="0"/>
      <p:bldP spid="22537" grpId="0"/>
      <p:bldP spid="22538" grpId="0"/>
      <p:bldP spid="22539" grpId="0"/>
      <p:bldP spid="22540" grpId="0"/>
      <p:bldP spid="22541" grpId="0"/>
      <p:bldP spid="22542" grpId="0"/>
      <p:bldP spid="22543" grpId="0"/>
      <p:bldP spid="225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  <a:ln w="57150">
            <a:solidFill>
              <a:schemeClr val="tx2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rtl="1" eaLnBrk="1" hangingPunct="1">
              <a:defRPr/>
            </a:pPr>
            <a:r>
              <a:rPr lang="ar-S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ar-JO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ن</a:t>
            </a:r>
            <a:r>
              <a:rPr lang="ar-SA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ستنتج</a:t>
            </a:r>
            <a:r>
              <a:rPr lang="ar-JO" sz="72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ُ</a:t>
            </a:r>
            <a:endParaRPr lang="en-US" sz="7200" b="1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4579" name="Picture 3" descr="queston5 علامة استفهام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7280" y="482602"/>
            <a:ext cx="1177925" cy="1196975"/>
          </a:xfrm>
          <a:noFill/>
        </p:spPr>
      </p:pic>
      <p:pic>
        <p:nvPicPr>
          <p:cNvPr id="24582" name="Picture 6" descr="xmaslgt6 لمبات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860801"/>
            <a:ext cx="9144000" cy="411163"/>
          </a:xfrm>
          <a:noFill/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063751" y="1844677"/>
            <a:ext cx="8208963" cy="9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ar-JO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أنّ علامة رفع المثنى هي الألف</a:t>
            </a:r>
            <a:endParaRPr lang="ar-SA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ar-SA" sz="2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ar-SA" sz="6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endParaRPr lang="en-US" sz="60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4581" name="Picture 5" descr="lghtbulb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26" y="227013"/>
            <a:ext cx="155098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668463" y="4437063"/>
            <a:ext cx="8820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spcBef>
                <a:spcPct val="2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أقيس ما سبق على كلمة ( مرت</a:t>
            </a:r>
            <a:r>
              <a:rPr lang="ar-JO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ب) و كلمة (مرت</a:t>
            </a:r>
            <a:r>
              <a:rPr lang="ar-JO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بان</a:t>
            </a:r>
            <a:r>
              <a:rPr lang="ar-JO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ِ</a:t>
            </a: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) 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471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80" grpId="0" build="p"/>
      <p:bldP spid="2458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688389" y="66675"/>
            <a:ext cx="1728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أتأمل :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600826" y="858838"/>
            <a:ext cx="3959225" cy="823912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عل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قت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ْ</a:t>
            </a: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سارة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ُ</a:t>
            </a: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لوحة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ً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992314" y="866776"/>
            <a:ext cx="4319587" cy="830263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عل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ق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َ</a:t>
            </a: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ت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ْ</a:t>
            </a: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سارة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ُ</a:t>
            </a: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لوحت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َ</a:t>
            </a: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ي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ْ</a:t>
            </a:r>
            <a:r>
              <a:rPr lang="ar-SA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ن</a:t>
            </a:r>
            <a:r>
              <a:rPr lang="ar-JO" sz="4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ِ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6311901" y="1773238"/>
            <a:ext cx="41052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هيّا 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ن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عرب :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847851" y="2379664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ما الموقع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ُ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الإعرابي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للاسم  المثن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ى ( لوحتين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ِ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) 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406401" y="2334381"/>
            <a:ext cx="2881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مفعول به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374878" y="3238397"/>
            <a:ext cx="568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ما الحالة الإعرابي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ة للمفعول به 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2423320" y="3254220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الن</a:t>
            </a:r>
            <a:r>
              <a:rPr lang="ar-JO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صب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1919289" y="4344989"/>
            <a:ext cx="94976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هل ظهرت العلامة الأصلي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ة للن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صب (الفتحة) على آخر المثن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ى 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1127920" y="4291231"/>
            <a:ext cx="17287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لا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656138" y="5287059"/>
            <a:ext cx="57610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ما العلامة ال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تي نابت عن الفتحة 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423320" y="5153025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الياء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27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76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76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animBg="1"/>
      <p:bldP spid="27652" grpId="0" animBg="1"/>
      <p:bldP spid="27653" grpId="0"/>
      <p:bldP spid="27654" grpId="0"/>
      <p:bldP spid="27655" grpId="0"/>
      <p:bldP spid="27656" grpId="0"/>
      <p:bldP spid="27657" grpId="0"/>
      <p:bldP spid="27658" grpId="0"/>
      <p:bldP spid="27659" grpId="0"/>
      <p:bldP spid="27660" grpId="0"/>
      <p:bldP spid="276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 rtl="1">
              <a:defRPr/>
            </a:pPr>
            <a:r>
              <a:rPr lang="ar-SA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	 </a:t>
            </a:r>
            <a:r>
              <a:rPr lang="ar-JO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ن</a:t>
            </a:r>
            <a:r>
              <a:rPr lang="ar-SA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ستنتج</a:t>
            </a:r>
            <a:r>
              <a:rPr lang="ar-JO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ُ</a:t>
            </a:r>
            <a:endParaRPr lang="en-US" sz="7200" b="1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3557" name="Picture 5" descr="queston5 علامة استفهام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11779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 descr="lghtbul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700" y="1"/>
            <a:ext cx="155098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AutoShape 7"/>
          <p:cNvSpPr>
            <a:spLocks noChangeArrowheads="1"/>
          </p:cNvSpPr>
          <p:nvPr/>
        </p:nvSpPr>
        <p:spPr bwMode="auto">
          <a:xfrm>
            <a:off x="1703389" y="1628775"/>
            <a:ext cx="8893175" cy="4895850"/>
          </a:xfrm>
          <a:prstGeom prst="verticalScroll">
            <a:avLst>
              <a:gd name="adj" fmla="val 83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2208214" y="2425701"/>
            <a:ext cx="79200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rtl="1" eaLnBrk="1" hangingPunct="1">
              <a:spcBef>
                <a:spcPct val="50000"/>
              </a:spcBef>
            </a:pPr>
            <a:r>
              <a:rPr lang="ar-JO" altLang="en-US" sz="4000" dirty="0">
                <a:solidFill>
                  <a:srgbClr val="0000FF"/>
                </a:solidFill>
              </a:rPr>
              <a:t>أنّ علامة نصب المثنى هي الياء.</a:t>
            </a:r>
            <a:endParaRPr lang="en-US" altLang="en-US" sz="4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37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9" grpId="0" animBg="1"/>
      <p:bldP spid="2356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8688389" y="66675"/>
            <a:ext cx="17287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أتأمل: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600826" y="858839"/>
            <a:ext cx="3959225" cy="579437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نظّمت بشائر</a:t>
            </a:r>
            <a:r>
              <a:rPr lang="ar-JO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ُ</a:t>
            </a:r>
            <a:r>
              <a:rPr lang="ar-S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الكتب</a:t>
            </a:r>
            <a:r>
              <a:rPr lang="ar-JO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َ</a:t>
            </a:r>
            <a:r>
              <a:rPr lang="ar-S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على رف</a:t>
            </a:r>
            <a:r>
              <a:rPr lang="ar-JO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ٍّ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992314" y="866775"/>
            <a:ext cx="4319587" cy="57943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نظمت بشائر</a:t>
            </a:r>
            <a:r>
              <a:rPr lang="ar-JO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ُ</a:t>
            </a:r>
            <a:r>
              <a:rPr lang="ar-S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الكتب</a:t>
            </a:r>
            <a:r>
              <a:rPr lang="ar-JO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َ</a:t>
            </a:r>
            <a:r>
              <a:rPr lang="ar-S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على رف</a:t>
            </a:r>
            <a:r>
              <a:rPr lang="ar-JO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ي</a:t>
            </a:r>
            <a:r>
              <a:rPr lang="ar-JO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ْ</a:t>
            </a:r>
            <a:r>
              <a:rPr lang="ar-SA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ن</a:t>
            </a:r>
            <a:r>
              <a:rPr lang="ar-JO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ِ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8507413" y="1502503"/>
            <a:ext cx="24653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هيّا </a:t>
            </a:r>
            <a:r>
              <a:rPr lang="ar-JO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ن</a:t>
            </a:r>
            <a:r>
              <a:rPr lang="ar-SA" sz="4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عرب:</a:t>
            </a:r>
            <a:endParaRPr lang="en-US" sz="44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905943" y="2328863"/>
            <a:ext cx="8569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ما الموقع الإعرابي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للاسم  المثن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ى ( رف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ْ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ِ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) 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11069" y="2258694"/>
            <a:ext cx="2881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اسم مجرور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5448301" y="3768726"/>
            <a:ext cx="4968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ما الحالة الإعرابي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ة لل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اسم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900217" y="3647579"/>
            <a:ext cx="17287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الجر</a:t>
            </a:r>
            <a:r>
              <a:rPr lang="ar-JO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ّ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919289" y="4344989"/>
            <a:ext cx="93408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هل ظهرت العلامة الأصلي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ة للجر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 ( الكسرة ) على آخر المثن</a:t>
            </a:r>
            <a:r>
              <a:rPr lang="ar-JO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3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ى ؟</a:t>
            </a:r>
            <a:endParaRPr lang="en-US" sz="36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708800" y="4344989"/>
            <a:ext cx="172878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لا</a:t>
            </a:r>
            <a:endParaRPr lang="en-US" sz="54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4799014" y="5093754"/>
            <a:ext cx="5761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ما العلامة ال</a:t>
            </a:r>
            <a:r>
              <a:rPr lang="ar-JO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ّ</a:t>
            </a:r>
            <a:r>
              <a:rPr lang="ar-SA" sz="4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تي نابت عن الكسرة؟</a:t>
            </a:r>
            <a:endParaRPr lang="en-US" sz="4000" b="1" dirty="0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2633120" y="5259389"/>
            <a:ext cx="17287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الياء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07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أحسنت يا بطل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animBg="1"/>
      <p:bldP spid="25604" grpId="0" animBg="1"/>
      <p:bldP spid="25605" grpId="0"/>
      <p:bldP spid="25606" grpId="0"/>
      <p:bldP spid="25607" grpId="0"/>
      <p:bldP spid="25608" grpId="0"/>
      <p:bldP spid="25609" grpId="0"/>
      <p:bldP spid="25610" grpId="0"/>
      <p:bldP spid="25611" grpId="0"/>
      <p:bldP spid="25612" grpId="0"/>
      <p:bldP spid="25613" grpId="0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1913</TotalTime>
  <Words>565</Words>
  <Application>Microsoft Office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Motken noqta ii</vt:lpstr>
      <vt:lpstr>Simplified Arabic</vt:lpstr>
      <vt:lpstr>Times New Roman</vt:lpstr>
      <vt:lpstr>Retrospect</vt:lpstr>
      <vt:lpstr>المثنّى وإِعرابُهُ</vt:lpstr>
      <vt:lpstr>PowerPoint Presentation</vt:lpstr>
      <vt:lpstr>PowerPoint Presentation</vt:lpstr>
      <vt:lpstr>PowerPoint Presentation</vt:lpstr>
      <vt:lpstr>PowerPoint Presentation</vt:lpstr>
      <vt:lpstr> نستنتجُ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التّطبيقات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المثنّى وإعرابه</dc:title>
  <dc:creator>NOS</dc:creator>
  <cp:lastModifiedBy>s.Berro</cp:lastModifiedBy>
  <cp:revision>24</cp:revision>
  <dcterms:created xsi:type="dcterms:W3CDTF">2020-07-01T08:29:07Z</dcterms:created>
  <dcterms:modified xsi:type="dcterms:W3CDTF">2023-09-28T16:07:19Z</dcterms:modified>
</cp:coreProperties>
</file>