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469C-A61A-4585-9795-284B5A8176A5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469C-A61A-4585-9795-284B5A8176A5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469C-A61A-4585-9795-284B5A8176A5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469C-A61A-4585-9795-284B5A8176A5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469C-A61A-4585-9795-284B5A8176A5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469C-A61A-4585-9795-284B5A8176A5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469C-A61A-4585-9795-284B5A8176A5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469C-A61A-4585-9795-284B5A8176A5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469C-A61A-4585-9795-284B5A8176A5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469C-A61A-4585-9795-284B5A8176A5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469C-A61A-4585-9795-284B5A8176A5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67469C-A61A-4585-9795-284B5A8176A5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12B9B8-EF9F-4939-9E36-F90CA3FB7A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762000"/>
            <a:ext cx="8153400" cy="2667000"/>
          </a:xfrm>
        </p:spPr>
        <p:txBody>
          <a:bodyPr>
            <a:noAutofit/>
          </a:bodyPr>
          <a:lstStyle/>
          <a:p>
            <a:pPr algn="ctr" rtl="1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مادة التربية الدينية المسيحية </a:t>
            </a:r>
          </a:p>
          <a:p>
            <a:pPr algn="ctr" rtl="1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تلخيص للدرس الثاني: الصلاة الربانية </a:t>
            </a:r>
          </a:p>
          <a:p>
            <a:pPr algn="ctr" rtl="1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للصف الخامس الأساسي </a:t>
            </a:r>
            <a:endParaRPr lang="en-U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Lenovo\Desktop\bg-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038600"/>
            <a:ext cx="7010400" cy="21199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86800" cy="1981200"/>
          </a:xfrm>
        </p:spPr>
        <p:txBody>
          <a:bodyPr>
            <a:noAutofit/>
          </a:bodyPr>
          <a:lstStyle/>
          <a:p>
            <a:pPr algn="ctr" rtl="1"/>
            <a:br>
              <a:rPr lang="ar-JO" sz="40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r-JO" sz="4000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اترك لنا ما علينا كما نترك نحن لمن لنا عليه تعني:</a:t>
            </a:r>
            <a:br>
              <a:rPr lang="ar-JO" sz="40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r-JO" sz="40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 اغفر لنا خطايانا كما نغفر خطايا الآخرين  </a:t>
            </a:r>
            <a:endParaRPr lang="en-US" sz="40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Lenovo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314700"/>
            <a:ext cx="3733800" cy="1981200"/>
          </a:xfrm>
          <a:prstGeom prst="rect">
            <a:avLst/>
          </a:prstGeom>
          <a:noFill/>
        </p:spPr>
      </p:pic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Home 6">
            <a:hlinkClick r:id="rId3" action="ppaction://hlinksldjump" highlightClick="1"/>
          </p:cNvPr>
          <p:cNvSpPr/>
          <p:nvPr/>
        </p:nvSpPr>
        <p:spPr>
          <a:xfrm>
            <a:off x="4648200" y="5562600"/>
            <a:ext cx="8382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Go Forward or Next 7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E3A7F237-58AC-4364-999B-D192607819EF}"/>
              </a:ext>
            </a:extLst>
          </p:cNvPr>
          <p:cNvSpPr/>
          <p:nvPr/>
        </p:nvSpPr>
        <p:spPr>
          <a:xfrm rot="10800000">
            <a:off x="7620000" y="5715000"/>
            <a:ext cx="990598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0200"/>
            <a:ext cx="7848600" cy="2590800"/>
          </a:xfrm>
        </p:spPr>
        <p:txBody>
          <a:bodyPr>
            <a:normAutofit/>
          </a:bodyPr>
          <a:lstStyle/>
          <a:p>
            <a:pPr algn="ctr" rtl="1"/>
            <a:r>
              <a:rPr lang="ar-JO" sz="5400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لا تدخلنا في تجربة تعني :</a:t>
            </a:r>
            <a:br>
              <a:rPr lang="ar-JO" sz="54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r-JO" sz="54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إرحمنا وابعدنا عن عمل الشر</a:t>
            </a:r>
            <a:r>
              <a:rPr lang="ar-JO" sz="54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sz="54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4648200" y="5562600"/>
            <a:ext cx="8382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Go Forward or Next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A5CEDC4-5EB4-4AB8-9865-F499FE5606D9}"/>
              </a:ext>
            </a:extLst>
          </p:cNvPr>
          <p:cNvSpPr/>
          <p:nvPr/>
        </p:nvSpPr>
        <p:spPr>
          <a:xfrm rot="10800000">
            <a:off x="7662864" y="5719762"/>
            <a:ext cx="990598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1981200"/>
          </a:xfrm>
        </p:spPr>
        <p:txBody>
          <a:bodyPr>
            <a:noAutofit/>
          </a:bodyPr>
          <a:lstStyle/>
          <a:p>
            <a:pPr algn="ctr" rtl="1"/>
            <a:r>
              <a:rPr lang="ar-JO" sz="5400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لكن نجنا من الشرير تعني:</a:t>
            </a:r>
            <a:br>
              <a:rPr lang="ar-JO" sz="54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r-JO" sz="54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احمنا من شر الشيطان .</a:t>
            </a:r>
            <a:endParaRPr lang="en-US" sz="54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Lenovo\Desktop\تحضير ريم 2020\صور الدروس\T14838691037a90d633f5e9f66cfa7a5fcbc5510413image.jpg&amp;w=700&amp;h=394&amp;q=90&amp;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19400"/>
            <a:ext cx="5867400" cy="2590800"/>
          </a:xfrm>
          <a:prstGeom prst="rect">
            <a:avLst/>
          </a:prstGeom>
          <a:noFill/>
        </p:spPr>
      </p:pic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Home 6">
            <a:hlinkClick r:id="rId3" action="ppaction://hlinksldjump" highlightClick="1"/>
          </p:cNvPr>
          <p:cNvSpPr/>
          <p:nvPr/>
        </p:nvSpPr>
        <p:spPr>
          <a:xfrm>
            <a:off x="4648200" y="5562600"/>
            <a:ext cx="8382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Forward or Next 1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1DE1FC7-7D01-4C64-8755-D3DC5C636E03}"/>
              </a:ext>
            </a:extLst>
          </p:cNvPr>
          <p:cNvSpPr/>
          <p:nvPr/>
        </p:nvSpPr>
        <p:spPr>
          <a:xfrm>
            <a:off x="7848600" y="57150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0"/>
            <a:ext cx="8686800" cy="14478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sz="5300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الخاتمة هي : </a:t>
            </a:r>
            <a:br>
              <a:rPr lang="ar-JO" sz="49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r-JO" sz="53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لأن لك الملك والقدرة والمجد إلى الأبد آمين</a:t>
            </a:r>
            <a:r>
              <a:rPr lang="ar-JO" sz="40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8675" y="3996779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آمين: </a:t>
            </a:r>
            <a:r>
              <a:rPr lang="ar-JO" sz="4800" b="1" dirty="0">
                <a:latin typeface="Arial" pitchFamily="34" charset="0"/>
                <a:cs typeface="Arial" pitchFamily="34" charset="0"/>
              </a:rPr>
              <a:t>هي كلمة آرامية تعني ( حقاً )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772400" y="57912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4648200" y="5562600"/>
            <a:ext cx="8382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28800"/>
            <a:ext cx="8686800" cy="2667000"/>
          </a:xfrm>
        </p:spPr>
        <p:txBody>
          <a:bodyPr>
            <a:normAutofit/>
          </a:bodyPr>
          <a:lstStyle/>
          <a:p>
            <a:pPr algn="ctr" rtl="1"/>
            <a:r>
              <a:rPr lang="ar-JO" sz="60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مع أطيب الأمنيات </a:t>
            </a:r>
            <a:br>
              <a:rPr lang="ar-JO" sz="60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ar-JO" sz="60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معلم المادة: منير حداد.</a:t>
            </a:r>
            <a:endParaRPr lang="en-US" sz="60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772400" y="57912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4648200" y="5562600"/>
            <a:ext cx="8382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التعليمات</a:t>
            </a:r>
            <a:r>
              <a:rPr lang="ar-JO" dirty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1676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dirty="0">
                <a:latin typeface="Arial" pitchFamily="34" charset="0"/>
                <a:cs typeface="Arial" pitchFamily="34" charset="0"/>
              </a:rPr>
              <a:t>الصفحة السابقة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2438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dirty="0">
                <a:latin typeface="Arial" pitchFamily="34" charset="0"/>
                <a:cs typeface="Arial" pitchFamily="34" charset="0"/>
              </a:rPr>
              <a:t>الصفحة التالية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>
          <a:xfrm>
            <a:off x="7458075" y="2667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7429500" y="17526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7772400" y="57912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Home 12">
            <a:hlinkClick r:id="rId2" action="ppaction://hlinksldjump" highlightClick="1"/>
          </p:cNvPr>
          <p:cNvSpPr/>
          <p:nvPr/>
        </p:nvSpPr>
        <p:spPr>
          <a:xfrm>
            <a:off x="7467600" y="3429000"/>
            <a:ext cx="8382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124200" y="3429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dirty="0">
                <a:latin typeface="Arial" pitchFamily="34" charset="0"/>
                <a:cs typeface="Arial" pitchFamily="34" charset="0"/>
              </a:rPr>
              <a:t>أقسام الصلاة الربانية.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8001000" cy="3886200"/>
          </a:xfrm>
        </p:spPr>
        <p:txBody>
          <a:bodyPr>
            <a:noAutofit/>
          </a:bodyPr>
          <a:lstStyle/>
          <a:p>
            <a:pPr algn="ctr" rtl="1"/>
            <a:r>
              <a:rPr lang="ar-JO" sz="40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النتاجات الخاصة للدرس :</a:t>
            </a:r>
            <a:br>
              <a:rPr lang="ar-JO" sz="40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r-JO" sz="40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يفهم ويفسر المصطلحات والعبارات التي وردت </a:t>
            </a:r>
            <a:br>
              <a:rPr lang="ar-JO" sz="40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r-JO" sz="40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في الصلاة الربانية </a:t>
            </a:r>
            <a:endParaRPr lang="en-US" sz="40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772400" y="57912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1350" y="1587761"/>
            <a:ext cx="5867400" cy="1137312"/>
          </a:xfrm>
        </p:spPr>
        <p:txBody>
          <a:bodyPr>
            <a:noAutofit/>
          </a:bodyPr>
          <a:lstStyle/>
          <a:p>
            <a:pPr algn="ctr" rtl="1"/>
            <a:r>
              <a:rPr lang="ar-JO" sz="4000" cap="none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لماذا سميت بالصلاة الربانية ؟</a:t>
            </a:r>
            <a:br>
              <a:rPr lang="ar-JO" sz="40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r-JO" sz="40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لأن الرب يسوع علمها للتلاميذ.</a:t>
            </a:r>
            <a:endParaRPr lang="en-US" sz="40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57550" y="3503355"/>
            <a:ext cx="5715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لماذا ندعو الله أبانا؟</a:t>
            </a:r>
          </a:p>
          <a:p>
            <a:pPr algn="ctr" rtl="1"/>
            <a:r>
              <a:rPr lang="ar-JO" sz="4000" b="1" dirty="0">
                <a:latin typeface="Arial" pitchFamily="34" charset="0"/>
                <a:cs typeface="Arial" pitchFamily="34" charset="0"/>
              </a:rPr>
              <a:t>لأنه حاضر في كل مكان وزمان، ونحن إخوة متحدين بقوة الإيمان بيسوع المسيح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Lenovo\Desktop\تحضير ريم 2020\صور الدروس\download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79355"/>
            <a:ext cx="2597727" cy="3048000"/>
          </a:xfrm>
          <a:prstGeom prst="rect">
            <a:avLst/>
          </a:prstGeom>
          <a:noFill/>
        </p:spPr>
      </p:pic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7772400" y="57912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9" y="302858"/>
            <a:ext cx="8689971" cy="838200"/>
          </a:xfrm>
        </p:spPr>
        <p:txBody>
          <a:bodyPr/>
          <a:lstStyle/>
          <a:p>
            <a:pPr algn="ctr" rtl="1"/>
            <a:r>
              <a:rPr lang="ar-JO" b="1" cap="none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أقسام الصلاة الربانيّة</a:t>
            </a:r>
            <a:endParaRPr lang="en-US" b="1" cap="none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410200" y="1295400"/>
            <a:ext cx="1600200" cy="838200"/>
          </a:xfrm>
          <a:prstGeom prst="straightConnector1">
            <a:avLst/>
          </a:prstGeom>
          <a:ln cmpd="sng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 flipV="1">
            <a:off x="2057400" y="1295400"/>
            <a:ext cx="1371600" cy="838200"/>
          </a:xfrm>
          <a:prstGeom prst="straightConnector1">
            <a:avLst/>
          </a:prstGeom>
          <a:ln cmpd="sng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115594" y="1752600"/>
            <a:ext cx="761206" cy="794"/>
          </a:xfrm>
          <a:prstGeom prst="straightConnector1">
            <a:avLst/>
          </a:prstGeom>
          <a:ln cmpd="sng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77000" y="2362200"/>
            <a:ext cx="2057400" cy="64633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JO" sz="3600" b="1" dirty="0">
                <a:latin typeface="Arial" pitchFamily="34" charset="0"/>
                <a:cs typeface="Arial" pitchFamily="34" charset="0"/>
                <a:hlinkClick r:id="rId2" action="ppaction://hlinksldjump"/>
              </a:rPr>
              <a:t>المقدمة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2362200"/>
            <a:ext cx="2057400" cy="64633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JO" sz="3600" b="1" dirty="0">
                <a:latin typeface="Arial" pitchFamily="34" charset="0"/>
                <a:cs typeface="Arial" pitchFamily="34" charset="0"/>
                <a:hlinkClick r:id="rId3" action="ppaction://hlinksldjump"/>
              </a:rPr>
              <a:t>الخاتمة</a:t>
            </a:r>
            <a:r>
              <a:rPr lang="ar-JO" sz="3600" b="1" dirty="0">
                <a:latin typeface="Arial" pitchFamily="34" charset="0"/>
                <a:cs typeface="Arial" pitchFamily="34" charset="0"/>
              </a:rPr>
              <a:t>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9000" y="2362200"/>
            <a:ext cx="2057400" cy="64633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JO" sz="3600" b="1" dirty="0">
                <a:latin typeface="Arial" pitchFamily="34" charset="0"/>
                <a:cs typeface="Arial" pitchFamily="34" charset="0"/>
              </a:rPr>
              <a:t>7 طلبات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029200" y="3352800"/>
            <a:ext cx="1295400" cy="762000"/>
          </a:xfrm>
          <a:prstGeom prst="straightConnector1">
            <a:avLst/>
          </a:prstGeom>
          <a:ln cmpd="sng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2438400" y="3276600"/>
            <a:ext cx="1295400" cy="838200"/>
          </a:xfrm>
          <a:prstGeom prst="straightConnector1">
            <a:avLst/>
          </a:prstGeom>
          <a:ln cmpd="sng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66800" y="4191000"/>
            <a:ext cx="3276600" cy="113877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JO" sz="3600" b="1" dirty="0">
                <a:latin typeface="Arial" pitchFamily="34" charset="0"/>
                <a:cs typeface="Arial" pitchFamily="34" charset="0"/>
                <a:hlinkClick r:id="rId4" action="ppaction://hlinksldjump"/>
              </a:rPr>
              <a:t>4 طلبات </a:t>
            </a:r>
          </a:p>
          <a:p>
            <a:pPr algn="ctr" rtl="1"/>
            <a:r>
              <a:rPr lang="ar-JO" sz="3200" b="1" dirty="0">
                <a:latin typeface="Arial" pitchFamily="34" charset="0"/>
                <a:cs typeface="Arial" pitchFamily="34" charset="0"/>
                <a:hlinkClick r:id="rId4" action="ppaction://hlinksldjump"/>
              </a:rPr>
              <a:t>خاصة باحتياجاتنا 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62600" y="4267200"/>
            <a:ext cx="3124200" cy="113877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JO" sz="3600" b="1" dirty="0">
                <a:latin typeface="Arial" pitchFamily="34" charset="0"/>
                <a:cs typeface="Arial" pitchFamily="34" charset="0"/>
                <a:hlinkClick r:id="rId5" action="ppaction://hlinksldjump"/>
              </a:rPr>
              <a:t>3 طلبات </a:t>
            </a:r>
          </a:p>
          <a:p>
            <a:pPr algn="ctr" rtl="1"/>
            <a:r>
              <a:rPr lang="ar-JO" sz="3200" b="1" dirty="0">
                <a:latin typeface="Arial" pitchFamily="34" charset="0"/>
                <a:cs typeface="Arial" pitchFamily="34" charset="0"/>
                <a:hlinkClick r:id="rId5" action="ppaction://hlinksldjump"/>
              </a:rPr>
              <a:t>خاصة بتمجيد الله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Action Button: Forward or Next 23">
            <a:hlinkClick r:id="" action="ppaction://hlinkshowjump?jump=nextslide" highlightClick="1"/>
          </p:cNvPr>
          <p:cNvSpPr/>
          <p:nvPr/>
        </p:nvSpPr>
        <p:spPr>
          <a:xfrm>
            <a:off x="7772400" y="57912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467600" cy="4114800"/>
          </a:xfrm>
        </p:spPr>
        <p:txBody>
          <a:bodyPr>
            <a:noAutofit/>
          </a:bodyPr>
          <a:lstStyle/>
          <a:p>
            <a:pPr algn="ctr" rtl="1"/>
            <a:r>
              <a:rPr lang="ar-JO" sz="6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المقدمة :</a:t>
            </a:r>
            <a:br>
              <a:rPr lang="ar-JO" sz="6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r-JO" sz="6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أبانا الذي في السماوات </a:t>
            </a:r>
            <a:endParaRPr lang="en-US" sz="6000" b="1" cap="none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772400" y="57912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4648200" y="5562600"/>
            <a:ext cx="8382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2" y="1510673"/>
            <a:ext cx="6324600" cy="838200"/>
          </a:xfrm>
        </p:spPr>
        <p:txBody>
          <a:bodyPr>
            <a:normAutofit/>
          </a:bodyPr>
          <a:lstStyle/>
          <a:p>
            <a:pPr algn="ctr" rtl="1"/>
            <a:r>
              <a:rPr lang="ar-JO" sz="44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3 طلبات خاصة بتمجيد الله وهي :</a:t>
            </a:r>
            <a:endParaRPr lang="en-US" sz="4400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1600" y="26302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b="1" dirty="0">
                <a:latin typeface="Arial" pitchFamily="34" charset="0"/>
                <a:cs typeface="Arial" pitchFamily="34" charset="0"/>
              </a:rPr>
              <a:t>1. ليتقدس اسمك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646" y="4306669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b="1" dirty="0">
                <a:latin typeface="Arial" pitchFamily="34" charset="0"/>
                <a:cs typeface="Arial" pitchFamily="34" charset="0"/>
              </a:rPr>
              <a:t>3. لتكن مشيئتك، كما في السماء كذلك على الأرض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34684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b="1" dirty="0">
                <a:latin typeface="Arial" pitchFamily="34" charset="0"/>
                <a:cs typeface="Arial" pitchFamily="34" charset="0"/>
              </a:rPr>
              <a:t>2. ليأت ملكوتك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Lenovo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29773"/>
            <a:ext cx="1828800" cy="1923803"/>
          </a:xfrm>
          <a:prstGeom prst="rect">
            <a:avLst/>
          </a:prstGeom>
          <a:noFill/>
        </p:spPr>
      </p:pic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7772400" y="57912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Home 9">
            <a:hlinkClick r:id="rId3" action="ppaction://hlinksldjump" highlightClick="1"/>
          </p:cNvPr>
          <p:cNvSpPr/>
          <p:nvPr/>
        </p:nvSpPr>
        <p:spPr>
          <a:xfrm>
            <a:off x="4648200" y="5562600"/>
            <a:ext cx="8382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8" y="531117"/>
            <a:ext cx="8153400" cy="838200"/>
          </a:xfrm>
        </p:spPr>
        <p:txBody>
          <a:bodyPr>
            <a:normAutofit/>
          </a:bodyPr>
          <a:lstStyle/>
          <a:p>
            <a:pPr algn="ctr" rtl="1"/>
            <a:r>
              <a:rPr lang="ar-JO" sz="4800" cap="none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4 طلبات خاصة باحتياجاتنا وهي :</a:t>
            </a:r>
            <a:endParaRPr lang="en-US" sz="4800" cap="none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24308" y="1614507"/>
            <a:ext cx="4967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b="1" dirty="0">
                <a:latin typeface="Arial" pitchFamily="34" charset="0"/>
                <a:cs typeface="Arial" pitchFamily="34" charset="0"/>
              </a:rPr>
              <a:t>1. خبزنا الجوهري أعطنا اليوم</a:t>
            </a:r>
            <a:r>
              <a:rPr lang="ar-JO" dirty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4438877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b="1" dirty="0">
                <a:latin typeface="Arial" pitchFamily="34" charset="0"/>
                <a:cs typeface="Arial" pitchFamily="34" charset="0"/>
              </a:rPr>
              <a:t>4. لكن نجنا من الشرير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3580486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b="1" dirty="0">
                <a:latin typeface="Arial" pitchFamily="34" charset="0"/>
                <a:cs typeface="Arial" pitchFamily="34" charset="0"/>
              </a:rPr>
              <a:t>3. لا تدخلنا في تجربة.</a:t>
            </a:r>
            <a:r>
              <a:rPr lang="ar-JO" dirty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2" y="2376507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b="1" dirty="0">
                <a:latin typeface="Arial" pitchFamily="34" charset="0"/>
                <a:cs typeface="Arial" pitchFamily="34" charset="0"/>
              </a:rPr>
              <a:t>2. واترك لنا ما علينا كما نترك نحن لمن لنا عليه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599" y="1618565"/>
            <a:ext cx="1295400" cy="64633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JO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hlinkClick r:id="rId2" action="ppaction://hlinksldjump"/>
              </a:rPr>
              <a:t>و تعني</a:t>
            </a:r>
            <a:r>
              <a:rPr lang="ar-JO" dirty="0">
                <a:hlinkClick r:id="rId2" action="ppaction://hlinksldjump"/>
              </a:rPr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90649" y="2438399"/>
            <a:ext cx="1295400" cy="64633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JO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و تعني</a:t>
            </a:r>
            <a:r>
              <a:rPr lang="ar-JO" dirty="0">
                <a:hlinkClick r:id="rId3" action="ppaction://hlinksldjump"/>
              </a:rPr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1599" y="3405386"/>
            <a:ext cx="1295400" cy="64633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JO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و تعني</a:t>
            </a:r>
            <a:r>
              <a:rPr lang="ar-JO" dirty="0">
                <a:hlinkClick r:id="rId4" action="ppaction://hlinksldjump"/>
              </a:rPr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599" y="4517519"/>
            <a:ext cx="1295400" cy="64633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JO" sz="3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hlinkClick r:id="rId5" action="ppaction://hlinksldjump"/>
              </a:rPr>
              <a:t>و تعني</a:t>
            </a:r>
            <a:r>
              <a:rPr lang="ar-JO" dirty="0"/>
              <a:t> 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3124200" y="1979612"/>
            <a:ext cx="838200" cy="15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2895600" y="2743200"/>
            <a:ext cx="533400" cy="15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4024309" y="3970555"/>
            <a:ext cx="838200" cy="15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4024309" y="4968527"/>
            <a:ext cx="838200" cy="15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ction Button: Home 17">
            <a:hlinkClick r:id="rId6" action="ppaction://hlinksldjump" highlightClick="1"/>
          </p:cNvPr>
          <p:cNvSpPr/>
          <p:nvPr/>
        </p:nvSpPr>
        <p:spPr>
          <a:xfrm>
            <a:off x="4572000" y="5715000"/>
            <a:ext cx="8382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Forward or Next 18">
            <a:hlinkClick r:id="" action="ppaction://hlinkshowjump?jump=nextslide" highlightClick="1"/>
          </p:cNvPr>
          <p:cNvSpPr/>
          <p:nvPr/>
        </p:nvSpPr>
        <p:spPr>
          <a:xfrm>
            <a:off x="7924800" y="5943600"/>
            <a:ext cx="9144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Back or Previous 19">
            <a:hlinkClick r:id="" action="ppaction://hlinkshowjump?jump=previousslide" highlightClick="1"/>
          </p:cNvPr>
          <p:cNvSpPr/>
          <p:nvPr/>
        </p:nvSpPr>
        <p:spPr>
          <a:xfrm>
            <a:off x="990600" y="58674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Go Forward or Next 2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7E33CEE-CCEE-435E-8D85-71F8DABA5319}"/>
              </a:ext>
            </a:extLst>
          </p:cNvPr>
          <p:cNvSpPr/>
          <p:nvPr/>
        </p:nvSpPr>
        <p:spPr>
          <a:xfrm rot="10800000">
            <a:off x="378618" y="1886742"/>
            <a:ext cx="764381" cy="24685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Action Button: Go Forward or Next 2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9CC9FB8-507B-422F-B1EF-59434192CE6B}"/>
              </a:ext>
            </a:extLst>
          </p:cNvPr>
          <p:cNvSpPr/>
          <p:nvPr/>
        </p:nvSpPr>
        <p:spPr>
          <a:xfrm rot="10800000">
            <a:off x="378618" y="2729814"/>
            <a:ext cx="764381" cy="24685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Action Button: Go Forward or Next 23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D940B5A6-D4C1-4989-9215-7098701EB3DF}"/>
              </a:ext>
            </a:extLst>
          </p:cNvPr>
          <p:cNvSpPr/>
          <p:nvPr/>
        </p:nvSpPr>
        <p:spPr>
          <a:xfrm rot="10800000">
            <a:off x="378618" y="3643584"/>
            <a:ext cx="764381" cy="24685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ction Button: Go Forward or Next 24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EE0D35B2-FB6E-4E49-845C-C9E2670F9363}"/>
              </a:ext>
            </a:extLst>
          </p:cNvPr>
          <p:cNvSpPr/>
          <p:nvPr/>
        </p:nvSpPr>
        <p:spPr>
          <a:xfrm rot="10800000">
            <a:off x="378617" y="4755492"/>
            <a:ext cx="764381" cy="24685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5810"/>
            <a:ext cx="8686800" cy="205839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sz="4400" cap="none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خبزنا الجوهري أعطنا اليوم تعني:</a:t>
            </a:r>
            <a:br>
              <a:rPr lang="ar-JO" sz="4400" cap="none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r-JO" sz="4400" cap="none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ساعدنا لكي نكون مستعدين لتناول القربان الأقدس.</a:t>
            </a:r>
            <a:endParaRPr lang="en-US" sz="4400" cap="none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Lenovo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314205"/>
            <a:ext cx="4953000" cy="2058390"/>
          </a:xfrm>
          <a:prstGeom prst="rect">
            <a:avLst/>
          </a:prstGeom>
          <a:noFill/>
        </p:spPr>
      </p:pic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838200" y="5715000"/>
            <a:ext cx="9144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Home 6">
            <a:hlinkClick r:id="rId3" action="ppaction://hlinksldjump" highlightClick="1"/>
          </p:cNvPr>
          <p:cNvSpPr/>
          <p:nvPr/>
        </p:nvSpPr>
        <p:spPr>
          <a:xfrm>
            <a:off x="4648200" y="5562600"/>
            <a:ext cx="8382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Go Forward or Next 7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95F123C9-85FF-4254-8B56-7735F83D6B22}"/>
              </a:ext>
            </a:extLst>
          </p:cNvPr>
          <p:cNvSpPr/>
          <p:nvPr/>
        </p:nvSpPr>
        <p:spPr>
          <a:xfrm rot="10800000">
            <a:off x="7620000" y="5715000"/>
            <a:ext cx="990598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162</TotalTime>
  <Words>256</Words>
  <Application>Microsoft Office PowerPoint</Application>
  <PresentationFormat>On-screen Show (4:3)</PresentationFormat>
  <Paragraphs>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Aldhabi</vt:lpstr>
      <vt:lpstr>Arial</vt:lpstr>
      <vt:lpstr>Franklin Gothic Book</vt:lpstr>
      <vt:lpstr>Franklin Gothic Medium</vt:lpstr>
      <vt:lpstr>Tahoma</vt:lpstr>
      <vt:lpstr>Wingdings 2</vt:lpstr>
      <vt:lpstr>Trek</vt:lpstr>
      <vt:lpstr>PowerPoint Presentation</vt:lpstr>
      <vt:lpstr>التعليمات </vt:lpstr>
      <vt:lpstr>النتاجات الخاصة للدرس : يفهم ويفسر المصطلحات والعبارات التي وردت  في الصلاة الربانية </vt:lpstr>
      <vt:lpstr>لماذا سميت بالصلاة الربانية ؟ لأن الرب يسوع علمها للتلاميذ.</vt:lpstr>
      <vt:lpstr>أقسام الصلاة الربانيّة</vt:lpstr>
      <vt:lpstr>المقدمة : أبانا الذي في السماوات </vt:lpstr>
      <vt:lpstr>3 طلبات خاصة بتمجيد الله وهي :</vt:lpstr>
      <vt:lpstr>4 طلبات خاصة باحتياجاتنا وهي :</vt:lpstr>
      <vt:lpstr>خبزنا الجوهري أعطنا اليوم تعني: ساعدنا لكي نكون مستعدين لتناول القربان الأقدس.</vt:lpstr>
      <vt:lpstr> اترك لنا ما علينا كما نترك نحن لمن لنا عليه تعني:  اغفر لنا خطايانا كما نغفر خطايا الآخرين  </vt:lpstr>
      <vt:lpstr>لا تدخلنا في تجربة تعني : إرحمنا وابعدنا عن عمل الشر.</vt:lpstr>
      <vt:lpstr>لكن نجنا من الشرير تعني: احمنا من شر الشيطان .</vt:lpstr>
      <vt:lpstr>الخاتمة هي :  لأن لك الملك والقدرة والمجد إلى الأبد آمين.</vt:lpstr>
      <vt:lpstr>مع أطيب الأمنيات  معلم المادة: منير حداد.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Muneer Haddad</cp:lastModifiedBy>
  <cp:revision>23</cp:revision>
  <dcterms:created xsi:type="dcterms:W3CDTF">2020-09-21T17:25:03Z</dcterms:created>
  <dcterms:modified xsi:type="dcterms:W3CDTF">2023-09-19T09:25:30Z</dcterms:modified>
</cp:coreProperties>
</file>