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J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pic>
        <p:nvPicPr>
          <p:cNvPr id="85" name="Google Shape;85;p13"/>
          <p:cNvPicPr preferRelativeResize="0">
            <a:picLocks noGrp="1"/>
          </p:cNvPicPr>
          <p:nvPr>
            <p:ph type="body" idx="1"/>
          </p:nvPr>
        </p:nvPicPr>
        <p:blipFill rotWithShape="1">
          <a:blip r:embed="rId4">
            <a:alphaModFix/>
          </a:blip>
          <a:srcRect l="-182" t="-3590" r="182" b="3590"/>
          <a:stretch/>
        </p:blipFill>
        <p:spPr>
          <a:xfrm>
            <a:off x="838199" y="2053883"/>
            <a:ext cx="10320413" cy="4427653"/>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
        <p:nvSpPr>
          <p:cNvPr id="84" name="Google Shape;84;p13"/>
          <p:cNvSpPr txBox="1">
            <a:spLocks noGrp="1"/>
          </p:cNvSpPr>
          <p:nvPr>
            <p:ph type="title"/>
          </p:nvPr>
        </p:nvSpPr>
        <p:spPr>
          <a:xfrm>
            <a:off x="838201" y="0"/>
            <a:ext cx="10515600" cy="218259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8E2F3"/>
              </a:buClr>
              <a:buSzPts val="7200"/>
              <a:buFont typeface="Calibri"/>
              <a:buNone/>
            </a:pPr>
            <a:r>
              <a:rPr lang="ar-JO" sz="7200" b="1" dirty="0">
                <a:solidFill>
                  <a:srgbClr val="FF0000"/>
                </a:solidFill>
              </a:rPr>
              <a:t>التربية الدينية المسيحية</a:t>
            </a:r>
            <a:br>
              <a:rPr lang="ar-JO" sz="7200" b="1" dirty="0">
                <a:solidFill>
                  <a:srgbClr val="FF0000"/>
                </a:solidFill>
              </a:rPr>
            </a:br>
            <a:r>
              <a:rPr lang="ar-JO" sz="7200" b="1" dirty="0">
                <a:solidFill>
                  <a:srgbClr val="FF0000"/>
                </a:solidFill>
              </a:rPr>
              <a:t>سرّ المعمودية</a:t>
            </a:r>
            <a:endParaRPr sz="7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4"/>
            </a:gs>
          </a:gsLst>
          <a:path path="circle">
            <a:fillToRect l="50000" t="50000" r="50000" b="50000"/>
          </a:path>
          <a:tileRect/>
        </a:gra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إلى ماذا يَرمُز جُرن المعمودية :</a:t>
            </a:r>
            <a:endParaRPr b="1">
              <a:solidFill>
                <a:srgbClr val="D8E2F3"/>
              </a:solidFill>
            </a:endParaRPr>
          </a:p>
        </p:txBody>
      </p:sp>
      <p:sp>
        <p:nvSpPr>
          <p:cNvPr id="149" name="Google Shape;149;p22"/>
          <p:cNvSpPr txBox="1">
            <a:spLocks noGrp="1"/>
          </p:cNvSpPr>
          <p:nvPr>
            <p:ph type="body" idx="1"/>
          </p:nvPr>
        </p:nvSpPr>
        <p:spPr>
          <a:xfrm>
            <a:off x="5544456" y="1690688"/>
            <a:ext cx="6226629" cy="5167312"/>
          </a:xfrm>
          <a:prstGeom prst="rect">
            <a:avLst/>
          </a:prstGeom>
          <a:noFill/>
          <a:ln>
            <a:noFill/>
          </a:ln>
        </p:spPr>
        <p:txBody>
          <a:bodyPr spcFirstLastPara="1" wrap="square" lIns="91425" tIns="45700" rIns="91425" bIns="45700" anchor="t" anchorCtr="0">
            <a:noAutofit/>
          </a:bodyPr>
          <a:lstStyle/>
          <a:p>
            <a:pPr marL="228600" lvl="0" indent="-304800" algn="r" rtl="1">
              <a:lnSpc>
                <a:spcPct val="90000"/>
              </a:lnSpc>
              <a:spcBef>
                <a:spcPts val="0"/>
              </a:spcBef>
              <a:spcAft>
                <a:spcPts val="0"/>
              </a:spcAft>
              <a:buClr>
                <a:schemeClr val="dk1"/>
              </a:buClr>
              <a:buSzPts val="4800"/>
              <a:buChar char="•"/>
            </a:pPr>
            <a:r>
              <a:rPr lang="ar-JO" sz="4800"/>
              <a:t>يَرمُز لضريح المسيح الذي دُفِنَ فيه بجسم مادي وخرج منه بجسم روحي سماوي غير قابل للموت.</a:t>
            </a:r>
            <a:endParaRPr/>
          </a:p>
          <a:p>
            <a:pPr marL="228600" lvl="0" indent="-304800" algn="r" rtl="1">
              <a:lnSpc>
                <a:spcPct val="90000"/>
              </a:lnSpc>
              <a:spcBef>
                <a:spcPts val="1000"/>
              </a:spcBef>
              <a:spcAft>
                <a:spcPts val="0"/>
              </a:spcAft>
              <a:buClr>
                <a:schemeClr val="dk1"/>
              </a:buClr>
              <a:buSzPts val="4800"/>
              <a:buChar char="•"/>
            </a:pPr>
            <a:r>
              <a:rPr lang="ar-JO" sz="4800"/>
              <a:t>يَرمُز أيضاً إلى أحشاء العذراء مريم البتولية التي وُلِدَ منها ابن الله بالجسد.</a:t>
            </a:r>
            <a:endParaRPr sz="4800"/>
          </a:p>
        </p:txBody>
      </p:sp>
      <p:pic>
        <p:nvPicPr>
          <p:cNvPr id="150" name="Google Shape;150;p22"/>
          <p:cNvPicPr preferRelativeResize="0"/>
          <p:nvPr/>
        </p:nvPicPr>
        <p:blipFill rotWithShape="1">
          <a:blip r:embed="rId3">
            <a:alphaModFix/>
          </a:blip>
          <a:srcRect l="11615" t="1432" r="1047" b="-1432"/>
          <a:stretch/>
        </p:blipFill>
        <p:spPr>
          <a:xfrm>
            <a:off x="278502" y="1814286"/>
            <a:ext cx="5265954" cy="441234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576776"/>
            <a:ext cx="10515600" cy="1085777"/>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البركات التي ينالها المُعمَّد في المعمودية :</a:t>
            </a:r>
            <a:endParaRPr b="1">
              <a:solidFill>
                <a:srgbClr val="D8E2F3"/>
              </a:solidFill>
            </a:endParaRPr>
          </a:p>
        </p:txBody>
      </p:sp>
      <p:sp>
        <p:nvSpPr>
          <p:cNvPr id="156" name="Google Shape;156;p23"/>
          <p:cNvSpPr txBox="1">
            <a:spLocks noGrp="1"/>
          </p:cNvSpPr>
          <p:nvPr>
            <p:ph type="body" idx="1"/>
          </p:nvPr>
        </p:nvSpPr>
        <p:spPr>
          <a:xfrm>
            <a:off x="3699803" y="1662553"/>
            <a:ext cx="8342142" cy="5195447"/>
          </a:xfrm>
          <a:prstGeom prst="rect">
            <a:avLst/>
          </a:prstGeom>
          <a:noFill/>
          <a:ln>
            <a:noFill/>
          </a:ln>
        </p:spPr>
        <p:txBody>
          <a:bodyPr spcFirstLastPara="1" wrap="square" lIns="91425" tIns="45700" rIns="91425" bIns="45700" anchor="t" anchorCtr="0">
            <a:noAutofit/>
          </a:bodyPr>
          <a:lstStyle/>
          <a:p>
            <a:pPr marL="514350" lvl="0" indent="-514350" algn="r" rtl="1">
              <a:lnSpc>
                <a:spcPct val="90000"/>
              </a:lnSpc>
              <a:spcBef>
                <a:spcPts val="0"/>
              </a:spcBef>
              <a:spcAft>
                <a:spcPts val="0"/>
              </a:spcAft>
              <a:buClr>
                <a:schemeClr val="dk1"/>
              </a:buClr>
              <a:buSzPts val="3200"/>
              <a:buFont typeface="Calibri"/>
              <a:buAutoNum type="arabicParenR"/>
            </a:pPr>
            <a:r>
              <a:rPr lang="ar-JO" sz="3200"/>
              <a:t>يخلع الإنسان العتيق ويلبس المسيح ويتجدّد في القداسة مع المسيح.</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التبرير ومغفرة الخطايا.</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يصبح إبناً لله بالتبني حيث يستحق الميراث الأبدي.</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يخصِّص له الرب ملاكاً حارساً يرعاه ويقويه في العالم.</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استنارة الذهن.</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يُصبح عضواً في الكنيسة "هُم جماعة المؤمنين في المسيح".</a:t>
            </a:r>
            <a:endParaRPr/>
          </a:p>
          <a:p>
            <a:pPr marL="514350" lvl="0" indent="-514350" algn="r" rtl="1">
              <a:lnSpc>
                <a:spcPct val="90000"/>
              </a:lnSpc>
              <a:spcBef>
                <a:spcPts val="1000"/>
              </a:spcBef>
              <a:spcAft>
                <a:spcPts val="0"/>
              </a:spcAft>
              <a:buClr>
                <a:schemeClr val="dk1"/>
              </a:buClr>
              <a:buSzPts val="3200"/>
              <a:buFont typeface="Calibri"/>
              <a:buAutoNum type="arabicParenR"/>
            </a:pPr>
            <a:r>
              <a:rPr lang="ar-JO" sz="3200"/>
              <a:t>يُولَد ميلاداً جديداً مع المسيح.</a:t>
            </a:r>
            <a:endParaRPr sz="3200"/>
          </a:p>
        </p:txBody>
      </p:sp>
      <p:pic>
        <p:nvPicPr>
          <p:cNvPr id="157" name="Google Shape;157;p23"/>
          <p:cNvPicPr preferRelativeResize="0"/>
          <p:nvPr/>
        </p:nvPicPr>
        <p:blipFill rotWithShape="1">
          <a:blip r:embed="rId4">
            <a:alphaModFix/>
          </a:blip>
          <a:srcRect l="6983" r="11242"/>
          <a:stretch/>
        </p:blipFill>
        <p:spPr>
          <a:xfrm>
            <a:off x="150055" y="1800664"/>
            <a:ext cx="3999583" cy="4480559"/>
          </a:xfrm>
          <a:prstGeom prst="rect">
            <a:avLst/>
          </a:prstGeom>
          <a:noFill/>
          <a:ln>
            <a:noFill/>
          </a:ln>
          <a:effectLst>
            <a:reflection stA="30000" endPos="30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رموز العُمّاد :</a:t>
            </a:r>
            <a:endParaRPr b="1">
              <a:solidFill>
                <a:srgbClr val="D8E2F3"/>
              </a:solidFill>
            </a:endParaRPr>
          </a:p>
        </p:txBody>
      </p:sp>
      <p:sp>
        <p:nvSpPr>
          <p:cNvPr id="163" name="Google Shape;163;p24"/>
          <p:cNvSpPr txBox="1">
            <a:spLocks noGrp="1"/>
          </p:cNvSpPr>
          <p:nvPr>
            <p:ph type="body" idx="1"/>
          </p:nvPr>
        </p:nvSpPr>
        <p:spPr>
          <a:xfrm>
            <a:off x="4704927" y="1375618"/>
            <a:ext cx="7487073" cy="5482381"/>
          </a:xfrm>
          <a:prstGeom prst="rect">
            <a:avLst/>
          </a:prstGeom>
          <a:noFill/>
          <a:ln>
            <a:noFill/>
          </a:ln>
        </p:spPr>
        <p:txBody>
          <a:bodyPr spcFirstLastPara="1" wrap="square" lIns="91425" tIns="45700" rIns="91425" bIns="45700" anchor="t" anchorCtr="0">
            <a:noAutofit/>
          </a:bodyPr>
          <a:lstStyle/>
          <a:p>
            <a:pPr marL="228600" lvl="0" indent="-228600" algn="just" rtl="1">
              <a:lnSpc>
                <a:spcPct val="90000"/>
              </a:lnSpc>
              <a:spcBef>
                <a:spcPts val="0"/>
              </a:spcBef>
              <a:spcAft>
                <a:spcPts val="0"/>
              </a:spcAft>
              <a:buClr>
                <a:schemeClr val="dk1"/>
              </a:buClr>
              <a:buSzPts val="3200"/>
              <a:buFont typeface="Noto Sans Symbols"/>
              <a:buChar char="❖"/>
            </a:pPr>
            <a:r>
              <a:rPr lang="ar-JO" sz="3200"/>
              <a:t> </a:t>
            </a:r>
            <a:r>
              <a:rPr lang="ar-JO" sz="3200" b="1">
                <a:solidFill>
                  <a:srgbClr val="FF0000"/>
                </a:solidFill>
              </a:rPr>
              <a:t>خلع الملابس القديمة: </a:t>
            </a:r>
            <a:r>
              <a:rPr lang="ar-JO" sz="3200"/>
              <a:t>أي خلع الإنسان العتيق "القديم".</a:t>
            </a:r>
            <a:endParaRPr/>
          </a:p>
          <a:p>
            <a:pPr marL="228600" lvl="0" indent="-228600" algn="just" rtl="1">
              <a:lnSpc>
                <a:spcPct val="90000"/>
              </a:lnSpc>
              <a:spcBef>
                <a:spcPts val="1000"/>
              </a:spcBef>
              <a:spcAft>
                <a:spcPts val="0"/>
              </a:spcAft>
              <a:buClr>
                <a:schemeClr val="dk1"/>
              </a:buClr>
              <a:buSzPts val="3200"/>
              <a:buFont typeface="Noto Sans Symbols"/>
              <a:buChar char="❖"/>
            </a:pPr>
            <a:r>
              <a:rPr lang="ar-JO" sz="3200"/>
              <a:t> </a:t>
            </a:r>
            <a:r>
              <a:rPr lang="ar-JO" sz="3200" b="1">
                <a:solidFill>
                  <a:srgbClr val="FF0000"/>
                </a:solidFill>
              </a:rPr>
              <a:t>إضاءة الشموع: </a:t>
            </a:r>
            <a:r>
              <a:rPr lang="ar-JO" sz="3200"/>
              <a:t>للإستنارة أي حاملين "نور المسيح".</a:t>
            </a:r>
            <a:endParaRPr/>
          </a:p>
          <a:p>
            <a:pPr marL="228600" lvl="0" indent="-228600" algn="just" rtl="1">
              <a:lnSpc>
                <a:spcPct val="90000"/>
              </a:lnSpc>
              <a:spcBef>
                <a:spcPts val="1000"/>
              </a:spcBef>
              <a:spcAft>
                <a:spcPts val="0"/>
              </a:spcAft>
              <a:buClr>
                <a:schemeClr val="dk1"/>
              </a:buClr>
              <a:buSzPts val="3200"/>
              <a:buFont typeface="Noto Sans Symbols"/>
              <a:buChar char="❖"/>
            </a:pPr>
            <a:r>
              <a:rPr lang="ar-JO" sz="3200"/>
              <a:t> </a:t>
            </a:r>
            <a:r>
              <a:rPr lang="ar-JO" sz="3200" b="1">
                <a:solidFill>
                  <a:srgbClr val="FF0000"/>
                </a:solidFill>
              </a:rPr>
              <a:t>قص الشعر: </a:t>
            </a:r>
            <a:r>
              <a:rPr lang="ar-JO" sz="3200"/>
              <a:t>أي أنَّ أول خيرات الطفل تذهب للكنيسة.</a:t>
            </a:r>
            <a:endParaRPr/>
          </a:p>
          <a:p>
            <a:pPr marL="228600" lvl="0" indent="-228600" algn="just" rtl="1">
              <a:lnSpc>
                <a:spcPct val="90000"/>
              </a:lnSpc>
              <a:spcBef>
                <a:spcPts val="1000"/>
              </a:spcBef>
              <a:spcAft>
                <a:spcPts val="0"/>
              </a:spcAft>
              <a:buClr>
                <a:schemeClr val="dk1"/>
              </a:buClr>
              <a:buSzPts val="3200"/>
              <a:buFont typeface="Noto Sans Symbols"/>
              <a:buChar char="❖"/>
            </a:pPr>
            <a:r>
              <a:rPr lang="ar-JO" sz="3200"/>
              <a:t> </a:t>
            </a:r>
            <a:r>
              <a:rPr lang="ar-JO" sz="3200" b="1">
                <a:solidFill>
                  <a:srgbClr val="FF0000"/>
                </a:solidFill>
              </a:rPr>
              <a:t>التغطيس ثلاثاً: </a:t>
            </a:r>
            <a:r>
              <a:rPr lang="ar-JO" sz="3200"/>
              <a:t>أي على إسم الثالوث الأقدس ورمزاً لموت المسيح ودفنه وقيامته بعد ثلاثة أيام.</a:t>
            </a:r>
            <a:endParaRPr/>
          </a:p>
          <a:p>
            <a:pPr marL="228600" lvl="0" indent="-228600" algn="just" rtl="1">
              <a:lnSpc>
                <a:spcPct val="90000"/>
              </a:lnSpc>
              <a:spcBef>
                <a:spcPts val="1000"/>
              </a:spcBef>
              <a:spcAft>
                <a:spcPts val="0"/>
              </a:spcAft>
              <a:buClr>
                <a:schemeClr val="dk1"/>
              </a:buClr>
              <a:buSzPts val="3200"/>
              <a:buFont typeface="Noto Sans Symbols"/>
              <a:buChar char="❖"/>
            </a:pPr>
            <a:r>
              <a:rPr lang="ar-JO" sz="3200"/>
              <a:t> </a:t>
            </a:r>
            <a:r>
              <a:rPr lang="ar-JO" sz="3200" b="1">
                <a:solidFill>
                  <a:srgbClr val="FF0000"/>
                </a:solidFill>
              </a:rPr>
              <a:t>اللباس الأبيض: </a:t>
            </a:r>
            <a:r>
              <a:rPr lang="ar-JO" sz="3200"/>
              <a:t>رمزاً إلى رداء النور الذي كان رداء الإنسان في الفردوس قبل السقوط ورمزاً لحياة القيامة مع المسيح.</a:t>
            </a:r>
            <a:endParaRPr sz="3200"/>
          </a:p>
        </p:txBody>
      </p:sp>
      <p:pic>
        <p:nvPicPr>
          <p:cNvPr id="164" name="Google Shape;164;p24"/>
          <p:cNvPicPr preferRelativeResize="0"/>
          <p:nvPr/>
        </p:nvPicPr>
        <p:blipFill rotWithShape="1">
          <a:blip r:embed="rId4">
            <a:alphaModFix/>
          </a:blip>
          <a:srcRect/>
          <a:stretch/>
        </p:blipFill>
        <p:spPr>
          <a:xfrm rot="-653594">
            <a:off x="290661" y="1734001"/>
            <a:ext cx="4123604" cy="3469297"/>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
              <a:srgbClr val="FFFFFF"/>
            </a:gs>
            <a:gs pos="94000">
              <a:schemeClr val="accent4"/>
            </a:gs>
            <a:gs pos="100000">
              <a:schemeClr val="accent4"/>
            </a:gs>
          </a:gsLst>
          <a:path path="circle">
            <a:fillToRect l="100000" t="100000"/>
          </a:path>
          <a:tileRect r="-100000" b="-100000"/>
        </a:gra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522515" y="0"/>
            <a:ext cx="9608457" cy="6514647"/>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4400"/>
              <a:buFont typeface="Calibri"/>
              <a:buNone/>
            </a:pPr>
            <a:r>
              <a:rPr lang="ar-JO" b="1">
                <a:solidFill>
                  <a:srgbClr val="FFFFFF"/>
                </a:solidFill>
              </a:rPr>
              <a:t>بركة ربنا تكون معكم أحبتي</a:t>
            </a:r>
            <a:br>
              <a:rPr lang="ar-JO"/>
            </a:br>
            <a:br>
              <a:rPr lang="ar-JO"/>
            </a:br>
            <a:r>
              <a:rPr lang="ar-JO" sz="3600" b="1">
                <a:solidFill>
                  <a:srgbClr val="FEFEFE"/>
                </a:solidFill>
              </a:rPr>
              <a:t>mo.haddad@nos.edu.jo</a:t>
            </a:r>
            <a:endParaRPr sz="3600"/>
          </a:p>
        </p:txBody>
      </p:sp>
      <p:pic>
        <p:nvPicPr>
          <p:cNvPr id="170" name="Google Shape;170;p25"/>
          <p:cNvPicPr preferRelativeResize="0">
            <a:picLocks noGrp="1"/>
          </p:cNvPicPr>
          <p:nvPr>
            <p:ph type="body" idx="1"/>
          </p:nvPr>
        </p:nvPicPr>
        <p:blipFill rotWithShape="1">
          <a:blip r:embed="rId3">
            <a:alphaModFix/>
          </a:blip>
          <a:srcRect/>
          <a:stretch/>
        </p:blipFill>
        <p:spPr>
          <a:xfrm>
            <a:off x="7837713" y="2105932"/>
            <a:ext cx="3526971" cy="4408715"/>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171" name="Google Shape;171;p25"/>
          <p:cNvPicPr preferRelativeResize="0"/>
          <p:nvPr/>
        </p:nvPicPr>
        <p:blipFill rotWithShape="1">
          <a:blip r:embed="rId4">
            <a:alphaModFix/>
          </a:blip>
          <a:srcRect/>
          <a:stretch/>
        </p:blipFill>
        <p:spPr>
          <a:xfrm>
            <a:off x="154214" y="200930"/>
            <a:ext cx="1733818" cy="2206172"/>
          </a:xfrm>
          <a:prstGeom prst="rect">
            <a:avLst/>
          </a:prstGeom>
          <a:noFill/>
          <a:ln>
            <a:noFill/>
          </a:ln>
          <a:effectLst>
            <a:outerShdw blurRad="177800" sx="1000" sy="1000" algn="tl" rotWithShape="0">
              <a:srgbClr val="000000">
                <a:alpha val="56862"/>
              </a:srgbClr>
            </a:outerShdw>
            <a:reflection endPos="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كيف تمَّ تأسيس سرّ المعمودية</a:t>
            </a:r>
            <a:endParaRPr b="1">
              <a:solidFill>
                <a:srgbClr val="D8E2F3"/>
              </a:solidFill>
            </a:endParaRPr>
          </a:p>
        </p:txBody>
      </p:sp>
      <p:sp>
        <p:nvSpPr>
          <p:cNvPr id="91" name="Google Shape;91;p14"/>
          <p:cNvSpPr txBox="1">
            <a:spLocks noGrp="1"/>
          </p:cNvSpPr>
          <p:nvPr>
            <p:ph type="body" idx="1"/>
          </p:nvPr>
        </p:nvSpPr>
        <p:spPr>
          <a:xfrm>
            <a:off x="5254171" y="1448253"/>
            <a:ext cx="6346371" cy="4667249"/>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2800"/>
              <a:buNone/>
            </a:pPr>
            <a:endParaRPr/>
          </a:p>
          <a:p>
            <a:pPr marL="0" lvl="0" indent="0" algn="r" rtl="1">
              <a:lnSpc>
                <a:spcPct val="150000"/>
              </a:lnSpc>
              <a:spcBef>
                <a:spcPts val="1000"/>
              </a:spcBef>
              <a:spcAft>
                <a:spcPts val="0"/>
              </a:spcAft>
              <a:buClr>
                <a:schemeClr val="dk1"/>
              </a:buClr>
              <a:buSzPts val="3600"/>
              <a:buNone/>
            </a:pPr>
            <a:r>
              <a:rPr lang="ar-JO" sz="3600"/>
              <a:t>إنَّ يسوع المسيح له المَجد قبلَ صعودِهِ إلى السماء أمرَ تلاميذهُ أنّ يذهبوا إلى العالم ويبشروا بالإنجيل وأن يُعمِّدوا جميع الذين يؤمنون بالبشارة " بالماء والروح ".</a:t>
            </a:r>
            <a:endParaRPr sz="3600"/>
          </a:p>
        </p:txBody>
      </p:sp>
      <p:pic>
        <p:nvPicPr>
          <p:cNvPr id="92" name="Google Shape;92;p14"/>
          <p:cNvPicPr preferRelativeResize="0"/>
          <p:nvPr/>
        </p:nvPicPr>
        <p:blipFill rotWithShape="1">
          <a:blip r:embed="rId4">
            <a:alphaModFix/>
          </a:blip>
          <a:srcRect/>
          <a:stretch/>
        </p:blipFill>
        <p:spPr>
          <a:xfrm>
            <a:off x="838200" y="1150935"/>
            <a:ext cx="3579055" cy="534194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المقصود بسرّ المعمودية :</a:t>
            </a:r>
            <a:endParaRPr b="1">
              <a:solidFill>
                <a:srgbClr val="D8E2F3"/>
              </a:solidFill>
            </a:endParaRPr>
          </a:p>
        </p:txBody>
      </p:sp>
      <p:sp>
        <p:nvSpPr>
          <p:cNvPr id="98" name="Google Shape;98;p15"/>
          <p:cNvSpPr txBox="1">
            <a:spLocks noGrp="1"/>
          </p:cNvSpPr>
          <p:nvPr>
            <p:ph type="body" idx="1"/>
          </p:nvPr>
        </p:nvSpPr>
        <p:spPr>
          <a:xfrm>
            <a:off x="4151087" y="1690688"/>
            <a:ext cx="7794169" cy="4802187"/>
          </a:xfrm>
          <a:prstGeom prst="rect">
            <a:avLst/>
          </a:prstGeom>
          <a:noFill/>
          <a:ln>
            <a:noFill/>
          </a:ln>
        </p:spPr>
        <p:txBody>
          <a:bodyPr spcFirstLastPara="1" wrap="square" lIns="91425" tIns="45700" rIns="91425" bIns="45700" anchor="t" anchorCtr="0">
            <a:noAutofit/>
          </a:bodyPr>
          <a:lstStyle/>
          <a:p>
            <a:pPr marL="228600" lvl="0" indent="-228600" algn="r" rtl="1">
              <a:lnSpc>
                <a:spcPct val="150000"/>
              </a:lnSpc>
              <a:spcBef>
                <a:spcPts val="0"/>
              </a:spcBef>
              <a:spcAft>
                <a:spcPts val="0"/>
              </a:spcAft>
              <a:buClr>
                <a:schemeClr val="dk1"/>
              </a:buClr>
              <a:buSzPts val="3200"/>
              <a:buChar char="•"/>
            </a:pPr>
            <a:r>
              <a:rPr lang="ar-JO" sz="3200"/>
              <a:t> سر المعمودية : هو سرّ مقدَّس له الرتبة الأولى من بين أسرار الكنيسة السبعة، وبدونه لا يمكن مطلقاً نوال الأسرار المقدسة الباقية. وقد أسسهُ الرب يسوع المسيح بنفسه قبل صعوده إلى السماء وبه ينال المُعمَّد نعمة الله غير المنظورة التي بها يغسِل الله المُعمَّد روحيّاً (داخلياً) ويُطَهّر نفسهُ لكي ينال نعمة الروح القدس.</a:t>
            </a:r>
            <a:endParaRPr/>
          </a:p>
        </p:txBody>
      </p:sp>
      <p:pic>
        <p:nvPicPr>
          <p:cNvPr id="99" name="Google Shape;99;p15"/>
          <p:cNvPicPr preferRelativeResize="0"/>
          <p:nvPr/>
        </p:nvPicPr>
        <p:blipFill rotWithShape="1">
          <a:blip r:embed="rId4">
            <a:alphaModFix/>
          </a:blip>
          <a:srcRect l="9752" r="4079"/>
          <a:stretch/>
        </p:blipFill>
        <p:spPr>
          <a:xfrm>
            <a:off x="1" y="2135139"/>
            <a:ext cx="4290646" cy="3534142"/>
          </a:xfrm>
          <a:prstGeom prst="rect">
            <a:avLst/>
          </a:prstGeom>
          <a:noFill/>
          <a:ln>
            <a:noFill/>
          </a:ln>
          <a:effectLst>
            <a:reflection stA="30000" endPos="30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مفاعيل سرّ المعمودية :</a:t>
            </a:r>
            <a:endParaRPr b="1">
              <a:solidFill>
                <a:srgbClr val="D8E2F3"/>
              </a:solidFill>
            </a:endParaRPr>
          </a:p>
        </p:txBody>
      </p:sp>
      <p:sp>
        <p:nvSpPr>
          <p:cNvPr id="105" name="Google Shape;105;p16"/>
          <p:cNvSpPr txBox="1">
            <a:spLocks noGrp="1"/>
          </p:cNvSpPr>
          <p:nvPr>
            <p:ph type="body" idx="1"/>
          </p:nvPr>
        </p:nvSpPr>
        <p:spPr>
          <a:xfrm>
            <a:off x="5689600" y="1690688"/>
            <a:ext cx="6328228" cy="4486275"/>
          </a:xfrm>
          <a:prstGeom prst="rect">
            <a:avLst/>
          </a:prstGeom>
          <a:noFill/>
          <a:ln>
            <a:noFill/>
          </a:ln>
        </p:spPr>
        <p:txBody>
          <a:bodyPr spcFirstLastPara="1" wrap="square" lIns="91425" tIns="45700" rIns="91425" bIns="45700" anchor="t" anchorCtr="0">
            <a:noAutofit/>
          </a:bodyPr>
          <a:lstStyle/>
          <a:p>
            <a:pPr marL="228600" lvl="0" indent="-228600" algn="r" rtl="1">
              <a:lnSpc>
                <a:spcPct val="200000"/>
              </a:lnSpc>
              <a:spcBef>
                <a:spcPts val="0"/>
              </a:spcBef>
              <a:spcAft>
                <a:spcPts val="0"/>
              </a:spcAft>
              <a:buClr>
                <a:srgbClr val="FFFFFF"/>
              </a:buClr>
              <a:buSzPts val="3200"/>
              <a:buFont typeface="Noto Sans Symbols"/>
              <a:buChar char="❖"/>
            </a:pPr>
            <a:r>
              <a:rPr lang="ar-JO" sz="3200" b="1">
                <a:solidFill>
                  <a:srgbClr val="FFFFFF"/>
                </a:solidFill>
              </a:rPr>
              <a:t> يولد الإنسان المُعمَّد ولادة روحيّة مقدّسة.</a:t>
            </a:r>
            <a:endParaRPr/>
          </a:p>
          <a:p>
            <a:pPr marL="228600" lvl="0" indent="-228600" algn="r" rtl="1">
              <a:lnSpc>
                <a:spcPct val="200000"/>
              </a:lnSpc>
              <a:spcBef>
                <a:spcPts val="1000"/>
              </a:spcBef>
              <a:spcAft>
                <a:spcPts val="0"/>
              </a:spcAft>
              <a:buClr>
                <a:srgbClr val="FFFFFF"/>
              </a:buClr>
              <a:buSzPts val="3200"/>
              <a:buFont typeface="Noto Sans Symbols"/>
              <a:buChar char="❖"/>
            </a:pPr>
            <a:r>
              <a:rPr lang="ar-JO" sz="3200" b="1">
                <a:solidFill>
                  <a:srgbClr val="FFFFFF"/>
                </a:solidFill>
              </a:rPr>
              <a:t> يُصبح المُعمَّد ابن الله " بالتبني الروحي ".</a:t>
            </a:r>
            <a:endParaRPr/>
          </a:p>
          <a:p>
            <a:pPr marL="228600" lvl="0" indent="-228600" algn="r" rtl="1">
              <a:lnSpc>
                <a:spcPct val="200000"/>
              </a:lnSpc>
              <a:spcBef>
                <a:spcPts val="1000"/>
              </a:spcBef>
              <a:spcAft>
                <a:spcPts val="0"/>
              </a:spcAft>
              <a:buClr>
                <a:srgbClr val="FFFFFF"/>
              </a:buClr>
              <a:buSzPts val="3200"/>
              <a:buFont typeface="Noto Sans Symbols"/>
              <a:buChar char="❖"/>
            </a:pPr>
            <a:r>
              <a:rPr lang="ar-JO" sz="3200" b="1">
                <a:solidFill>
                  <a:srgbClr val="FFFFFF"/>
                </a:solidFill>
              </a:rPr>
              <a:t> يُصبح عضواً مِن أعضاء الكنيسة المقدسة.</a:t>
            </a:r>
            <a:endParaRPr sz="3200" b="1">
              <a:solidFill>
                <a:srgbClr val="FFFFFF"/>
              </a:solidFill>
            </a:endParaRPr>
          </a:p>
        </p:txBody>
      </p:sp>
      <p:pic>
        <p:nvPicPr>
          <p:cNvPr id="106" name="Google Shape;106;p16"/>
          <p:cNvPicPr preferRelativeResize="0"/>
          <p:nvPr/>
        </p:nvPicPr>
        <p:blipFill rotWithShape="1">
          <a:blip r:embed="rId4">
            <a:alphaModFix/>
          </a:blip>
          <a:srcRect/>
          <a:stretch/>
        </p:blipFill>
        <p:spPr>
          <a:xfrm>
            <a:off x="174172" y="1538062"/>
            <a:ext cx="5515428" cy="4638901"/>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6"/>
            <a:ext cx="10515600" cy="94317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شروط قبول المعمودية :</a:t>
            </a:r>
            <a:endParaRPr b="1">
              <a:solidFill>
                <a:srgbClr val="D8E2F3"/>
              </a:solidFill>
            </a:endParaRPr>
          </a:p>
        </p:txBody>
      </p:sp>
      <p:sp>
        <p:nvSpPr>
          <p:cNvPr id="112" name="Google Shape;112;p17"/>
          <p:cNvSpPr txBox="1">
            <a:spLocks noGrp="1"/>
          </p:cNvSpPr>
          <p:nvPr>
            <p:ph type="body" idx="1"/>
          </p:nvPr>
        </p:nvSpPr>
        <p:spPr>
          <a:xfrm>
            <a:off x="5644717" y="1379969"/>
            <a:ext cx="6371771" cy="5310554"/>
          </a:xfrm>
          <a:prstGeom prst="rect">
            <a:avLst/>
          </a:prstGeom>
          <a:noFill/>
          <a:ln>
            <a:noFill/>
          </a:ln>
        </p:spPr>
        <p:txBody>
          <a:bodyPr spcFirstLastPara="1" wrap="square" lIns="91425" tIns="45700" rIns="91425" bIns="45700" anchor="t" anchorCtr="0">
            <a:noAutofit/>
          </a:bodyPr>
          <a:lstStyle/>
          <a:p>
            <a:pPr marL="514350" lvl="0" indent="-514350" algn="just" rtl="1">
              <a:lnSpc>
                <a:spcPct val="100000"/>
              </a:lnSpc>
              <a:spcBef>
                <a:spcPts val="0"/>
              </a:spcBef>
              <a:spcAft>
                <a:spcPts val="0"/>
              </a:spcAft>
              <a:buClr>
                <a:schemeClr val="dk1"/>
              </a:buClr>
              <a:buSzPts val="2520"/>
              <a:buFont typeface="Calibri"/>
              <a:buAutoNum type="arabicParenR"/>
            </a:pPr>
            <a:r>
              <a:rPr lang="ar-JO" sz="2520"/>
              <a:t>الإيمان بالثالوث الأقدس (الآب والإبن والروح القدس) إله واحد في ثلاثة أقانيم وجوهر واحد وطبيعة إلهية واحدة.</a:t>
            </a:r>
            <a:endParaRPr/>
          </a:p>
          <a:p>
            <a:pPr marL="514350" lvl="0" indent="-514350" algn="just" rtl="1">
              <a:lnSpc>
                <a:spcPct val="100000"/>
              </a:lnSpc>
              <a:spcBef>
                <a:spcPts val="1000"/>
              </a:spcBef>
              <a:spcAft>
                <a:spcPts val="0"/>
              </a:spcAft>
              <a:buClr>
                <a:schemeClr val="dk1"/>
              </a:buClr>
              <a:buSzPts val="2520"/>
              <a:buFont typeface="Calibri"/>
              <a:buAutoNum type="arabicParenR"/>
            </a:pPr>
            <a:r>
              <a:rPr lang="ar-JO" sz="2520"/>
              <a:t>الإيمان بالمسيح إلهاً ومخلّصاً، ذو طبيعتين إلهيّة وبشريّة كاملتين.</a:t>
            </a:r>
            <a:endParaRPr/>
          </a:p>
          <a:p>
            <a:pPr marL="514350" lvl="0" indent="-514350" algn="just" rtl="1">
              <a:lnSpc>
                <a:spcPct val="100000"/>
              </a:lnSpc>
              <a:spcBef>
                <a:spcPts val="1000"/>
              </a:spcBef>
              <a:spcAft>
                <a:spcPts val="0"/>
              </a:spcAft>
              <a:buClr>
                <a:schemeClr val="dk1"/>
              </a:buClr>
              <a:buSzPts val="2520"/>
              <a:buFont typeface="Calibri"/>
              <a:buAutoNum type="arabicParenR"/>
            </a:pPr>
            <a:r>
              <a:rPr lang="ar-JO" sz="2520"/>
              <a:t>الإيمان بالكنيسة الواحدة الجامعة المقدسة الرسوليّة.</a:t>
            </a:r>
            <a:endParaRPr/>
          </a:p>
          <a:p>
            <a:pPr marL="514350" lvl="0" indent="-514350" algn="just" rtl="1">
              <a:lnSpc>
                <a:spcPct val="100000"/>
              </a:lnSpc>
              <a:spcBef>
                <a:spcPts val="1000"/>
              </a:spcBef>
              <a:spcAft>
                <a:spcPts val="0"/>
              </a:spcAft>
              <a:buClr>
                <a:schemeClr val="dk1"/>
              </a:buClr>
              <a:buSzPts val="2520"/>
              <a:buFont typeface="Calibri"/>
              <a:buAutoNum type="arabicParenR"/>
            </a:pPr>
            <a:r>
              <a:rPr lang="ar-JO" sz="2520"/>
              <a:t> الماء النقي المقدس: يتمّ تقديس الماء من خلال صلاة وطقس خاصين، وهذا يرمز لنعمة الروح القدس التي تُطهّر الشخص المُعمّد وتجنبهُ الخطيئة.</a:t>
            </a:r>
            <a:endParaRPr/>
          </a:p>
          <a:p>
            <a:pPr marL="514350" lvl="0" indent="-514350" algn="just" rtl="1">
              <a:lnSpc>
                <a:spcPct val="100000"/>
              </a:lnSpc>
              <a:spcBef>
                <a:spcPts val="1000"/>
              </a:spcBef>
              <a:spcAft>
                <a:spcPts val="0"/>
              </a:spcAft>
              <a:buClr>
                <a:schemeClr val="dk1"/>
              </a:buClr>
              <a:buSzPts val="2520"/>
              <a:buFont typeface="Calibri"/>
              <a:buAutoNum type="arabicParenR"/>
            </a:pPr>
            <a:r>
              <a:rPr lang="ar-JO" sz="2520"/>
              <a:t>التغطيس: حيث يُغطس المُعمَّد ثلاثة مرات بإسم الثالوث الأقدس رمزاً لموت المسيح ودفنه لثلاثة أيام.</a:t>
            </a:r>
            <a:endParaRPr/>
          </a:p>
        </p:txBody>
      </p:sp>
      <p:pic>
        <p:nvPicPr>
          <p:cNvPr id="113" name="Google Shape;113;p17"/>
          <p:cNvPicPr preferRelativeResize="0"/>
          <p:nvPr/>
        </p:nvPicPr>
        <p:blipFill rotWithShape="1">
          <a:blip r:embed="rId4">
            <a:alphaModFix/>
          </a:blip>
          <a:srcRect/>
          <a:stretch/>
        </p:blipFill>
        <p:spPr>
          <a:xfrm>
            <a:off x="425477" y="2152356"/>
            <a:ext cx="4585493" cy="376578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r>
              <a:rPr lang="ar-JO"/>
              <a:t>مَن هوَ العَرّاب ( الإشبين ) وما هي واجباته :</a:t>
            </a:r>
            <a:endParaRPr/>
          </a:p>
        </p:txBody>
      </p:sp>
      <p:sp>
        <p:nvSpPr>
          <p:cNvPr id="119" name="Google Shape;119;p18"/>
          <p:cNvSpPr txBox="1">
            <a:spLocks noGrp="1"/>
          </p:cNvSpPr>
          <p:nvPr>
            <p:ph type="body" idx="1"/>
          </p:nvPr>
        </p:nvSpPr>
        <p:spPr>
          <a:xfrm>
            <a:off x="5863771" y="1825624"/>
            <a:ext cx="6081485" cy="4865461"/>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chemeClr val="dk1"/>
              </a:buClr>
              <a:buSzPts val="2800"/>
              <a:buFont typeface="Noto Sans Symbols"/>
              <a:buChar char="❑"/>
            </a:pPr>
            <a:r>
              <a:rPr lang="ar-JO"/>
              <a:t> </a:t>
            </a:r>
            <a:r>
              <a:rPr lang="ar-JO" b="1">
                <a:solidFill>
                  <a:srgbClr val="FF0000"/>
                </a:solidFill>
              </a:rPr>
              <a:t>العَرّاب (الإشبين)</a:t>
            </a:r>
            <a:r>
              <a:rPr lang="ar-JO"/>
              <a:t>       </a:t>
            </a:r>
            <a:endParaRPr/>
          </a:p>
          <a:p>
            <a:pPr marL="0" lvl="0" indent="0" algn="r" rtl="1">
              <a:lnSpc>
                <a:spcPct val="90000"/>
              </a:lnSpc>
              <a:spcBef>
                <a:spcPts val="1000"/>
              </a:spcBef>
              <a:spcAft>
                <a:spcPts val="0"/>
              </a:spcAft>
              <a:buClr>
                <a:schemeClr val="dk1"/>
              </a:buClr>
              <a:buSzPts val="2800"/>
              <a:buNone/>
            </a:pPr>
            <a:r>
              <a:rPr lang="ar-JO" b="1"/>
              <a:t>هو الشخص الذي ينوب عن الطفل بإعتراف بالمسيح ورفض الشيطان.</a:t>
            </a:r>
            <a:endParaRPr/>
          </a:p>
          <a:p>
            <a:pPr marL="228600" lvl="0" indent="-228600" algn="r" rtl="1">
              <a:lnSpc>
                <a:spcPct val="90000"/>
              </a:lnSpc>
              <a:spcBef>
                <a:spcPts val="1000"/>
              </a:spcBef>
              <a:spcAft>
                <a:spcPts val="0"/>
              </a:spcAft>
              <a:buClr>
                <a:schemeClr val="dk1"/>
              </a:buClr>
              <a:buSzPts val="2800"/>
              <a:buFont typeface="Noto Sans Symbols"/>
              <a:buChar char="❑"/>
            </a:pPr>
            <a:r>
              <a:rPr lang="ar-JO"/>
              <a:t> </a:t>
            </a:r>
            <a:r>
              <a:rPr lang="ar-JO" b="1">
                <a:solidFill>
                  <a:srgbClr val="FF0000"/>
                </a:solidFill>
              </a:rPr>
              <a:t>واجباته:</a:t>
            </a:r>
            <a:r>
              <a:rPr lang="ar-JO"/>
              <a:t>       </a:t>
            </a:r>
            <a:endParaRPr/>
          </a:p>
          <a:p>
            <a:pPr marL="514350" lvl="0" indent="-514350" algn="r" rtl="1">
              <a:lnSpc>
                <a:spcPct val="90000"/>
              </a:lnSpc>
              <a:spcBef>
                <a:spcPts val="1000"/>
              </a:spcBef>
              <a:spcAft>
                <a:spcPts val="0"/>
              </a:spcAft>
              <a:buClr>
                <a:schemeClr val="dk1"/>
              </a:buClr>
              <a:buSzPts val="3600"/>
              <a:buFont typeface="Calibri"/>
              <a:buAutoNum type="arabicParenR"/>
            </a:pPr>
            <a:r>
              <a:rPr lang="ar-JO" sz="3600"/>
              <a:t>العَرّاب هو كفيل الطفل، حيث يتعهّد أمام الله بتعليم المُعَمَّد قواعد الإيمان ومبادئها.</a:t>
            </a:r>
            <a:endParaRPr/>
          </a:p>
          <a:p>
            <a:pPr marL="514350" lvl="0" indent="-514350" algn="r" rtl="1">
              <a:lnSpc>
                <a:spcPct val="90000"/>
              </a:lnSpc>
              <a:spcBef>
                <a:spcPts val="1000"/>
              </a:spcBef>
              <a:spcAft>
                <a:spcPts val="0"/>
              </a:spcAft>
              <a:buClr>
                <a:schemeClr val="dk1"/>
              </a:buClr>
              <a:buSzPts val="3600"/>
              <a:buFont typeface="Calibri"/>
              <a:buAutoNum type="arabicParenR"/>
            </a:pPr>
            <a:r>
              <a:rPr lang="ar-JO" sz="3600"/>
              <a:t>يعتبر الإشبين بمنزلة والد الطفل الروحي.</a:t>
            </a:r>
            <a:endParaRPr sz="3600"/>
          </a:p>
        </p:txBody>
      </p:sp>
      <p:sp>
        <p:nvSpPr>
          <p:cNvPr id="120" name="Google Shape;120;p18"/>
          <p:cNvSpPr/>
          <p:nvPr/>
        </p:nvSpPr>
        <p:spPr>
          <a:xfrm rot="10800000">
            <a:off x="9724570" y="3279037"/>
            <a:ext cx="639409" cy="37391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1" name="Google Shape;121;p18"/>
          <p:cNvPicPr preferRelativeResize="0"/>
          <p:nvPr/>
        </p:nvPicPr>
        <p:blipFill rotWithShape="1">
          <a:blip r:embed="rId4">
            <a:alphaModFix/>
          </a:blip>
          <a:srcRect l="-164" r="1006" b="8561"/>
          <a:stretch/>
        </p:blipFill>
        <p:spPr>
          <a:xfrm>
            <a:off x="246744" y="2057488"/>
            <a:ext cx="5380333" cy="3591985"/>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
        <p:nvSpPr>
          <p:cNvPr id="122" name="Google Shape;122;p18"/>
          <p:cNvSpPr/>
          <p:nvPr/>
        </p:nvSpPr>
        <p:spPr>
          <a:xfrm rot="10800000">
            <a:off x="8752115" y="1883681"/>
            <a:ext cx="639409" cy="37391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الأسباب التي تلزم بتعميد الطفل صغيراً :</a:t>
            </a:r>
            <a:endParaRPr b="1">
              <a:solidFill>
                <a:srgbClr val="D8E2F3"/>
              </a:solidFill>
            </a:endParaRPr>
          </a:p>
        </p:txBody>
      </p:sp>
      <p:sp>
        <p:nvSpPr>
          <p:cNvPr id="128" name="Google Shape;128;p19"/>
          <p:cNvSpPr txBox="1">
            <a:spLocks noGrp="1"/>
          </p:cNvSpPr>
          <p:nvPr>
            <p:ph type="body" idx="1"/>
          </p:nvPr>
        </p:nvSpPr>
        <p:spPr>
          <a:xfrm>
            <a:off x="4670474" y="1825625"/>
            <a:ext cx="7315200" cy="4814326"/>
          </a:xfrm>
          <a:prstGeom prst="rect">
            <a:avLst/>
          </a:prstGeom>
          <a:noFill/>
          <a:ln>
            <a:noFill/>
          </a:ln>
        </p:spPr>
        <p:txBody>
          <a:bodyPr spcFirstLastPara="1" wrap="square" lIns="91425" tIns="45700" rIns="91425" bIns="45700" anchor="t" anchorCtr="0">
            <a:noAutofit/>
          </a:bodyPr>
          <a:lstStyle/>
          <a:p>
            <a:pPr marL="228600" lvl="0" indent="-254000" algn="r" rtl="1">
              <a:lnSpc>
                <a:spcPct val="90000"/>
              </a:lnSpc>
              <a:spcBef>
                <a:spcPts val="0"/>
              </a:spcBef>
              <a:spcAft>
                <a:spcPts val="0"/>
              </a:spcAft>
              <a:buClr>
                <a:schemeClr val="dk1"/>
              </a:buClr>
              <a:buSzPts val="4000"/>
              <a:buFont typeface="Noto Sans Symbols"/>
              <a:buChar char="❖"/>
            </a:pPr>
            <a:r>
              <a:rPr lang="ar-JO" sz="4000"/>
              <a:t> تتقدّس روح الطفل بالعُمّاد وينمو بإيمان أهله والكنيسة ويتقبل نِعمَة المسيح له المجد.</a:t>
            </a:r>
            <a:endParaRPr/>
          </a:p>
          <a:p>
            <a:pPr marL="228600" lvl="0" indent="-254000" algn="r" rtl="1">
              <a:lnSpc>
                <a:spcPct val="90000"/>
              </a:lnSpc>
              <a:spcBef>
                <a:spcPts val="1000"/>
              </a:spcBef>
              <a:spcAft>
                <a:spcPts val="0"/>
              </a:spcAft>
              <a:buClr>
                <a:schemeClr val="dk1"/>
              </a:buClr>
              <a:buSzPts val="4000"/>
              <a:buFont typeface="Noto Sans Symbols"/>
              <a:buChar char="❖"/>
            </a:pPr>
            <a:r>
              <a:rPr lang="ar-JO" sz="4000"/>
              <a:t> هناك شهادات قاطعة لأباء ومُعلِّمي الكنيسة تُبيّن أنَّ المعمودية كانت دائماً للأطفال، وقال بعضهم إنَّ تعميد الأطفال تقليد رسولي.</a:t>
            </a:r>
            <a:endParaRPr/>
          </a:p>
          <a:p>
            <a:pPr marL="228600" lvl="0" indent="-254000" algn="r" rtl="1">
              <a:lnSpc>
                <a:spcPct val="90000"/>
              </a:lnSpc>
              <a:spcBef>
                <a:spcPts val="1000"/>
              </a:spcBef>
              <a:spcAft>
                <a:spcPts val="0"/>
              </a:spcAft>
              <a:buClr>
                <a:schemeClr val="dk1"/>
              </a:buClr>
              <a:buSzPts val="4000"/>
              <a:buFont typeface="Noto Sans Symbols"/>
              <a:buChar char="❖"/>
            </a:pPr>
            <a:r>
              <a:rPr lang="ar-JO" sz="4000"/>
              <a:t> الشخص الوحيد الذي له الحق في تعميد المؤمنين هم الأساقفة والكهنة فقط.</a:t>
            </a:r>
            <a:endParaRPr sz="4000"/>
          </a:p>
        </p:txBody>
      </p:sp>
      <p:pic>
        <p:nvPicPr>
          <p:cNvPr id="129" name="Google Shape;129;p19"/>
          <p:cNvPicPr preferRelativeResize="0"/>
          <p:nvPr/>
        </p:nvPicPr>
        <p:blipFill rotWithShape="1">
          <a:blip r:embed="rId4">
            <a:alphaModFix/>
          </a:blip>
          <a:srcRect/>
          <a:stretch/>
        </p:blipFill>
        <p:spPr>
          <a:xfrm>
            <a:off x="206326" y="2458701"/>
            <a:ext cx="4400052" cy="392168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أسباب عدم إعادة المعمودية القانونيّة :</a:t>
            </a:r>
            <a:endParaRPr b="1">
              <a:solidFill>
                <a:srgbClr val="D8E2F3"/>
              </a:solidFill>
            </a:endParaRPr>
          </a:p>
        </p:txBody>
      </p:sp>
      <p:sp>
        <p:nvSpPr>
          <p:cNvPr id="135" name="Google Shape;135;p20"/>
          <p:cNvSpPr txBox="1">
            <a:spLocks noGrp="1"/>
          </p:cNvSpPr>
          <p:nvPr>
            <p:ph type="body" idx="1"/>
          </p:nvPr>
        </p:nvSpPr>
        <p:spPr>
          <a:xfrm>
            <a:off x="5225143" y="1690688"/>
            <a:ext cx="6778171" cy="5000398"/>
          </a:xfrm>
          <a:prstGeom prst="rect">
            <a:avLst/>
          </a:prstGeom>
          <a:noFill/>
          <a:ln>
            <a:noFill/>
          </a:ln>
        </p:spPr>
        <p:txBody>
          <a:bodyPr spcFirstLastPara="1" wrap="square" lIns="91425" tIns="45700" rIns="91425" bIns="45700" anchor="t" anchorCtr="0">
            <a:noAutofit/>
          </a:bodyPr>
          <a:lstStyle/>
          <a:p>
            <a:pPr marL="514350" lvl="0" indent="-514350" algn="r" rtl="1">
              <a:lnSpc>
                <a:spcPct val="90000"/>
              </a:lnSpc>
              <a:spcBef>
                <a:spcPts val="0"/>
              </a:spcBef>
              <a:spcAft>
                <a:spcPts val="0"/>
              </a:spcAft>
              <a:buClr>
                <a:schemeClr val="dk1"/>
              </a:buClr>
              <a:buSzPts val="4000"/>
              <a:buFont typeface="Calibri"/>
              <a:buAutoNum type="arabicPeriod"/>
            </a:pPr>
            <a:r>
              <a:rPr lang="ar-JO" sz="4000"/>
              <a:t>لأنَّ الإنسان يولد مرة واحدة، بالنسبة لحياته الطبيعية، وكذلك أيضاً بالنسبة لحياته الروحيّة.</a:t>
            </a:r>
            <a:endParaRPr/>
          </a:p>
          <a:p>
            <a:pPr marL="514350" lvl="0" indent="-514350" algn="r" rtl="1">
              <a:lnSpc>
                <a:spcPct val="90000"/>
              </a:lnSpc>
              <a:spcBef>
                <a:spcPts val="1000"/>
              </a:spcBef>
              <a:spcAft>
                <a:spcPts val="0"/>
              </a:spcAft>
              <a:buClr>
                <a:schemeClr val="dk1"/>
              </a:buClr>
              <a:buSzPts val="4000"/>
              <a:buFont typeface="Calibri"/>
              <a:buAutoNum type="arabicPeriod"/>
            </a:pPr>
            <a:r>
              <a:rPr lang="ar-JO" sz="4000"/>
              <a:t>لأنَّ المعمودية تمثل موت المسيح ودفنه وقيامته؛ فقد حدثت مرة واحدة ولا يجوز إعادتها مرة ثانية.</a:t>
            </a:r>
            <a:endParaRPr sz="4000"/>
          </a:p>
        </p:txBody>
      </p:sp>
      <p:pic>
        <p:nvPicPr>
          <p:cNvPr id="136" name="Google Shape;136;p20"/>
          <p:cNvPicPr preferRelativeResize="0"/>
          <p:nvPr/>
        </p:nvPicPr>
        <p:blipFill rotWithShape="1">
          <a:blip r:embed="rId3">
            <a:alphaModFix/>
          </a:blip>
          <a:srcRect/>
          <a:stretch/>
        </p:blipFill>
        <p:spPr>
          <a:xfrm>
            <a:off x="375013" y="1338996"/>
            <a:ext cx="4766382" cy="47663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D8E2F3"/>
              </a:buClr>
              <a:buSzPts val="4400"/>
              <a:buFont typeface="Calibri"/>
              <a:buNone/>
            </a:pPr>
            <a:r>
              <a:rPr lang="ar-JO" b="1">
                <a:solidFill>
                  <a:srgbClr val="D8E2F3"/>
                </a:solidFill>
              </a:rPr>
              <a:t>طقس المعمودية :</a:t>
            </a:r>
            <a:endParaRPr b="1">
              <a:solidFill>
                <a:srgbClr val="D8E2F3"/>
              </a:solidFill>
            </a:endParaRPr>
          </a:p>
        </p:txBody>
      </p:sp>
      <p:sp>
        <p:nvSpPr>
          <p:cNvPr id="142" name="Google Shape;142;p21"/>
          <p:cNvSpPr txBox="1">
            <a:spLocks noGrp="1"/>
          </p:cNvSpPr>
          <p:nvPr>
            <p:ph type="body" idx="1"/>
          </p:nvPr>
        </p:nvSpPr>
        <p:spPr>
          <a:xfrm>
            <a:off x="5373858" y="1825625"/>
            <a:ext cx="6513342" cy="4351338"/>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rgbClr val="FF0000"/>
              </a:buClr>
              <a:buSzPts val="3200"/>
              <a:buFont typeface="Noto Sans Symbols"/>
              <a:buChar char="❑"/>
            </a:pPr>
            <a:r>
              <a:rPr lang="ar-JO" sz="3200">
                <a:solidFill>
                  <a:srgbClr val="FF0000"/>
                </a:solidFill>
              </a:rPr>
              <a:t> يكون الطفل مع اشبينه الذي يُجيب عنهُ متجهاً نحو الظلمة ويرفض الشيطان وجميع أعماله وكل عباداته؛ دلاله على أنه ينبذهُ ويبصق عليه دلاله على أنه يمقتهُ وأعماله. ويكرر ثلاثة مرات : أرفض الشيطان وجميع أعماله وكل عباداته وكل أباطيله. وبعد ذلك يتجه نحو الشرق "مطلع النور" ويقِّر بموافقة المسيح أي أنه يتعهد أن يكون تلميذاً له وتابعاً وحافظاً وصاياه.</a:t>
            </a:r>
            <a:endParaRPr/>
          </a:p>
          <a:p>
            <a:pPr marL="0" lvl="0" indent="0" algn="l" rtl="1">
              <a:lnSpc>
                <a:spcPct val="90000"/>
              </a:lnSpc>
              <a:spcBef>
                <a:spcPts val="1000"/>
              </a:spcBef>
              <a:spcAft>
                <a:spcPts val="0"/>
              </a:spcAft>
              <a:buClr>
                <a:srgbClr val="FF0000"/>
              </a:buClr>
              <a:buSzPts val="2400"/>
              <a:buNone/>
            </a:pPr>
            <a:r>
              <a:rPr lang="ar-JO" sz="2400">
                <a:solidFill>
                  <a:srgbClr val="FF0000"/>
                </a:solidFill>
              </a:rPr>
              <a:t>(ص 20 من الكتاب)</a:t>
            </a:r>
            <a:endParaRPr sz="2400">
              <a:solidFill>
                <a:srgbClr val="FF0000"/>
              </a:solidFill>
            </a:endParaRPr>
          </a:p>
        </p:txBody>
      </p:sp>
      <p:pic>
        <p:nvPicPr>
          <p:cNvPr id="143" name="Google Shape;143;p21"/>
          <p:cNvPicPr preferRelativeResize="0"/>
          <p:nvPr/>
        </p:nvPicPr>
        <p:blipFill rotWithShape="1">
          <a:blip r:embed="rId4">
            <a:alphaModFix/>
          </a:blip>
          <a:srcRect/>
          <a:stretch/>
        </p:blipFill>
        <p:spPr>
          <a:xfrm>
            <a:off x="304800" y="621846"/>
            <a:ext cx="4811087" cy="5871029"/>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631</Words>
  <Application>Microsoft Office PowerPoint</Application>
  <PresentationFormat>Widescreen</PresentationFormat>
  <Paragraphs>50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Noto Sans Symbols</vt:lpstr>
      <vt:lpstr>Office Theme</vt:lpstr>
      <vt:lpstr>التربية الدينية المسيحية سرّ المعمودية</vt:lpstr>
      <vt:lpstr>كيف تمَّ تأسيس سرّ المعمودية</vt:lpstr>
      <vt:lpstr>المقصود بسرّ المعمودية :</vt:lpstr>
      <vt:lpstr>مفاعيل سرّ المعمودية :</vt:lpstr>
      <vt:lpstr>شروط قبول المعمودية :</vt:lpstr>
      <vt:lpstr>مَن هوَ العَرّاب ( الإشبين ) وما هي واجباته :</vt:lpstr>
      <vt:lpstr>الأسباب التي تلزم بتعميد الطفل صغيراً :</vt:lpstr>
      <vt:lpstr>أسباب عدم إعادة المعمودية القانونيّة :</vt:lpstr>
      <vt:lpstr>طقس المعمودية :</vt:lpstr>
      <vt:lpstr>إلى ماذا يَرمُز جُرن المعمودية :</vt:lpstr>
      <vt:lpstr>البركات التي ينالها المُعمَّد في المعمودية :</vt:lpstr>
      <vt:lpstr>رموز العُمّاد :</vt:lpstr>
      <vt:lpstr>بركة ربنا تكون معكم أحبتي  mo.haddad@nos.edu.jo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التربية الدينية المسيحية سرّ المعمودية</dc:title>
  <dc:creator>Admin</dc:creator>
  <cp:lastModifiedBy>Admin</cp:lastModifiedBy>
  <cp:revision>2</cp:revision>
  <dcterms:modified xsi:type="dcterms:W3CDTF">2021-09-20T15:43:25Z</dcterms:modified>
</cp:coreProperties>
</file>