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69" r:id="rId26"/>
    <p:sldId id="270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CA28-C67A-4D53-9B30-5EA974387FE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A167-9DCF-461D-B859-22C8B971749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CA28-C67A-4D53-9B30-5EA974387FE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A167-9DCF-461D-B859-22C8B971749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CA28-C67A-4D53-9B30-5EA974387FE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A167-9DCF-461D-B859-22C8B971749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CA28-C67A-4D53-9B30-5EA974387FE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A167-9DCF-461D-B859-22C8B971749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CA28-C67A-4D53-9B30-5EA974387FE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A167-9DCF-461D-B859-22C8B971749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CA28-C67A-4D53-9B30-5EA974387FE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A167-9DCF-461D-B859-22C8B971749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CA28-C67A-4D53-9B30-5EA974387FE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A167-9DCF-461D-B859-22C8B971749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CA28-C67A-4D53-9B30-5EA974387FE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A167-9DCF-461D-B859-22C8B971749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CA28-C67A-4D53-9B30-5EA974387FE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A167-9DCF-461D-B859-22C8B971749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CA28-C67A-4D53-9B30-5EA974387FE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A167-9DCF-461D-B859-22C8B971749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CA28-C67A-4D53-9B30-5EA974387FE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A167-9DCF-461D-B859-22C8B971749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DCA28-C67A-4D53-9B30-5EA974387FE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2A167-9DCF-461D-B859-22C8B971749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Proceso"/>
          <p:cNvSpPr/>
          <p:nvPr/>
        </p:nvSpPr>
        <p:spPr>
          <a:xfrm>
            <a:off x="0" y="0"/>
            <a:ext cx="9144000" cy="1916832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smtClean="0">
                <a:solidFill>
                  <a:prstClr val="black"/>
                </a:solidFill>
                <a:latin typeface="Comic Sans MS" pitchFamily="66" charset="0"/>
              </a:rPr>
              <a:t>SALUTATIONS ET PRÉSENTATIONS</a:t>
            </a:r>
            <a:endParaRPr lang="es-ES" sz="6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0242" name="Picture 2" descr="http://www.semaine-emploi-handicap-agefiph.fr/var/seph/storage/images/les-recettes-de-gregory/liste-des-recettes/savoir-se-presenter-et-parler-de-soi/1696-25-fre-FR/Savoir-se-presenter-et-parler-de-soi_carroussel_cent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5842" name="Picture 2" descr="http://education.uslegal.com/files/2009/09/Education-300x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7055273" cy="4680000"/>
          </a:xfrm>
          <a:prstGeom prst="rect">
            <a:avLst/>
          </a:prstGeom>
          <a:noFill/>
        </p:spPr>
      </p:pic>
      <p:sp>
        <p:nvSpPr>
          <p:cNvPr id="5" name="4 Llamada rectangular redondeada"/>
          <p:cNvSpPr/>
          <p:nvPr/>
        </p:nvSpPr>
        <p:spPr>
          <a:xfrm>
            <a:off x="899592" y="260648"/>
            <a:ext cx="4248472" cy="1440160"/>
          </a:xfrm>
          <a:prstGeom prst="wedgeRoundRectCallout">
            <a:avLst>
              <a:gd name="adj1" fmla="val 31450"/>
              <a:gd name="adj2" fmla="val 10342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Bonjour, tout le monde!</a:t>
            </a:r>
          </a:p>
          <a:p>
            <a:pPr algn="ctr"/>
            <a:r>
              <a:rPr lang="fr-FR" sz="25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Je me présente:</a:t>
            </a:r>
          </a:p>
          <a:p>
            <a:pPr algn="ctr"/>
            <a:r>
              <a:rPr lang="fr-FR" sz="25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Je suis Madame Leblanc</a:t>
            </a:r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.</a:t>
            </a:r>
            <a:endParaRPr lang="fr-FR" sz="20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1221" y="2060848"/>
            <a:ext cx="6465155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Llamada rectangular redondeada"/>
          <p:cNvSpPr/>
          <p:nvPr/>
        </p:nvSpPr>
        <p:spPr>
          <a:xfrm>
            <a:off x="179512" y="548680"/>
            <a:ext cx="2448272" cy="1296144"/>
          </a:xfrm>
          <a:prstGeom prst="wedgeRoundRectCallout">
            <a:avLst>
              <a:gd name="adj1" fmla="val 72539"/>
              <a:gd name="adj2" fmla="val 9573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Comment </a:t>
            </a:r>
          </a:p>
          <a:p>
            <a:pPr algn="ctr"/>
            <a:r>
              <a:rPr lang="fr-FR" sz="25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tu t’appelles?</a:t>
            </a:r>
            <a:endParaRPr lang="fr-FR" sz="25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5 Llamada rectangular redondeada"/>
          <p:cNvSpPr/>
          <p:nvPr/>
        </p:nvSpPr>
        <p:spPr>
          <a:xfrm>
            <a:off x="6012160" y="260648"/>
            <a:ext cx="2448272" cy="1296144"/>
          </a:xfrm>
          <a:prstGeom prst="wedgeRoundRectCallout">
            <a:avLst>
              <a:gd name="adj1" fmla="val 14252"/>
              <a:gd name="adj2" fmla="val 15345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Je m’appelle Marie.</a:t>
            </a:r>
          </a:p>
          <a:p>
            <a:pPr algn="ctr"/>
            <a:r>
              <a:rPr lang="fr-FR" sz="25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Et toi?</a:t>
            </a:r>
            <a:endParaRPr lang="fr-FR" sz="25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6 Llamada rectangular redondeada"/>
          <p:cNvSpPr/>
          <p:nvPr/>
        </p:nvSpPr>
        <p:spPr>
          <a:xfrm>
            <a:off x="2915816" y="692696"/>
            <a:ext cx="2448272" cy="1008112"/>
          </a:xfrm>
          <a:prstGeom prst="wedgeRoundRectCallout">
            <a:avLst>
              <a:gd name="adj1" fmla="val -15740"/>
              <a:gd name="adj2" fmla="val 14037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Moi, je suis Aurélie.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http://1.bp.blogspot.com/-vlwXlkLIT24/T6m7eZdI7GI/AAAAAAAAEA0/q7dOYsyoW7E/s1600/TallShips_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1368"/>
            <a:ext cx="6005414" cy="4680000"/>
          </a:xfrm>
          <a:prstGeom prst="rect">
            <a:avLst/>
          </a:prstGeom>
          <a:noFill/>
        </p:spPr>
      </p:pic>
      <p:sp>
        <p:nvSpPr>
          <p:cNvPr id="5" name="4 Llamada rectangular redondeada"/>
          <p:cNvSpPr/>
          <p:nvPr/>
        </p:nvSpPr>
        <p:spPr>
          <a:xfrm>
            <a:off x="6084168" y="692696"/>
            <a:ext cx="2592288" cy="1224136"/>
          </a:xfrm>
          <a:prstGeom prst="wedgeRoundRectCallout">
            <a:avLst>
              <a:gd name="adj1" fmla="val -113073"/>
              <a:gd name="adj2" fmla="val 14399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Bonjour! Comment tu t’appelles?</a:t>
            </a:r>
            <a:endParaRPr lang="fr-FR" sz="23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5 Llamada rectangular redondeada"/>
          <p:cNvSpPr/>
          <p:nvPr/>
        </p:nvSpPr>
        <p:spPr>
          <a:xfrm>
            <a:off x="179512" y="188640"/>
            <a:ext cx="2448272" cy="1944216"/>
          </a:xfrm>
          <a:prstGeom prst="wedgeRoundRectCallout">
            <a:avLst>
              <a:gd name="adj1" fmla="val 58392"/>
              <a:gd name="adj2" fmla="val 8361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Je m’appelle, Manon. Et vous, Madame, comment vous appelez-vous?</a:t>
            </a:r>
            <a:endParaRPr lang="fr-FR" sz="23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6 Llamada rectangular redondeada"/>
          <p:cNvSpPr/>
          <p:nvPr/>
        </p:nvSpPr>
        <p:spPr>
          <a:xfrm>
            <a:off x="3995936" y="548680"/>
            <a:ext cx="1728192" cy="1224136"/>
          </a:xfrm>
          <a:prstGeom prst="wedgeRoundRectCallout">
            <a:avLst>
              <a:gd name="adj1" fmla="val -47952"/>
              <a:gd name="adj2" fmla="val 16323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Moi, je suis Christine.</a:t>
            </a:r>
            <a:endParaRPr lang="fr-FR" sz="23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5602" name="Picture 2" descr="http://cyberlesson.free.fr/Cyberfrancais/Dossierindex/gramma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s-ES" b="1" dirty="0" smtClean="0">
                <a:latin typeface="Comic Sans MS" pitchFamily="66" charset="0"/>
              </a:rPr>
              <a:t>LES PRONOMS PERSONNELS SUJETS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0962" name="Picture 2" descr="http://2.bp.blogspot.com/-Tt0i59wqdfk/UYJyiGH9bNI/AAAAAAAAAL8/DqmbG0TtnJ4/s1600/Pronoms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8189994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Je / J’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1986" name="Imagen 1" descr="C:\Users\PAULA\Documents\CURSO 2012-2013\BOOKS\ESL Teacher's Flashcards Pack\pronouns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28800"/>
            <a:ext cx="5288864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Tu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3010" name="Imagen 3" descr="C:\Users\PAULA\Documents\CURSO 2012-2013\BOOKS\ESL Teacher's Flashcards Pack\pronouns\you-singu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00808"/>
            <a:ext cx="577905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fr-FR" b="1" dirty="0" smtClean="0">
                <a:latin typeface="Comic Sans MS" pitchFamily="66" charset="0"/>
              </a:rPr>
              <a:t>Il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4034" name="Imagen 8" descr="C:\Users\PAULA\Documents\CURSO 2012-2013\BOOKS\ESL Teacher's Flashcards Pack\pronouns\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5871927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fr-FR" b="1" dirty="0" smtClean="0">
                <a:latin typeface="Comic Sans MS" pitchFamily="66" charset="0"/>
              </a:rPr>
              <a:t>Elle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5058" name="Imagen 9" descr="C:\Users\PAULA\Documents\CURSO 2012-2013\BOOKS\ESL Teacher's Flashcards Pack\pronouns\s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577905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fr-FR" b="1" dirty="0" smtClean="0">
                <a:latin typeface="Comic Sans MS" pitchFamily="66" charset="0"/>
              </a:rPr>
              <a:t>Nous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6082" name="Imagen 12" descr="C:\Users\PAULA\Documents\CURSO 2012-2013\BOOKS\ESL Teacher's Flashcards Pack\pronouns\w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00808"/>
            <a:ext cx="5593295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http://www.elarmariodepandora.com/wp-content/uploads/2012/06/uoyL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8876" y="1772816"/>
            <a:ext cx="6667500" cy="4762500"/>
          </a:xfrm>
          <a:prstGeom prst="rect">
            <a:avLst/>
          </a:prstGeom>
          <a:noFill/>
        </p:spPr>
      </p:pic>
      <p:sp>
        <p:nvSpPr>
          <p:cNvPr id="5" name="4 Llamada ovalada"/>
          <p:cNvSpPr/>
          <p:nvPr/>
        </p:nvSpPr>
        <p:spPr>
          <a:xfrm>
            <a:off x="323528" y="260648"/>
            <a:ext cx="3528392" cy="1080120"/>
          </a:xfrm>
          <a:prstGeom prst="wedgeEllipseCallout">
            <a:avLst>
              <a:gd name="adj1" fmla="val 52357"/>
              <a:gd name="adj2" fmla="val 11252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Salut, ça va?</a:t>
            </a:r>
            <a:endParaRPr lang="fr-FR" sz="30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5 Llamada ovalada"/>
          <p:cNvSpPr/>
          <p:nvPr/>
        </p:nvSpPr>
        <p:spPr>
          <a:xfrm>
            <a:off x="4932040" y="188640"/>
            <a:ext cx="3528392" cy="1080120"/>
          </a:xfrm>
          <a:prstGeom prst="wedgeEllipseCallout">
            <a:avLst>
              <a:gd name="adj1" fmla="val -35206"/>
              <a:gd name="adj2" fmla="val 11509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Ça va!</a:t>
            </a:r>
            <a:endParaRPr lang="fr-FR" sz="30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fr-FR" b="1" dirty="0" smtClean="0">
                <a:latin typeface="Comic Sans MS" pitchFamily="66" charset="0"/>
              </a:rPr>
              <a:t>Vous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7106" name="Imagen 13" descr="C:\Users\PAULA\Documents\CURSO 2012-2013\BOOKS\ESL Teacher's Flashcards Pack\pronouns\you-plu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5871927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fr-FR" b="1" dirty="0" smtClean="0">
                <a:latin typeface="Comic Sans MS" pitchFamily="66" charset="0"/>
              </a:rPr>
              <a:t>Ils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8130" name="Imagen 14" descr="C:\Users\PAULA\Documents\CURSO 2012-2013\BOOKS\ESL Teacher's Flashcards Pack\pronouns\th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5897728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fr-FR" b="1" dirty="0" smtClean="0">
                <a:latin typeface="Comic Sans MS" pitchFamily="66" charset="0"/>
              </a:rPr>
              <a:t>Elles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9154" name="Imagen 14" descr="C:\Users\PAULA\Documents\CURSO 2012-2013\BOOKS\ESL Teacher's Flashcards Pack\pronouns\th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5897728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77072"/>
            <a:ext cx="100811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4211960" y="3645024"/>
            <a:ext cx="108012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http://www.eleves.hachette-education.com/mini-site/Conjugaisons_tit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DF4A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b="1" dirty="0" smtClean="0">
                <a:solidFill>
                  <a:prstClr val="black"/>
                </a:solidFill>
                <a:latin typeface="Cooper Black" pitchFamily="18" charset="0"/>
              </a:rPr>
              <a:t>S’APPELER</a:t>
            </a:r>
            <a:endParaRPr lang="es-ES" sz="8000" b="1" dirty="0">
              <a:solidFill>
                <a:prstClr val="black"/>
              </a:solidFill>
              <a:latin typeface="Cooper Black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691680" y="2132856"/>
            <a:ext cx="5976664" cy="36730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 smtClean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fr-FR" sz="3000" b="1" dirty="0" smtClean="0">
                <a:solidFill>
                  <a:prstClr val="black"/>
                </a:solidFill>
                <a:latin typeface="Comic Sans MS" pitchFamily="66" charset="0"/>
              </a:rPr>
              <a:t>Je </a:t>
            </a:r>
            <a:r>
              <a:rPr lang="fr-FR" sz="3000" b="1" dirty="0" smtClean="0">
                <a:solidFill>
                  <a:srgbClr val="FF0000"/>
                </a:solidFill>
                <a:latin typeface="Comic Sans MS" pitchFamily="66" charset="0"/>
              </a:rPr>
              <a:t>m’appell</a:t>
            </a:r>
            <a:r>
              <a:rPr lang="fr-FR" sz="3000" b="1" dirty="0" smtClean="0">
                <a:solidFill>
                  <a:srgbClr val="0070C0"/>
                </a:solidFill>
                <a:latin typeface="Comic Sans MS" pitchFamily="66" charset="0"/>
              </a:rPr>
              <a:t>e</a:t>
            </a:r>
            <a:endParaRPr lang="fr-FR" sz="3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000" b="1" dirty="0" smtClean="0">
                <a:solidFill>
                  <a:prstClr val="black"/>
                </a:solidFill>
                <a:latin typeface="Comic Sans MS" pitchFamily="66" charset="0"/>
              </a:rPr>
              <a:t>	Tu </a:t>
            </a:r>
            <a:r>
              <a:rPr lang="fr-FR" sz="3000" b="1" dirty="0" smtClean="0">
                <a:solidFill>
                  <a:srgbClr val="FF0000"/>
                </a:solidFill>
                <a:latin typeface="Comic Sans MS" pitchFamily="66" charset="0"/>
              </a:rPr>
              <a:t>t’appell</a:t>
            </a:r>
            <a:r>
              <a:rPr lang="fr-FR" sz="3000" b="1" dirty="0" smtClean="0">
                <a:solidFill>
                  <a:srgbClr val="0070C0"/>
                </a:solidFill>
                <a:latin typeface="Comic Sans MS" pitchFamily="66" charset="0"/>
              </a:rPr>
              <a:t>es</a:t>
            </a:r>
            <a:endParaRPr lang="fr-FR" sz="3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000" b="1" dirty="0" smtClean="0">
                <a:solidFill>
                  <a:prstClr val="black"/>
                </a:solidFill>
                <a:latin typeface="Comic Sans MS" pitchFamily="66" charset="0"/>
              </a:rPr>
              <a:t>	Il / Elle / On </a:t>
            </a:r>
            <a:r>
              <a:rPr lang="fr-FR" sz="3000" b="1" dirty="0" smtClean="0">
                <a:solidFill>
                  <a:srgbClr val="FF0000"/>
                </a:solidFill>
                <a:latin typeface="Comic Sans MS" pitchFamily="66" charset="0"/>
              </a:rPr>
              <a:t>s’appell</a:t>
            </a:r>
            <a:r>
              <a:rPr lang="fr-FR" sz="3000" b="1" dirty="0" smtClean="0">
                <a:solidFill>
                  <a:srgbClr val="0070C0"/>
                </a:solidFill>
                <a:latin typeface="Comic Sans MS" pitchFamily="66" charset="0"/>
              </a:rPr>
              <a:t>e</a:t>
            </a:r>
            <a:endParaRPr lang="fr-FR" sz="3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000" b="1" dirty="0" smtClean="0">
                <a:solidFill>
                  <a:prstClr val="black"/>
                </a:solidFill>
                <a:latin typeface="Comic Sans MS" pitchFamily="66" charset="0"/>
              </a:rPr>
              <a:t>	Nous </a:t>
            </a:r>
            <a:r>
              <a:rPr lang="fr-FR" sz="3000" b="1" dirty="0" smtClean="0">
                <a:solidFill>
                  <a:srgbClr val="FF0000"/>
                </a:solidFill>
                <a:latin typeface="Comic Sans MS" pitchFamily="66" charset="0"/>
              </a:rPr>
              <a:t>nous appel</a:t>
            </a:r>
            <a:r>
              <a:rPr lang="fr-FR" sz="3000" b="1" dirty="0" smtClean="0">
                <a:solidFill>
                  <a:srgbClr val="0070C0"/>
                </a:solidFill>
                <a:latin typeface="Comic Sans MS" pitchFamily="66" charset="0"/>
              </a:rPr>
              <a:t>ons</a:t>
            </a:r>
            <a:endParaRPr lang="fr-FR" sz="30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000" b="1" dirty="0" smtClean="0">
                <a:solidFill>
                  <a:prstClr val="black"/>
                </a:solidFill>
                <a:latin typeface="Comic Sans MS" pitchFamily="66" charset="0"/>
              </a:rPr>
              <a:t>	Vous </a:t>
            </a:r>
            <a:r>
              <a:rPr lang="fr-FR" sz="3000" b="1" dirty="0" smtClean="0">
                <a:solidFill>
                  <a:srgbClr val="FF0000"/>
                </a:solidFill>
                <a:latin typeface="Comic Sans MS" pitchFamily="66" charset="0"/>
              </a:rPr>
              <a:t>vous appel</a:t>
            </a:r>
            <a:r>
              <a:rPr lang="fr-FR" sz="3000" b="1" dirty="0" smtClean="0">
                <a:solidFill>
                  <a:srgbClr val="0070C0"/>
                </a:solidFill>
                <a:latin typeface="Comic Sans MS" pitchFamily="66" charset="0"/>
              </a:rPr>
              <a:t>ez</a:t>
            </a:r>
            <a:endParaRPr lang="fr-FR" sz="3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000" b="1" dirty="0" smtClean="0">
                <a:solidFill>
                  <a:prstClr val="black"/>
                </a:solidFill>
                <a:latin typeface="Comic Sans MS" pitchFamily="66" charset="0"/>
              </a:rPr>
              <a:t>	Ils / Elles </a:t>
            </a:r>
            <a:r>
              <a:rPr lang="fr-FR" sz="3000" b="1" dirty="0" smtClean="0">
                <a:solidFill>
                  <a:srgbClr val="FF0000"/>
                </a:solidFill>
                <a:latin typeface="Comic Sans MS" pitchFamily="66" charset="0"/>
              </a:rPr>
              <a:t>s’appell</a:t>
            </a:r>
            <a:r>
              <a:rPr lang="fr-FR" sz="3000" b="1" dirty="0" smtClean="0">
                <a:solidFill>
                  <a:srgbClr val="0070C0"/>
                </a:solidFill>
                <a:latin typeface="Comic Sans MS" pitchFamily="66" charset="0"/>
              </a:rPr>
              <a:t>ent</a:t>
            </a:r>
            <a:endParaRPr lang="fr-FR" sz="30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3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b="1" dirty="0" smtClean="0">
                <a:solidFill>
                  <a:prstClr val="black"/>
                </a:solidFill>
                <a:latin typeface="Cooper Black" pitchFamily="18" charset="0"/>
              </a:rPr>
              <a:t>ÊTRE</a:t>
            </a:r>
            <a:endParaRPr lang="es-ES" sz="8000" b="1" dirty="0">
              <a:solidFill>
                <a:prstClr val="black"/>
              </a:solidFill>
              <a:latin typeface="Cooper Black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267744" y="2132261"/>
            <a:ext cx="4968900" cy="36730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 smtClean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fr-FR" sz="3000" b="1" dirty="0" smtClean="0">
                <a:solidFill>
                  <a:prstClr val="black"/>
                </a:solidFill>
                <a:latin typeface="Comic Sans MS" pitchFamily="66" charset="0"/>
              </a:rPr>
              <a:t>Je </a:t>
            </a:r>
            <a:r>
              <a:rPr lang="fr-FR" sz="3000" b="1" dirty="0" smtClean="0">
                <a:solidFill>
                  <a:srgbClr val="FF0000"/>
                </a:solidFill>
                <a:latin typeface="Comic Sans MS" pitchFamily="66" charset="0"/>
              </a:rPr>
              <a:t>suis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000" b="1" dirty="0" smtClean="0">
                <a:solidFill>
                  <a:prstClr val="black"/>
                </a:solidFill>
                <a:latin typeface="Comic Sans MS" pitchFamily="66" charset="0"/>
              </a:rPr>
              <a:t>	Tu </a:t>
            </a:r>
            <a:r>
              <a:rPr lang="fr-FR" sz="3000" b="1" dirty="0" smtClean="0">
                <a:solidFill>
                  <a:srgbClr val="FF0000"/>
                </a:solidFill>
                <a:latin typeface="Comic Sans MS" pitchFamily="66" charset="0"/>
              </a:rPr>
              <a:t>es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000" b="1" dirty="0" smtClean="0">
                <a:solidFill>
                  <a:prstClr val="black"/>
                </a:solidFill>
                <a:latin typeface="Comic Sans MS" pitchFamily="66" charset="0"/>
              </a:rPr>
              <a:t>	Il / Elle / On </a:t>
            </a:r>
            <a:r>
              <a:rPr lang="fr-FR" sz="3000" b="1" dirty="0" smtClean="0">
                <a:solidFill>
                  <a:srgbClr val="FF0000"/>
                </a:solidFill>
                <a:latin typeface="Comic Sans MS" pitchFamily="66" charset="0"/>
              </a:rPr>
              <a:t>est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000" b="1" dirty="0" smtClean="0">
                <a:solidFill>
                  <a:prstClr val="black"/>
                </a:solidFill>
                <a:latin typeface="Comic Sans MS" pitchFamily="66" charset="0"/>
              </a:rPr>
              <a:t>	Nous </a:t>
            </a:r>
            <a:r>
              <a:rPr lang="fr-FR" sz="3000" b="1" dirty="0" smtClean="0">
                <a:solidFill>
                  <a:srgbClr val="FF0000"/>
                </a:solidFill>
                <a:latin typeface="Comic Sans MS" pitchFamily="66" charset="0"/>
              </a:rPr>
              <a:t>sommes</a:t>
            </a:r>
            <a:endParaRPr lang="fr-FR" sz="30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000" b="1" dirty="0" smtClean="0">
                <a:solidFill>
                  <a:prstClr val="black"/>
                </a:solidFill>
                <a:latin typeface="Comic Sans MS" pitchFamily="66" charset="0"/>
              </a:rPr>
              <a:t>	Vous </a:t>
            </a:r>
            <a:r>
              <a:rPr lang="fr-FR" sz="3000" b="1" dirty="0" smtClean="0">
                <a:solidFill>
                  <a:srgbClr val="FF0000"/>
                </a:solidFill>
                <a:latin typeface="Comic Sans MS" pitchFamily="66" charset="0"/>
              </a:rPr>
              <a:t>êtes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000" b="1" dirty="0" smtClean="0">
                <a:solidFill>
                  <a:prstClr val="black"/>
                </a:solidFill>
                <a:latin typeface="Comic Sans MS" pitchFamily="66" charset="0"/>
              </a:rPr>
              <a:t>	Ils / Elles </a:t>
            </a:r>
            <a:r>
              <a:rPr lang="fr-FR" sz="3000" b="1" dirty="0" smtClean="0">
                <a:solidFill>
                  <a:srgbClr val="FF0000"/>
                </a:solidFill>
                <a:latin typeface="Comic Sans MS" pitchFamily="66" charset="0"/>
              </a:rPr>
              <a:t>sont</a:t>
            </a:r>
            <a:endParaRPr lang="fr-FR" sz="30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3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02" name="Picture 2" descr="http://www.arkadiaeastman.com/activi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fr-FR" b="1" dirty="0" smtClean="0">
                <a:latin typeface="Comic Sans MS" pitchFamily="66" charset="0"/>
              </a:rPr>
              <a:t>Relie les questions aux réponses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Comic Sans MS" pitchFamily="66" charset="0"/>
              </a:rPr>
              <a:t>QUESTIONS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 algn="just">
              <a:buAutoNum type="alphaLcParenR"/>
            </a:pPr>
            <a:endParaRPr lang="fr-FR" b="1" dirty="0" smtClean="0">
              <a:latin typeface="Comic Sans MS" pitchFamily="66" charset="0"/>
            </a:endParaRPr>
          </a:p>
          <a:p>
            <a:pPr marL="457200" indent="-457200" algn="just">
              <a:buAutoNum type="alphaLcParenR"/>
            </a:pPr>
            <a:r>
              <a:rPr lang="fr-FR" b="1" dirty="0" smtClean="0">
                <a:latin typeface="Comic Sans MS" pitchFamily="66" charset="0"/>
              </a:rPr>
              <a:t>Et vous, Madame?</a:t>
            </a:r>
          </a:p>
          <a:p>
            <a:pPr marL="457200" indent="-457200" algn="just">
              <a:buAutoNum type="alphaLcParenR"/>
            </a:pPr>
            <a:r>
              <a:rPr lang="fr-FR" b="1" dirty="0" smtClean="0">
                <a:latin typeface="Comic Sans MS" pitchFamily="66" charset="0"/>
              </a:rPr>
              <a:t>Salut, ça va?</a:t>
            </a:r>
          </a:p>
          <a:p>
            <a:pPr marL="457200" indent="-457200" algn="just">
              <a:buAutoNum type="alphaLcParenR"/>
            </a:pPr>
            <a:r>
              <a:rPr lang="fr-FR" b="1" dirty="0" smtClean="0">
                <a:latin typeface="Comic Sans MS" pitchFamily="66" charset="0"/>
              </a:rPr>
              <a:t>Moi, je suis Thomas, et toi?</a:t>
            </a:r>
          </a:p>
          <a:p>
            <a:pPr marL="457200" indent="-457200" algn="just">
              <a:buAutoNum type="alphaLcParenR"/>
            </a:pPr>
            <a:r>
              <a:rPr lang="fr-FR" b="1" dirty="0" smtClean="0">
                <a:latin typeface="Comic Sans MS" pitchFamily="66" charset="0"/>
              </a:rPr>
              <a:t>Comment tu t’appelles?</a:t>
            </a:r>
          </a:p>
          <a:p>
            <a:pPr marL="457200" indent="-457200" algn="just">
              <a:buAutoNum type="alphaLcParenR"/>
            </a:pPr>
            <a:endParaRPr lang="fr-FR" b="1" dirty="0">
              <a:latin typeface="Comic Sans MS" pitchFamily="66" charset="0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Comic Sans MS" pitchFamily="66" charset="0"/>
              </a:rPr>
              <a:t>RÉPONSES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 algn="just">
              <a:buAutoNum type="arabicPeriod"/>
            </a:pPr>
            <a:endParaRPr lang="fr-FR" dirty="0" smtClean="0">
              <a:latin typeface="Comic Sans MS" pitchFamily="66" charset="0"/>
            </a:endParaRPr>
          </a:p>
          <a:p>
            <a:pPr marL="457200" indent="-457200" algn="just">
              <a:buAutoNum type="arabicPeriod"/>
            </a:pPr>
            <a:r>
              <a:rPr lang="fr-FR" dirty="0" smtClean="0">
                <a:latin typeface="Comic Sans MS" pitchFamily="66" charset="0"/>
              </a:rPr>
              <a:t>Je m’appelle Aurélie.</a:t>
            </a:r>
          </a:p>
          <a:p>
            <a:pPr marL="457200" indent="-457200" algn="just">
              <a:buAutoNum type="arabicPeriod"/>
            </a:pPr>
            <a:r>
              <a:rPr lang="fr-FR" dirty="0" smtClean="0">
                <a:latin typeface="Comic Sans MS" pitchFamily="66" charset="0"/>
              </a:rPr>
              <a:t>Moi, je suis Madame Dufour.</a:t>
            </a:r>
          </a:p>
          <a:p>
            <a:pPr marL="457200" indent="-457200" algn="just">
              <a:buAutoNum type="arabicPeriod"/>
            </a:pPr>
            <a:r>
              <a:rPr lang="fr-FR" dirty="0" smtClean="0">
                <a:latin typeface="Comic Sans MS" pitchFamily="66" charset="0"/>
              </a:rPr>
              <a:t>Moi, je suis Paul.</a:t>
            </a:r>
          </a:p>
          <a:p>
            <a:pPr marL="457200" indent="-457200" algn="just">
              <a:buAutoNum type="arabicPeriod"/>
            </a:pPr>
            <a:r>
              <a:rPr lang="fr-FR" dirty="0" smtClean="0">
                <a:latin typeface="Comic Sans MS" pitchFamily="66" charset="0"/>
              </a:rPr>
              <a:t>Oui, ça va.</a:t>
            </a:r>
            <a:endParaRPr lang="fr-FR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latin typeface="Comic Sans MS" pitchFamily="66" charset="0"/>
              </a:rPr>
              <a:t>SOLUTIONS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Comic Sans MS" pitchFamily="66" charset="0"/>
              </a:rPr>
              <a:t>QUESTIONS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 algn="just">
              <a:buAutoNum type="alphaLcParenR"/>
            </a:pPr>
            <a:endParaRPr lang="fr-FR" b="1" dirty="0" smtClean="0">
              <a:latin typeface="Comic Sans MS" pitchFamily="66" charset="0"/>
            </a:endParaRPr>
          </a:p>
          <a:p>
            <a:pPr marL="457200" indent="-457200" algn="just">
              <a:buAutoNum type="alphaLcParenR"/>
            </a:pPr>
            <a:r>
              <a:rPr lang="fr-FR" b="1" dirty="0" smtClean="0">
                <a:latin typeface="Comic Sans MS" pitchFamily="66" charset="0"/>
              </a:rPr>
              <a:t>Et vous, Madame?</a:t>
            </a:r>
          </a:p>
          <a:p>
            <a:pPr marL="457200" indent="-457200" algn="just">
              <a:buAutoNum type="alphaLcParenR"/>
            </a:pPr>
            <a:endParaRPr lang="fr-FR" b="1" dirty="0" smtClean="0">
              <a:latin typeface="Comic Sans MS" pitchFamily="66" charset="0"/>
            </a:endParaRPr>
          </a:p>
          <a:p>
            <a:pPr marL="457200" indent="-457200" algn="just">
              <a:buAutoNum type="alphaLcParenR"/>
            </a:pPr>
            <a:r>
              <a:rPr lang="fr-FR" b="1" dirty="0" smtClean="0">
                <a:latin typeface="Comic Sans MS" pitchFamily="66" charset="0"/>
              </a:rPr>
              <a:t>Salut, ça va?</a:t>
            </a:r>
          </a:p>
          <a:p>
            <a:pPr marL="457200" indent="-457200" algn="just">
              <a:buAutoNum type="alphaLcParenR"/>
            </a:pPr>
            <a:r>
              <a:rPr lang="fr-FR" b="1" dirty="0" smtClean="0">
                <a:latin typeface="Comic Sans MS" pitchFamily="66" charset="0"/>
              </a:rPr>
              <a:t>Moi, je suis Thomas, et toi?</a:t>
            </a:r>
          </a:p>
          <a:p>
            <a:pPr marL="457200" indent="-457200" algn="just">
              <a:buAutoNum type="alphaLcParenR"/>
            </a:pPr>
            <a:r>
              <a:rPr lang="fr-FR" b="1" dirty="0" smtClean="0">
                <a:latin typeface="Comic Sans MS" pitchFamily="66" charset="0"/>
              </a:rPr>
              <a:t>Comment tu t’appelles?</a:t>
            </a:r>
          </a:p>
          <a:p>
            <a:pPr marL="457200" indent="-457200" algn="just">
              <a:buAutoNum type="alphaLcParenR"/>
            </a:pPr>
            <a:endParaRPr lang="fr-FR" b="1" dirty="0">
              <a:latin typeface="Comic Sans MS" pitchFamily="66" charset="0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Comic Sans MS" pitchFamily="66" charset="0"/>
              </a:rPr>
              <a:t>RÉPONSES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 algn="just">
              <a:buNone/>
            </a:pPr>
            <a:endParaRPr lang="fr-FR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457200" indent="-457200" algn="just">
              <a:buNone/>
            </a:pP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2. Moi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, je suis Madame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Dufour.</a:t>
            </a:r>
          </a:p>
          <a:p>
            <a:pPr marL="457200" indent="-457200" algn="just">
              <a:buNone/>
            </a:pP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4.  Oui, ça va.</a:t>
            </a:r>
          </a:p>
          <a:p>
            <a:pPr marL="457200" indent="-457200" algn="just">
              <a:buNone/>
            </a:pP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3.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Moi, je suis Paul.</a:t>
            </a:r>
          </a:p>
          <a:p>
            <a:pPr marL="457200" indent="-457200" algn="just">
              <a:buNone/>
            </a:pPr>
            <a:endParaRPr lang="fr-FR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457200" indent="-457200" algn="just">
              <a:buNone/>
            </a:pP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1.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Je m’appelle Aurélie.</a:t>
            </a:r>
          </a:p>
          <a:p>
            <a:pPr marL="457200" indent="-457200" algn="just">
              <a:buNone/>
            </a:pPr>
            <a:endParaRPr lang="fr-FR" dirty="0" smtClean="0">
              <a:latin typeface="Comic Sans MS" pitchFamily="66" charset="0"/>
            </a:endParaRPr>
          </a:p>
        </p:txBody>
      </p:sp>
      <p:pic>
        <p:nvPicPr>
          <p:cNvPr id="52226" name="Picture 2" descr="http://sojo.net/sites/default/files/article/image/solu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35696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fr-FR" b="1" dirty="0" smtClean="0">
                <a:latin typeface="Comic Sans MS" pitchFamily="66" charset="0"/>
              </a:rPr>
              <a:t>Complète avec le pronom personnel qui correspond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 algn="just">
              <a:buAutoNum type="arabicPeriod"/>
            </a:pPr>
            <a:r>
              <a:rPr lang="fr-FR" dirty="0" smtClean="0">
                <a:latin typeface="Comic Sans MS" pitchFamily="66" charset="0"/>
              </a:rPr>
              <a:t>____ m’appelle Lucien.</a:t>
            </a:r>
          </a:p>
          <a:p>
            <a:pPr marL="514350" indent="-514350" algn="just">
              <a:buAutoNum type="arabicPeriod"/>
            </a:pPr>
            <a:r>
              <a:rPr lang="fr-FR" dirty="0" smtClean="0">
                <a:latin typeface="Comic Sans MS" pitchFamily="66" charset="0"/>
              </a:rPr>
              <a:t>____ s’appelle Chloé.</a:t>
            </a:r>
          </a:p>
          <a:p>
            <a:pPr marL="514350" indent="-514350" algn="just">
              <a:buAutoNum type="arabicPeriod"/>
            </a:pPr>
            <a:r>
              <a:rPr lang="fr-FR" dirty="0" smtClean="0">
                <a:latin typeface="Comic Sans MS" pitchFamily="66" charset="0"/>
              </a:rPr>
              <a:t>Comment _____ t’appelles?</a:t>
            </a:r>
          </a:p>
          <a:p>
            <a:pPr marL="514350" indent="-514350" algn="just">
              <a:buAutoNum type="arabicPeriod"/>
            </a:pPr>
            <a:r>
              <a:rPr lang="fr-FR" dirty="0" smtClean="0">
                <a:latin typeface="Comic Sans MS" pitchFamily="66" charset="0"/>
              </a:rPr>
              <a:t>_____ nous appelons Marie et Antoine.</a:t>
            </a:r>
          </a:p>
          <a:p>
            <a:pPr marL="514350" indent="-514350" algn="just">
              <a:buAutoNum type="arabicPeriod"/>
            </a:pPr>
            <a:r>
              <a:rPr lang="fr-FR" dirty="0" smtClean="0">
                <a:latin typeface="Comic Sans MS" pitchFamily="66" charset="0"/>
              </a:rPr>
              <a:t>Monsieur, comment _____ appelez-vous?</a:t>
            </a:r>
          </a:p>
          <a:p>
            <a:pPr marL="514350" indent="-514350" algn="just">
              <a:buAutoNum type="arabicPeriod"/>
            </a:pPr>
            <a:r>
              <a:rPr lang="fr-FR" dirty="0" smtClean="0">
                <a:latin typeface="Comic Sans MS" pitchFamily="66" charset="0"/>
              </a:rPr>
              <a:t>_____ s’appellent Pierre et Paul.</a:t>
            </a:r>
          </a:p>
          <a:p>
            <a:pPr marL="514350" indent="-514350" algn="just">
              <a:buAutoNum type="arabicPeriod"/>
            </a:pPr>
            <a:r>
              <a:rPr lang="fr-FR" dirty="0" smtClean="0">
                <a:latin typeface="Comic Sans MS" pitchFamily="66" charset="0"/>
              </a:rPr>
              <a:t>_____ sont Laure et Pauline.</a:t>
            </a:r>
          </a:p>
          <a:p>
            <a:pPr marL="514350" indent="-514350" algn="just">
              <a:buAutoNum type="arabicPeriod"/>
            </a:pPr>
            <a:r>
              <a:rPr lang="fr-FR" dirty="0" smtClean="0">
                <a:latin typeface="Comic Sans MS" pitchFamily="66" charset="0"/>
              </a:rPr>
              <a:t>_____ est Christophe.</a:t>
            </a:r>
            <a:endParaRPr lang="fr-F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Llamada ovalada"/>
          <p:cNvSpPr/>
          <p:nvPr/>
        </p:nvSpPr>
        <p:spPr>
          <a:xfrm>
            <a:off x="323528" y="260648"/>
            <a:ext cx="3528392" cy="1080120"/>
          </a:xfrm>
          <a:prstGeom prst="wedgeEllipseCallout">
            <a:avLst>
              <a:gd name="adj1" fmla="val 52357"/>
              <a:gd name="adj2" fmla="val 11252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</a:rPr>
              <a:t>Bonjour, monsieur!</a:t>
            </a:r>
            <a:endParaRPr lang="fr-FR" sz="3000" dirty="0">
              <a:solidFill>
                <a:srgbClr val="EEECE1">
                  <a:lumMod val="10000"/>
                </a:srgbClr>
              </a:solidFill>
              <a:latin typeface="Comic Sans MS" pitchFamily="66" charset="0"/>
            </a:endParaRPr>
          </a:p>
        </p:txBody>
      </p:sp>
      <p:sp>
        <p:nvSpPr>
          <p:cNvPr id="6" name="5 Llamada ovalada"/>
          <p:cNvSpPr/>
          <p:nvPr/>
        </p:nvSpPr>
        <p:spPr>
          <a:xfrm>
            <a:off x="4932040" y="188640"/>
            <a:ext cx="3528392" cy="1080120"/>
          </a:xfrm>
          <a:prstGeom prst="wedgeEllipseCallout">
            <a:avLst>
              <a:gd name="adj1" fmla="val -35206"/>
              <a:gd name="adj2" fmla="val 11509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</a:rPr>
              <a:t>Bonjour, madame!</a:t>
            </a:r>
            <a:endParaRPr lang="fr-FR" sz="3000" dirty="0">
              <a:solidFill>
                <a:srgbClr val="EEECE1">
                  <a:lumMod val="10000"/>
                </a:srgbClr>
              </a:solidFill>
              <a:latin typeface="Comic Sans MS" pitchFamily="66" charset="0"/>
            </a:endParaRPr>
          </a:p>
        </p:txBody>
      </p:sp>
      <p:pic>
        <p:nvPicPr>
          <p:cNvPr id="28674" name="Picture 2" descr="https://lezionidispagnoloconkarina.files.wordpress.com/2012/05/entrevista-labora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48880"/>
            <a:ext cx="7560840" cy="4319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latin typeface="Comic Sans MS" pitchFamily="66" charset="0"/>
              </a:rPr>
              <a:t>SOLUTIONS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just">
              <a:buAutoNum type="arabicPeriod"/>
            </a:pP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Je </a:t>
            </a:r>
            <a:r>
              <a:rPr lang="fr-FR" dirty="0" smtClean="0">
                <a:latin typeface="Comic Sans MS" pitchFamily="66" charset="0"/>
              </a:rPr>
              <a:t>m’appelle Lucien.</a:t>
            </a:r>
          </a:p>
          <a:p>
            <a:pPr marL="514350" indent="-514350" algn="just">
              <a:buAutoNum type="arabicPeriod"/>
            </a:pP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Elle</a:t>
            </a:r>
            <a:r>
              <a:rPr lang="fr-FR" dirty="0" smtClean="0">
                <a:latin typeface="Comic Sans MS" pitchFamily="66" charset="0"/>
              </a:rPr>
              <a:t> s’appelle Chloé.</a:t>
            </a:r>
          </a:p>
          <a:p>
            <a:pPr marL="514350" indent="-514350" algn="just">
              <a:buAutoNum type="arabicPeriod"/>
            </a:pPr>
            <a:r>
              <a:rPr lang="fr-FR" dirty="0" smtClean="0">
                <a:latin typeface="Comic Sans MS" pitchFamily="66" charset="0"/>
              </a:rPr>
              <a:t>Comment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tu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dirty="0" smtClean="0">
                <a:latin typeface="Comic Sans MS" pitchFamily="66" charset="0"/>
              </a:rPr>
              <a:t>t’appelles?</a:t>
            </a:r>
          </a:p>
          <a:p>
            <a:pPr marL="514350" indent="-514350" algn="just">
              <a:buAutoNum type="arabicPeriod"/>
            </a:pP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Nous</a:t>
            </a:r>
            <a:r>
              <a:rPr lang="fr-FR" dirty="0" smtClean="0">
                <a:latin typeface="Comic Sans MS" pitchFamily="66" charset="0"/>
              </a:rPr>
              <a:t> nous appelons Marie et Antoine.</a:t>
            </a:r>
          </a:p>
          <a:p>
            <a:pPr marL="514350" indent="-514350" algn="just">
              <a:buAutoNum type="arabicPeriod"/>
            </a:pPr>
            <a:r>
              <a:rPr lang="fr-FR" dirty="0" smtClean="0">
                <a:latin typeface="Comic Sans MS" pitchFamily="66" charset="0"/>
              </a:rPr>
              <a:t>Monsieur, comment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vous</a:t>
            </a:r>
            <a:r>
              <a:rPr lang="fr-FR" b="1" dirty="0" smtClean="0">
                <a:latin typeface="Comic Sans MS" pitchFamily="66" charset="0"/>
              </a:rPr>
              <a:t> </a:t>
            </a:r>
            <a:r>
              <a:rPr lang="fr-FR" dirty="0" smtClean="0">
                <a:latin typeface="Comic Sans MS" pitchFamily="66" charset="0"/>
              </a:rPr>
              <a:t>appelez-vous?</a:t>
            </a:r>
          </a:p>
          <a:p>
            <a:pPr marL="514350" indent="-514350" algn="just">
              <a:buAutoNum type="arabicPeriod"/>
            </a:pP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Ils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dirty="0" smtClean="0">
                <a:latin typeface="Comic Sans MS" pitchFamily="66" charset="0"/>
              </a:rPr>
              <a:t>s’appellent Pierre et Paul.</a:t>
            </a:r>
          </a:p>
          <a:p>
            <a:pPr marL="514350" indent="-514350" algn="just">
              <a:buAutoNum type="arabicPeriod"/>
            </a:pP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Elles</a:t>
            </a:r>
            <a:r>
              <a:rPr lang="fr-FR" dirty="0" smtClean="0">
                <a:latin typeface="Comic Sans MS" pitchFamily="66" charset="0"/>
              </a:rPr>
              <a:t> sont Laure et Pauline.</a:t>
            </a:r>
          </a:p>
          <a:p>
            <a:pPr marL="514350" indent="-514350" algn="just">
              <a:buAutoNum type="arabicPeriod"/>
            </a:pP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Il</a:t>
            </a:r>
            <a:r>
              <a:rPr lang="fr-FR" dirty="0" smtClean="0">
                <a:latin typeface="Comic Sans MS" pitchFamily="66" charset="0"/>
              </a:rPr>
              <a:t> est Christophe.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4" name="Picture 2" descr="http://sojo.net/sites/default/files/article/image/solu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35696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Llamada ovalada"/>
          <p:cNvSpPr/>
          <p:nvPr/>
        </p:nvSpPr>
        <p:spPr>
          <a:xfrm>
            <a:off x="323528" y="260648"/>
            <a:ext cx="3960440" cy="1080120"/>
          </a:xfrm>
          <a:prstGeom prst="wedgeEllipseCallout">
            <a:avLst>
              <a:gd name="adj1" fmla="val 29268"/>
              <a:gd name="adj2" fmla="val 11509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dirty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</a:rPr>
              <a:t>Bonjour, </a:t>
            </a:r>
            <a:r>
              <a:rPr lang="fr-FR" sz="3000" dirty="0" smtClean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</a:rPr>
              <a:t>mademoiselle!</a:t>
            </a:r>
            <a:endParaRPr lang="fr-FR" sz="3000" dirty="0">
              <a:solidFill>
                <a:srgbClr val="EEECE1">
                  <a:lumMod val="10000"/>
                </a:srgbClr>
              </a:solidFill>
              <a:latin typeface="Comic Sans MS" pitchFamily="66" charset="0"/>
            </a:endParaRPr>
          </a:p>
        </p:txBody>
      </p:sp>
      <p:sp>
        <p:nvSpPr>
          <p:cNvPr id="6" name="5 Llamada ovalada"/>
          <p:cNvSpPr/>
          <p:nvPr/>
        </p:nvSpPr>
        <p:spPr>
          <a:xfrm>
            <a:off x="4932040" y="188640"/>
            <a:ext cx="3528392" cy="1080120"/>
          </a:xfrm>
          <a:prstGeom prst="wedgeEllipseCallout">
            <a:avLst>
              <a:gd name="adj1" fmla="val -35206"/>
              <a:gd name="adj2" fmla="val 11509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dirty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</a:rPr>
              <a:t>Bonjour, madame!</a:t>
            </a:r>
          </a:p>
        </p:txBody>
      </p:sp>
      <p:pic>
        <p:nvPicPr>
          <p:cNvPr id="29698" name="Picture 2" descr="http://ak.picdn.net/shutterstock/videos/2651531/preview/stock-footage-female-customer-talking-with-shop-assistant-in-the-cosmetics-depart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861" y="2132856"/>
            <a:ext cx="7529555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Llamada ovalada"/>
          <p:cNvSpPr/>
          <p:nvPr/>
        </p:nvSpPr>
        <p:spPr>
          <a:xfrm>
            <a:off x="323528" y="260648"/>
            <a:ext cx="3960440" cy="1080120"/>
          </a:xfrm>
          <a:prstGeom prst="wedgeEllipseCallout">
            <a:avLst>
              <a:gd name="adj1" fmla="val 29268"/>
              <a:gd name="adj2" fmla="val 11509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dirty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</a:rPr>
              <a:t>Bonjour</a:t>
            </a:r>
            <a:r>
              <a:rPr lang="fr-FR" sz="3000" dirty="0" smtClean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</a:rPr>
              <a:t>, Pierre!</a:t>
            </a:r>
            <a:endParaRPr lang="fr-FR" sz="3000" dirty="0">
              <a:solidFill>
                <a:srgbClr val="EEECE1">
                  <a:lumMod val="10000"/>
                </a:srgbClr>
              </a:solidFill>
              <a:latin typeface="Comic Sans MS" pitchFamily="66" charset="0"/>
            </a:endParaRPr>
          </a:p>
        </p:txBody>
      </p:sp>
      <p:sp>
        <p:nvSpPr>
          <p:cNvPr id="6" name="5 Llamada ovalada"/>
          <p:cNvSpPr/>
          <p:nvPr/>
        </p:nvSpPr>
        <p:spPr>
          <a:xfrm>
            <a:off x="4932040" y="188640"/>
            <a:ext cx="3528392" cy="1080120"/>
          </a:xfrm>
          <a:prstGeom prst="wedgeEllipseCallout">
            <a:avLst>
              <a:gd name="adj1" fmla="val -35206"/>
              <a:gd name="adj2" fmla="val 11509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dirty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</a:rPr>
              <a:t>Bonjour, </a:t>
            </a:r>
            <a:r>
              <a:rPr lang="fr-FR" sz="3000" dirty="0" smtClean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</a:rPr>
              <a:t>monsieur!</a:t>
            </a:r>
            <a:endParaRPr lang="fr-FR" sz="3000" dirty="0">
              <a:solidFill>
                <a:srgbClr val="EEECE1">
                  <a:lumMod val="10000"/>
                </a:srgbClr>
              </a:solidFill>
              <a:latin typeface="Comic Sans MS" pitchFamily="66" charset="0"/>
            </a:endParaRPr>
          </a:p>
        </p:txBody>
      </p:sp>
      <p:pic>
        <p:nvPicPr>
          <p:cNvPr id="30722" name="Picture 2" descr="http://laplace.ucv.cl/ExperimentosGalileo/PaisDigital/experimento_profesor_alumno_coleg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7038720" cy="4607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Llamada ovalada"/>
          <p:cNvSpPr/>
          <p:nvPr/>
        </p:nvSpPr>
        <p:spPr>
          <a:xfrm>
            <a:off x="323528" y="260648"/>
            <a:ext cx="3960440" cy="1080120"/>
          </a:xfrm>
          <a:prstGeom prst="wedgeEllipseCallout">
            <a:avLst>
              <a:gd name="adj1" fmla="val 29268"/>
              <a:gd name="adj2" fmla="val 11509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</a:rPr>
              <a:t>Au revoir, monsieur!</a:t>
            </a:r>
            <a:endParaRPr lang="fr-FR" sz="3000" dirty="0">
              <a:solidFill>
                <a:srgbClr val="EEECE1">
                  <a:lumMod val="10000"/>
                </a:srgbClr>
              </a:solidFill>
              <a:latin typeface="Comic Sans MS" pitchFamily="66" charset="0"/>
            </a:endParaRPr>
          </a:p>
        </p:txBody>
      </p:sp>
      <p:sp>
        <p:nvSpPr>
          <p:cNvPr id="6" name="5 Llamada ovalada"/>
          <p:cNvSpPr/>
          <p:nvPr/>
        </p:nvSpPr>
        <p:spPr>
          <a:xfrm>
            <a:off x="4932040" y="188640"/>
            <a:ext cx="3528392" cy="1080120"/>
          </a:xfrm>
          <a:prstGeom prst="wedgeEllipseCallout">
            <a:avLst>
              <a:gd name="adj1" fmla="val -35206"/>
              <a:gd name="adj2" fmla="val 11509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</a:rPr>
              <a:t>Au revoir!</a:t>
            </a:r>
          </a:p>
          <a:p>
            <a:pPr algn="ctr"/>
            <a:r>
              <a:rPr lang="fr-FR" sz="3000" dirty="0" smtClean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</a:rPr>
              <a:t>À bientôt!</a:t>
            </a:r>
            <a:endParaRPr lang="fr-FR" sz="3000" dirty="0">
              <a:solidFill>
                <a:srgbClr val="EEECE1">
                  <a:lumMod val="10000"/>
                </a:srgbClr>
              </a:solidFill>
              <a:latin typeface="Comic Sans MS" pitchFamily="66" charset="0"/>
            </a:endParaRPr>
          </a:p>
        </p:txBody>
      </p:sp>
      <p:pic>
        <p:nvPicPr>
          <p:cNvPr id="31746" name="Picture 2" descr="http://www.uspto.gov/image/men_gree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6840760" cy="4319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Llamada ovalada"/>
          <p:cNvSpPr/>
          <p:nvPr/>
        </p:nvSpPr>
        <p:spPr>
          <a:xfrm>
            <a:off x="323528" y="260648"/>
            <a:ext cx="3960440" cy="1080120"/>
          </a:xfrm>
          <a:prstGeom prst="wedgeEllipseCallout">
            <a:avLst>
              <a:gd name="adj1" fmla="val 29268"/>
              <a:gd name="adj2" fmla="val 11509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dirty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</a:rPr>
              <a:t>Au revoir, </a:t>
            </a:r>
            <a:r>
              <a:rPr lang="fr-FR" sz="3000" dirty="0" smtClean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</a:rPr>
              <a:t>Jérôme!</a:t>
            </a:r>
            <a:endParaRPr lang="fr-FR" sz="3000" dirty="0">
              <a:solidFill>
                <a:srgbClr val="EEECE1">
                  <a:lumMod val="10000"/>
                </a:srgbClr>
              </a:solidFill>
              <a:latin typeface="Comic Sans MS" pitchFamily="66" charset="0"/>
            </a:endParaRPr>
          </a:p>
        </p:txBody>
      </p:sp>
      <p:sp>
        <p:nvSpPr>
          <p:cNvPr id="6" name="5 Llamada ovalada"/>
          <p:cNvSpPr/>
          <p:nvPr/>
        </p:nvSpPr>
        <p:spPr>
          <a:xfrm>
            <a:off x="4932040" y="188640"/>
            <a:ext cx="3528392" cy="1080120"/>
          </a:xfrm>
          <a:prstGeom prst="wedgeEllipseCallout">
            <a:avLst>
              <a:gd name="adj1" fmla="val -35206"/>
              <a:gd name="adj2" fmla="val 11509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</a:rPr>
              <a:t>À tout</a:t>
            </a:r>
          </a:p>
          <a:p>
            <a:pPr algn="ctr"/>
            <a:r>
              <a:rPr lang="fr-FR" sz="3000" dirty="0" smtClean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</a:rPr>
              <a:t> à l’heure!</a:t>
            </a:r>
            <a:endParaRPr lang="fr-FR" sz="3000" dirty="0">
              <a:solidFill>
                <a:srgbClr val="EEECE1">
                  <a:lumMod val="10000"/>
                </a:srgbClr>
              </a:solidFill>
              <a:latin typeface="Comic Sans MS" pitchFamily="66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132856"/>
            <a:ext cx="704906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Llamada ovalada"/>
          <p:cNvSpPr/>
          <p:nvPr/>
        </p:nvSpPr>
        <p:spPr>
          <a:xfrm>
            <a:off x="323528" y="260648"/>
            <a:ext cx="3960440" cy="1080120"/>
          </a:xfrm>
          <a:prstGeom prst="wedgeEllipseCallout">
            <a:avLst>
              <a:gd name="adj1" fmla="val 29268"/>
              <a:gd name="adj2" fmla="val 11509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dirty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</a:rPr>
              <a:t>Au revoir,  </a:t>
            </a:r>
            <a:r>
              <a:rPr lang="fr-FR" sz="3000" dirty="0" smtClean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</a:rPr>
              <a:t>maman!</a:t>
            </a:r>
            <a:endParaRPr lang="fr-FR" sz="3000" dirty="0">
              <a:solidFill>
                <a:srgbClr val="EEECE1">
                  <a:lumMod val="10000"/>
                </a:srgbClr>
              </a:solidFill>
              <a:latin typeface="Comic Sans MS" pitchFamily="66" charset="0"/>
            </a:endParaRPr>
          </a:p>
        </p:txBody>
      </p:sp>
      <p:sp>
        <p:nvSpPr>
          <p:cNvPr id="6" name="5 Llamada ovalada"/>
          <p:cNvSpPr/>
          <p:nvPr/>
        </p:nvSpPr>
        <p:spPr>
          <a:xfrm>
            <a:off x="4932040" y="188640"/>
            <a:ext cx="3528392" cy="1080120"/>
          </a:xfrm>
          <a:prstGeom prst="wedgeEllipseCallout">
            <a:avLst>
              <a:gd name="adj1" fmla="val -35206"/>
              <a:gd name="adj2" fmla="val 11509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dirty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</a:rPr>
              <a:t>À </a:t>
            </a:r>
            <a:r>
              <a:rPr lang="fr-FR" sz="3000" dirty="0" smtClean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</a:rPr>
              <a:t>plus tard!</a:t>
            </a:r>
            <a:endParaRPr lang="fr-FR" sz="3000" dirty="0">
              <a:solidFill>
                <a:srgbClr val="EEECE1">
                  <a:lumMod val="10000"/>
                </a:srgbClr>
              </a:solidFill>
              <a:latin typeface="Comic Sans MS" pitchFamily="66" charset="0"/>
            </a:endParaRPr>
          </a:p>
        </p:txBody>
      </p:sp>
      <p:pic>
        <p:nvPicPr>
          <p:cNvPr id="33794" name="Picture 2" descr="http://images.agoramedia.com/wte3.0/gcms/td-preschool-toddler-mom-goodb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76872"/>
            <a:ext cx="5184576" cy="429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4818" name="Picture 2" descr="http://ak2.picdn.net/shutterstock/videos/3040012/preview/stock-footage-businessman-and-businesswoman-shaking-hands-against-a-whit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7416824" cy="4365104"/>
          </a:xfrm>
          <a:prstGeom prst="rect">
            <a:avLst/>
          </a:prstGeom>
          <a:noFill/>
        </p:spPr>
      </p:pic>
      <p:sp>
        <p:nvSpPr>
          <p:cNvPr id="6" name="5 Llamada rectangular redondeada"/>
          <p:cNvSpPr/>
          <p:nvPr/>
        </p:nvSpPr>
        <p:spPr>
          <a:xfrm>
            <a:off x="179512" y="332656"/>
            <a:ext cx="2448272" cy="1944216"/>
          </a:xfrm>
          <a:prstGeom prst="wedgeRoundRectCallout">
            <a:avLst>
              <a:gd name="adj1" fmla="val 72539"/>
              <a:gd name="adj2" fmla="val 9573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Bonjour, madame! Je suis Renaud </a:t>
            </a:r>
            <a:r>
              <a:rPr lang="fr-FR" sz="2000" dirty="0" err="1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Polensac</a:t>
            </a:r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,</a:t>
            </a:r>
          </a:p>
          <a:p>
            <a:pPr algn="ctr"/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le directeur commercial de  Carrefour.</a:t>
            </a:r>
            <a:endParaRPr lang="fr-FR" sz="20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6 Llamada rectangular redondeada"/>
          <p:cNvSpPr/>
          <p:nvPr/>
        </p:nvSpPr>
        <p:spPr>
          <a:xfrm>
            <a:off x="6084168" y="260648"/>
            <a:ext cx="2448272" cy="1800200"/>
          </a:xfrm>
          <a:prstGeom prst="wedgeRoundRectCallout">
            <a:avLst>
              <a:gd name="adj1" fmla="val 5198"/>
              <a:gd name="adj2" fmla="val 9419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Enchantée! </a:t>
            </a:r>
          </a:p>
          <a:p>
            <a:pPr algn="ctr"/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Je suis Valérie Durand, la directrice de L’Oréal.</a:t>
            </a:r>
            <a:endParaRPr lang="fr-FR" sz="20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7 Llamada rectangular redondeada"/>
          <p:cNvSpPr/>
          <p:nvPr/>
        </p:nvSpPr>
        <p:spPr>
          <a:xfrm>
            <a:off x="3419872" y="1340768"/>
            <a:ext cx="2448272" cy="720080"/>
          </a:xfrm>
          <a:prstGeom prst="wedgeRoundRectCallout">
            <a:avLst>
              <a:gd name="adj1" fmla="val 5198"/>
              <a:gd name="adj2" fmla="val 9419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Enchanté!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369</Words>
  <Application>Microsoft Office PowerPoint</Application>
  <PresentationFormat>Presentación en pantalla (4:3)</PresentationFormat>
  <Paragraphs>102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32" baseType="lpstr">
      <vt:lpstr>1_Tema de Office</vt:lpstr>
      <vt:lpstr>2_Tema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LES PRONOMS PERSONNELS SUJETS</vt:lpstr>
      <vt:lpstr>Je / J’</vt:lpstr>
      <vt:lpstr>Tu</vt:lpstr>
      <vt:lpstr>Il</vt:lpstr>
      <vt:lpstr>Elle</vt:lpstr>
      <vt:lpstr>Nous</vt:lpstr>
      <vt:lpstr>Vous</vt:lpstr>
      <vt:lpstr>Ils</vt:lpstr>
      <vt:lpstr>Elles</vt:lpstr>
      <vt:lpstr>Diapositiva 23</vt:lpstr>
      <vt:lpstr>Diapositiva 24</vt:lpstr>
      <vt:lpstr>Diapositiva 25</vt:lpstr>
      <vt:lpstr>Diapositiva 26</vt:lpstr>
      <vt:lpstr>Relie les questions aux réponses</vt:lpstr>
      <vt:lpstr>SOLUTIONS</vt:lpstr>
      <vt:lpstr>Complète avec le pronom personnel qui correspond</vt:lpstr>
      <vt:lpstr>SOLUTIONS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PAULA</dc:creator>
  <cp:lastModifiedBy>PAULA</cp:lastModifiedBy>
  <cp:revision>10</cp:revision>
  <dcterms:created xsi:type="dcterms:W3CDTF">2014-09-19T10:06:27Z</dcterms:created>
  <dcterms:modified xsi:type="dcterms:W3CDTF">2014-09-19T15:56:09Z</dcterms:modified>
</cp:coreProperties>
</file>