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62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CDE9"/>
          </a:solidFill>
        </a:fill>
      </a:tcStyle>
    </a:wholeTbl>
    <a:band2H>
      <a:tcTxStyle/>
      <a:tcStyle>
        <a:tcBdr/>
        <a:fill>
          <a:solidFill>
            <a:srgbClr val="ECE8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8CB"/>
          </a:solidFill>
        </a:fill>
      </a:tcStyle>
    </a:wholeTbl>
    <a:band2H>
      <a:tcTxStyle/>
      <a:tcStyle>
        <a:tcBdr/>
        <a:fill>
          <a:solidFill>
            <a:srgbClr val="FDED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CDCD"/>
          </a:solidFill>
        </a:fill>
      </a:tcStyle>
    </a:wholeTbl>
    <a:band2H>
      <a:tcTxStyle/>
      <a:tcStyle>
        <a:tcBdr/>
        <a:fill>
          <a:solidFill>
            <a:srgbClr val="F5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76"/>
  </p:normalViewPr>
  <p:slideViewPr>
    <p:cSldViewPr snapToGrid="0" snapToObjects="1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0" name="Shape 3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half" idx="21"/>
          </p:nvPr>
        </p:nvSpPr>
        <p:spPr>
          <a:xfrm>
            <a:off x="533399" y="685799"/>
            <a:ext cx="4953001" cy="61722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400800" y="1104900"/>
            <a:ext cx="5791200" cy="4648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0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artial Circle 8"/>
          <p:cNvSpPr/>
          <p:nvPr/>
        </p:nvSpPr>
        <p:spPr>
          <a:xfrm>
            <a:off x="1112126" y="1121751"/>
            <a:ext cx="4242248" cy="4538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074" h="18913" extrusionOk="0">
                <a:moveTo>
                  <a:pt x="20074" y="14123"/>
                </a:moveTo>
                <a:lnTo>
                  <a:pt x="20074" y="14123"/>
                </a:lnTo>
                <a:cubicBezTo>
                  <a:pt x="17147" y="18664"/>
                  <a:pt x="10595" y="20256"/>
                  <a:pt x="5438" y="17679"/>
                </a:cubicBezTo>
                <a:cubicBezTo>
                  <a:pt x="282" y="15101"/>
                  <a:pt x="-1526" y="9330"/>
                  <a:pt x="1401" y="4789"/>
                </a:cubicBezTo>
                <a:cubicBezTo>
                  <a:pt x="4327" y="248"/>
                  <a:pt x="10880" y="-1344"/>
                  <a:pt x="16037" y="1233"/>
                </a:cubicBezTo>
                <a:cubicBezTo>
                  <a:pt x="16785" y="1607"/>
                  <a:pt x="17479" y="2059"/>
                  <a:pt x="18104" y="2579"/>
                </a:cubicBezTo>
                <a:lnTo>
                  <a:pt x="10737" y="9456"/>
                </a:lnTo>
                <a:close/>
              </a:path>
            </a:pathLst>
          </a:custGeom>
          <a:ln w="19050">
            <a:solidFill>
              <a:schemeClr val="accent1"/>
            </a:solidFill>
            <a:prstDash val="dash"/>
            <a:miter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15" name="Freeform: Shape 10"/>
          <p:cNvSpPr>
            <a:spLocks noGrp="1"/>
          </p:cNvSpPr>
          <p:nvPr>
            <p:ph type="pic" sz="quarter" idx="21"/>
          </p:nvPr>
        </p:nvSpPr>
        <p:spPr>
          <a:xfrm>
            <a:off x="1295307" y="1304982"/>
            <a:ext cx="3900020" cy="417190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1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6705600" y="1533938"/>
            <a:ext cx="5486400" cy="379012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2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icture Placeholder 4"/>
          <p:cNvSpPr>
            <a:spLocks noGrp="1"/>
          </p:cNvSpPr>
          <p:nvPr>
            <p:ph type="pic" idx="21"/>
          </p:nvPr>
        </p:nvSpPr>
        <p:spPr>
          <a:xfrm>
            <a:off x="-1" y="1153928"/>
            <a:ext cx="5912978" cy="57040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3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7287266" y="1066800"/>
            <a:ext cx="3657601" cy="47244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4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838200" y="1219200"/>
            <a:ext cx="10515600" cy="2590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5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icture Placeholder 7"/>
          <p:cNvSpPr>
            <a:spLocks noGrp="1"/>
          </p:cNvSpPr>
          <p:nvPr>
            <p:ph type="pic" sz="quarter" idx="21"/>
          </p:nvPr>
        </p:nvSpPr>
        <p:spPr>
          <a:xfrm>
            <a:off x="990600" y="2362200"/>
            <a:ext cx="2133600" cy="3505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161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657600" y="1143000"/>
            <a:ext cx="2133600" cy="3505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553200" y="1040625"/>
            <a:ext cx="4572000" cy="36576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7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838200" y="1333500"/>
            <a:ext cx="5181600" cy="4191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80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712698" y="1302499"/>
            <a:ext cx="4253004" cy="425300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8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4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1245230" y="1230349"/>
            <a:ext cx="3657601" cy="45497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9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934200" y="0"/>
            <a:ext cx="46482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0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992044" y="2368668"/>
            <a:ext cx="1698173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16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3828624" y="2368668"/>
            <a:ext cx="1698172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17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6665203" y="2368668"/>
            <a:ext cx="1698173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18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9501782" y="2368668"/>
            <a:ext cx="1698172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1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031722" y="2340831"/>
            <a:ext cx="2508552" cy="33447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28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3317723" y="1172430"/>
            <a:ext cx="2508553" cy="33447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2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7162800" y="0"/>
            <a:ext cx="4267200" cy="6172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3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5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0" y="2108200"/>
            <a:ext cx="5410200" cy="3606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47" name="Freeform: Shape 5"/>
          <p:cNvSpPr/>
          <p:nvPr/>
        </p:nvSpPr>
        <p:spPr>
          <a:xfrm>
            <a:off x="-152816" y="1992203"/>
            <a:ext cx="5715416" cy="38299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8434" y="0"/>
                </a:lnTo>
                <a:cubicBezTo>
                  <a:pt x="20183" y="0"/>
                  <a:pt x="21600" y="2059"/>
                  <a:pt x="21600" y="4598"/>
                </a:cubicBezTo>
                <a:lnTo>
                  <a:pt x="21600" y="17002"/>
                </a:lnTo>
                <a:cubicBezTo>
                  <a:pt x="21600" y="19541"/>
                  <a:pt x="20183" y="21600"/>
                  <a:pt x="18434" y="21600"/>
                </a:cubicBezTo>
                <a:lnTo>
                  <a:pt x="0" y="21600"/>
                </a:lnTo>
                <a:close/>
              </a:path>
            </a:pathLst>
          </a:custGeom>
          <a:ln w="19050">
            <a:solidFill>
              <a:srgbClr val="5F2E8D"/>
            </a:solidFill>
            <a:prstDash val="dash"/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4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09600" y="1238222"/>
            <a:ext cx="10972832" cy="219077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57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8305799" y="3177450"/>
            <a:ext cx="1066801" cy="10668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5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905874" y="1600198"/>
            <a:ext cx="4836522" cy="40068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6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781800" y="1219192"/>
            <a:ext cx="4419602" cy="441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icture Placeholder 4"/>
          <p:cNvSpPr>
            <a:spLocks noGrp="1"/>
          </p:cNvSpPr>
          <p:nvPr>
            <p:ph type="pic" idx="21"/>
          </p:nvPr>
        </p:nvSpPr>
        <p:spPr>
          <a:xfrm>
            <a:off x="1" y="1165948"/>
            <a:ext cx="6475562" cy="569205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8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1071154" y="1495696"/>
            <a:ext cx="3866607" cy="386660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0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8501743" y="1276771"/>
            <a:ext cx="2340429" cy="234042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37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7219408" y="3617197"/>
            <a:ext cx="2161903" cy="216190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10140042" y="4157672"/>
            <a:ext cx="1080953" cy="108095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3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1181100" y="1828800"/>
            <a:ext cx="3657600" cy="36576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4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3195917" y="1600200"/>
            <a:ext cx="1909483" cy="19094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65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3195917" y="3569353"/>
            <a:ext cx="1909483" cy="19094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66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1219200" y="3569353"/>
            <a:ext cx="1909483" cy="19094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6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629400" y="0"/>
            <a:ext cx="4691742" cy="6172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1232976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85" name="Picture Placeholder 12"/>
          <p:cNvSpPr>
            <a:spLocks noGrp="1"/>
          </p:cNvSpPr>
          <p:nvPr>
            <p:ph type="pic" sz="quarter" idx="22"/>
          </p:nvPr>
        </p:nvSpPr>
        <p:spPr>
          <a:xfrm>
            <a:off x="3911334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6589693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87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9268049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8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1143000" y="1600200"/>
            <a:ext cx="4038600" cy="5257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9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</p:sldLayoutIdLst>
  <p:transition spd="med"/>
  <p:txStyles>
    <p:titleStyle>
      <a:lvl1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5.png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Lorem ipsum dolor sit"/>
          <p:cNvSpPr txBox="1"/>
          <p:nvPr/>
        </p:nvSpPr>
        <p:spPr>
          <a:xfrm>
            <a:off x="5774202" y="2835965"/>
            <a:ext cx="3360263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3200" b="1">
                <a:solidFill>
                  <a:srgbClr val="002752"/>
                </a:solidFill>
              </a:defRPr>
            </a:lvl1pPr>
          </a:lstStyle>
          <a:p>
            <a:pPr algn="ctr"/>
            <a:r>
              <a:rPr lang="en-US" dirty="0"/>
              <a:t>Electrostatics</a:t>
            </a:r>
            <a:endParaRPr dirty="0"/>
          </a:p>
        </p:txBody>
      </p:sp>
      <p:pic>
        <p:nvPicPr>
          <p:cNvPr id="30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643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1" name="Group"/>
          <p:cNvGrpSpPr/>
          <p:nvPr/>
        </p:nvGrpSpPr>
        <p:grpSpPr>
          <a:xfrm>
            <a:off x="-114190" y="-66456"/>
            <a:ext cx="3171725" cy="6983685"/>
            <a:chOff x="0" y="0"/>
            <a:chExt cx="3171723" cy="6983683"/>
          </a:xfrm>
        </p:grpSpPr>
        <p:grpSp>
          <p:nvGrpSpPr>
            <p:cNvPr id="309" name="Group"/>
            <p:cNvGrpSpPr/>
            <p:nvPr/>
          </p:nvGrpSpPr>
          <p:grpSpPr>
            <a:xfrm>
              <a:off x="46656" y="0"/>
              <a:ext cx="3125068" cy="3119218"/>
              <a:chOff x="0" y="0"/>
              <a:chExt cx="3125067" cy="3119217"/>
            </a:xfrm>
          </p:grpSpPr>
          <p:pic>
            <p:nvPicPr>
              <p:cNvPr id="305" name="Image" descr="Image"/>
              <p:cNvPicPr>
                <a:picLocks noChangeAspect="1"/>
              </p:cNvPicPr>
              <p:nvPr/>
            </p:nvPicPr>
            <p:blipFill>
              <a:blip r:embed="rId3"/>
              <a:srcRect b="31383"/>
              <a:stretch>
                <a:fillRect/>
              </a:stretch>
            </p:blipFill>
            <p:spPr>
              <a:xfrm>
                <a:off x="1785" y="0"/>
                <a:ext cx="1565789" cy="156921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6" name="Image" descr="Image"/>
              <p:cNvPicPr>
                <a:picLocks noChangeAspect="1"/>
              </p:cNvPicPr>
              <p:nvPr/>
            </p:nvPicPr>
            <p:blipFill>
              <a:blip r:embed="rId4"/>
              <a:srcRect l="21999" t="71155" r="51506"/>
              <a:stretch>
                <a:fillRect/>
              </a:stretch>
            </p:blipFill>
            <p:spPr>
              <a:xfrm>
                <a:off x="1563323" y="1557313"/>
                <a:ext cx="1561745" cy="155455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7" name="Image" descr="Image"/>
              <p:cNvPicPr>
                <a:picLocks noChangeAspect="1"/>
              </p:cNvPicPr>
              <p:nvPr/>
            </p:nvPicPr>
            <p:blipFill>
              <a:blip r:embed="rId5"/>
              <a:srcRect t="9222" r="11853" b="14723"/>
              <a:stretch>
                <a:fillRect/>
              </a:stretch>
            </p:blipFill>
            <p:spPr>
              <a:xfrm>
                <a:off x="1564164" y="14610"/>
                <a:ext cx="1560003" cy="155455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8" name="Image" descr="Image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>
              <a:xfrm>
                <a:off x="0" y="1549971"/>
                <a:ext cx="1569246" cy="156924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310" name="Rectangle"/>
            <p:cNvSpPr/>
            <p:nvPr/>
          </p:nvSpPr>
          <p:spPr>
            <a:xfrm>
              <a:off x="0" y="3061875"/>
              <a:ext cx="3158947" cy="3921809"/>
            </a:xfrm>
            <a:prstGeom prst="rect">
              <a:avLst/>
            </a:prstGeom>
            <a:solidFill>
              <a:srgbClr val="0027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dirty="0"/>
            </a:p>
          </p:txBody>
        </p:sp>
      </p:grpSp>
      <p:pic>
        <p:nvPicPr>
          <p:cNvPr id="312" name="Image" descr="Image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5969535" y="332289"/>
            <a:ext cx="3383379" cy="12738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Lorem ipsum…"/>
          <p:cNvSpPr txBox="1"/>
          <p:nvPr/>
        </p:nvSpPr>
        <p:spPr>
          <a:xfrm>
            <a:off x="1557853" y="811567"/>
            <a:ext cx="6804105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Why does the balloon stick to the wall?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D1CB32-33F8-4D89-B5C0-ABBBB42CC8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7676" y="1500187"/>
            <a:ext cx="2695575" cy="385762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Lorem ipsum…"/>
          <p:cNvSpPr txBox="1"/>
          <p:nvPr/>
        </p:nvSpPr>
        <p:spPr>
          <a:xfrm>
            <a:off x="1822895" y="2428322"/>
            <a:ext cx="2219017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B79CF0D6-E56F-4F09-8719-D83ED7854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8668" y="551724"/>
            <a:ext cx="78120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All materials are made of atoms, which contain electric charges.</a:t>
            </a:r>
            <a:r>
              <a:rPr lang="en-GB" altLang="en-US" sz="160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C290970E-3F9B-4B10-BDF5-8331C91F2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105" y="1353411"/>
            <a:ext cx="38242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Around the outside of an </a:t>
            </a:r>
          </a:p>
          <a:p>
            <a:pPr>
              <a:spcBef>
                <a:spcPct val="0"/>
              </a:spcBef>
            </a:pPr>
            <a:r>
              <a:rPr lang="en-GB" altLang="en-US"/>
              <a:t>atom are </a:t>
            </a:r>
            <a:r>
              <a:rPr lang="en-GB" altLang="en-US" b="1">
                <a:solidFill>
                  <a:srgbClr val="CC00CC"/>
                </a:solidFill>
              </a:rPr>
              <a:t>electrons</a:t>
            </a:r>
            <a:r>
              <a:rPr lang="en-GB" altLang="en-US"/>
              <a:t>, which </a:t>
            </a:r>
          </a:p>
          <a:p>
            <a:pPr>
              <a:spcBef>
                <a:spcPct val="0"/>
              </a:spcBef>
            </a:pPr>
            <a:r>
              <a:rPr lang="en-GB" altLang="en-US"/>
              <a:t>have a </a:t>
            </a:r>
            <a:r>
              <a:rPr lang="en-GB" altLang="en-US" b="1"/>
              <a:t>negative charge</a:t>
            </a:r>
            <a:r>
              <a:rPr lang="en-GB" altLang="en-US"/>
              <a:t>.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386A35C1-F8C5-4A0F-B9E1-472823E11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8668" y="4258536"/>
            <a:ext cx="85804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>
            <a:spAutoFit/>
          </a:bodyPr>
          <a:lstStyle>
            <a:lvl1pPr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An atom has equal amounts of negative and positive charges, which balance each other, so the atom has no overall charge.</a:t>
            </a:r>
            <a:endParaRPr lang="en-GB" altLang="en-US" sz="1200" dirty="0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D860EDEC-7A52-4735-AA56-ACF8319D2D80}"/>
              </a:ext>
            </a:extLst>
          </p:cNvPr>
          <p:cNvSpPr txBox="1">
            <a:spLocks noChangeArrowheads="1"/>
          </p:cNvSpPr>
          <p:nvPr/>
        </p:nvSpPr>
        <p:spPr>
          <a:xfrm>
            <a:off x="1464818" y="30938"/>
            <a:ext cx="7240587" cy="549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n-GB" altLang="en-US" sz="3600" dirty="0"/>
              <a:t>Where does static charge come from?</a:t>
            </a:r>
          </a:p>
        </p:txBody>
      </p:sp>
      <p:pic>
        <p:nvPicPr>
          <p:cNvPr id="10" name="Picture 20" descr="PA6_gfx_helium">
            <a:extLst>
              <a:ext uri="{FF2B5EF4-FFF2-40B4-BE49-F238E27FC236}">
                <a16:creationId xmlns:a16="http://schemas.microsoft.com/office/drawing/2014/main" id="{573CE7F0-60D9-46CF-AF1B-94DDDA799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130" y="1251811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21">
            <a:extLst>
              <a:ext uri="{FF2B5EF4-FFF2-40B4-BE49-F238E27FC236}">
                <a16:creationId xmlns:a16="http://schemas.microsoft.com/office/drawing/2014/main" id="{16F66E66-3AB0-4613-84A9-93266AB3E1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01605" y="1440724"/>
            <a:ext cx="2095500" cy="495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9BBEC577-8E15-4268-A5DC-A76626C17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105" y="2804386"/>
            <a:ext cx="4394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/>
              <a:t>The nucleus at the center of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an atom contains </a:t>
            </a:r>
            <a:r>
              <a:rPr lang="en-GB" altLang="en-US" b="1">
                <a:solidFill>
                  <a:srgbClr val="CC00CC"/>
                </a:solidFill>
              </a:rPr>
              <a:t>protons</a:t>
            </a:r>
            <a:r>
              <a:rPr lang="en-GB" altLang="en-US"/>
              <a:t>, which have a </a:t>
            </a:r>
            <a:r>
              <a:rPr lang="en-GB" altLang="en-US" b="1"/>
              <a:t>positive charge</a:t>
            </a:r>
            <a:r>
              <a:rPr lang="en-GB" altLang="en-US"/>
              <a:t>.</a:t>
            </a:r>
          </a:p>
        </p:txBody>
      </p:sp>
      <p:sp>
        <p:nvSpPr>
          <p:cNvPr id="13" name="Line 23">
            <a:extLst>
              <a:ext uri="{FF2B5EF4-FFF2-40B4-BE49-F238E27FC236}">
                <a16:creationId xmlns:a16="http://schemas.microsoft.com/office/drawing/2014/main" id="{CE7DAC69-3234-4D24-9E0D-51998D319F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04805" y="2748824"/>
            <a:ext cx="1892300" cy="63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id="{4BE3C6D9-183D-4564-B875-029168E89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668" y="5176111"/>
            <a:ext cx="7740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Electrons do not always stay attached to atoms and can sometimes be removed by rubbing.	</a:t>
            </a:r>
          </a:p>
        </p:txBody>
      </p:sp>
    </p:spTree>
    <p:extLst>
      <p:ext uri="{BB962C8B-B14F-4D97-AF65-F5344CB8AC3E}">
        <p14:creationId xmlns:p14="http://schemas.microsoft.com/office/powerpoint/2010/main" val="1714857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26BC5073-94A6-48F5-BFC4-981C12437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788" y="675481"/>
            <a:ext cx="8126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>
            <a:spAutoFit/>
          </a:bodyPr>
          <a:lstStyle>
            <a:lvl1pPr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Static electricity is due to electric charge that builds up on the surface of an insulator, such as a plastic comb. </a:t>
            </a:r>
            <a:endParaRPr lang="en-GB" altLang="en-US" sz="12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A878E744-5141-4E42-98BE-DF128A780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00" y="5220597"/>
            <a:ext cx="79740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>
            <a:spAutoFit/>
          </a:bodyPr>
          <a:lstStyle>
            <a:lvl1pPr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The charge that has built up cannot easily flow away from the insulator, which is why it is called </a:t>
            </a:r>
            <a:r>
              <a:rPr lang="en-GB" altLang="en-US" b="1" dirty="0">
                <a:solidFill>
                  <a:srgbClr val="CC00CC"/>
                </a:solidFill>
              </a:rPr>
              <a:t>static</a:t>
            </a:r>
            <a:r>
              <a:rPr lang="en-GB" altLang="en-US" dirty="0">
                <a:solidFill>
                  <a:srgbClr val="CC00CC"/>
                </a:solidFill>
              </a:rPr>
              <a:t> </a:t>
            </a:r>
            <a:r>
              <a:rPr lang="en-GB" altLang="en-US" dirty="0"/>
              <a:t>electricity. </a:t>
            </a:r>
            <a:endParaRPr lang="en-GB" altLang="en-US" sz="1600" dirty="0">
              <a:latin typeface="Comic Sans MS" panose="030F0702030302020204" pitchFamily="66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9D7C46-6096-499F-8DCD-14278EADB1E7}"/>
              </a:ext>
            </a:extLst>
          </p:cNvPr>
          <p:cNvSpPr txBox="1">
            <a:spLocks noChangeArrowheads="1"/>
          </p:cNvSpPr>
          <p:nvPr/>
        </p:nvSpPr>
        <p:spPr>
          <a:xfrm>
            <a:off x="1476300" y="-54769"/>
            <a:ext cx="7240587" cy="549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n-GB" altLang="en-US"/>
              <a:t>What causes static electricity?</a:t>
            </a:r>
          </a:p>
        </p:txBody>
      </p:sp>
      <p:pic>
        <p:nvPicPr>
          <p:cNvPr id="9" name="Picture 9" descr="PA6_gfx_comb">
            <a:extLst>
              <a:ext uri="{FF2B5EF4-FFF2-40B4-BE49-F238E27FC236}">
                <a16:creationId xmlns:a16="http://schemas.microsoft.com/office/drawing/2014/main" id="{3507D2C0-AFAB-44D2-8434-0489B91DF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00" y="1353411"/>
            <a:ext cx="7291388" cy="400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507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8CC3303F-3558-4833-BABC-AAAEB6C10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062" y="773113"/>
            <a:ext cx="493553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Static charge can build up when two insulating materials are rubbed together, such as a plastic comb moving through hair.</a:t>
            </a:r>
            <a:r>
              <a:rPr lang="en-GB" altLang="en-US" sz="160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656D53DD-2D42-4741-955B-635425A84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12" y="2519363"/>
            <a:ext cx="506253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Friction between the materials causes electrons to be </a:t>
            </a:r>
            <a:r>
              <a:rPr lang="en-GB" altLang="en-US" b="1"/>
              <a:t>transferred</a:t>
            </a:r>
            <a:r>
              <a:rPr lang="en-GB" altLang="en-US"/>
              <a:t> from one material to the other: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08AFE710-1BC5-42A5-9F10-5C5C17BC1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449" y="4011613"/>
            <a:ext cx="65801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1950" indent="-36195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333625" algn="l"/>
              </a:tabLs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CC00CC"/>
              </a:buClr>
              <a:buFont typeface="Wingdings" panose="05000000000000000000" pitchFamily="2" charset="2"/>
              <a:buChar char="l"/>
            </a:pPr>
            <a:r>
              <a:rPr lang="en-GB" altLang="en-US"/>
              <a:t>One material ends up with more electrons, so it now has an overall </a:t>
            </a:r>
            <a:r>
              <a:rPr lang="en-GB" altLang="en-US" b="1"/>
              <a:t>negative charge</a:t>
            </a:r>
            <a:r>
              <a:rPr lang="en-GB" altLang="en-US"/>
              <a:t>.</a:t>
            </a:r>
            <a:endParaRPr lang="en-GB" altLang="en-US" sz="1600">
              <a:latin typeface="Comic Sans MS" panose="030F0702030302020204" pitchFamily="66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894CCC6-DB48-4140-926C-8284CEA99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449" y="5143500"/>
            <a:ext cx="6623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CC"/>
              </a:buClr>
              <a:buFont typeface="Wingdings" panose="05000000000000000000" pitchFamily="2" charset="2"/>
              <a:buChar char="l"/>
            </a:pPr>
            <a:r>
              <a:rPr lang="en-GB" altLang="en-US" dirty="0"/>
              <a:t>One material ends up with fewer electrons, so it now has an overall </a:t>
            </a:r>
            <a:r>
              <a:rPr lang="en-GB" altLang="en-US" b="1" dirty="0"/>
              <a:t>positive charge</a:t>
            </a:r>
            <a:r>
              <a:rPr lang="en-GB" altLang="en-US" dirty="0"/>
              <a:t>.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D8BF8AC2-B361-4D96-B4D8-D3B3F3697797}"/>
              </a:ext>
            </a:extLst>
          </p:cNvPr>
          <p:cNvSpPr txBox="1">
            <a:spLocks noChangeArrowheads="1"/>
          </p:cNvSpPr>
          <p:nvPr/>
        </p:nvSpPr>
        <p:spPr>
          <a:xfrm>
            <a:off x="1665212" y="53975"/>
            <a:ext cx="7240587" cy="549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n-GB" altLang="en-US" sz="4000" dirty="0"/>
              <a:t>How does static charge build up? </a:t>
            </a:r>
          </a:p>
        </p:txBody>
      </p:sp>
      <p:pic>
        <p:nvPicPr>
          <p:cNvPr id="11" name="Picture 9" descr="P6_4_gfx_hair_comb">
            <a:extLst>
              <a:ext uri="{FF2B5EF4-FFF2-40B4-BE49-F238E27FC236}">
                <a16:creationId xmlns:a16="http://schemas.microsoft.com/office/drawing/2014/main" id="{14C88869-90D8-4700-9AFB-7872681C5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41"/>
          <a:stretch>
            <a:fillRect/>
          </a:stretch>
        </p:blipFill>
        <p:spPr bwMode="auto">
          <a:xfrm>
            <a:off x="8196980" y="1522412"/>
            <a:ext cx="3351213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18435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-1"/>
            <a:ext cx="2625728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1335" y="6124886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6"/>
            <a:ext cx="2451727" cy="92309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75F34937-2A0C-4AA4-8D50-9DD707FC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493" y="930274"/>
            <a:ext cx="6573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b="1"/>
              <a:t>Friction</a:t>
            </a:r>
            <a:r>
              <a:rPr lang="en-GB" altLang="en-US"/>
              <a:t> can be used to create a static charge.</a:t>
            </a:r>
            <a:endParaRPr lang="en-GB" altLang="en-US" sz="80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78C8616-5480-4F89-8D21-DD6156EAE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30" y="5365749"/>
            <a:ext cx="3883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1084263" indent="-4572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720850" indent="-4572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2357438" indent="-4572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994025" indent="-4572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3451225" indent="-4572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3908425" indent="-4572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4365625" indent="-4572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4822825" indent="-4572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The insulator ends up with an overall negative charge.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5A84829-B1D9-4D01-973C-A45ECDF4F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630" y="5365749"/>
            <a:ext cx="38195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1084263" indent="-4572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720850" indent="-4572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2357438" indent="-4572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994025" indent="-4572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3451225" indent="-4572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3908425" indent="-4572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4365625" indent="-4572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4822825" indent="-4572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The insulator ends up with an overall positive charge.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5F85FFC7-FABC-47D8-8AE6-0A5135C3A782}"/>
              </a:ext>
            </a:extLst>
          </p:cNvPr>
          <p:cNvSpPr txBox="1">
            <a:spLocks noChangeArrowheads="1"/>
          </p:cNvSpPr>
          <p:nvPr/>
        </p:nvSpPr>
        <p:spPr>
          <a:xfrm>
            <a:off x="1339643" y="200024"/>
            <a:ext cx="7240587" cy="549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n-GB" altLang="en-US" sz="4000" dirty="0"/>
              <a:t>How can static charge be created?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08A2202B-EBDF-4341-97FA-B54A5F341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255" y="1428749"/>
            <a:ext cx="8297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If an insulator is rubbed with a cloth, it can become charged in one of two ways:</a:t>
            </a:r>
          </a:p>
        </p:txBody>
      </p:sp>
      <p:grpSp>
        <p:nvGrpSpPr>
          <p:cNvPr id="11" name="Group 19">
            <a:extLst>
              <a:ext uri="{FF2B5EF4-FFF2-40B4-BE49-F238E27FC236}">
                <a16:creationId xmlns:a16="http://schemas.microsoft.com/office/drawing/2014/main" id="{C2A96C96-75FE-4DD3-9123-84077D265C3B}"/>
              </a:ext>
            </a:extLst>
          </p:cNvPr>
          <p:cNvGrpSpPr>
            <a:grpSpLocks/>
          </p:cNvGrpSpPr>
          <p:nvPr/>
        </p:nvGrpSpPr>
        <p:grpSpPr bwMode="auto">
          <a:xfrm>
            <a:off x="1774618" y="2397124"/>
            <a:ext cx="3859212" cy="3848100"/>
            <a:chOff x="425" y="1418"/>
            <a:chExt cx="2431" cy="2424"/>
          </a:xfrm>
        </p:grpSpPr>
        <p:sp>
          <p:nvSpPr>
            <p:cNvPr id="12" name="Rectangle 3">
              <a:extLst>
                <a:ext uri="{FF2B5EF4-FFF2-40B4-BE49-F238E27FC236}">
                  <a16:creationId xmlns:a16="http://schemas.microsoft.com/office/drawing/2014/main" id="{3CA68AE5-9CC8-41C2-B5D5-E2BBED7E8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436"/>
              <a:ext cx="24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1084263" indent="-4572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720850" indent="-4572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2357438" indent="-4572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994025" indent="-4572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3451225" indent="-4572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3908425" indent="-4572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4365625" indent="-4572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4822825" indent="-4572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/>
                <a:t>Electrons move from</a:t>
              </a:r>
            </a:p>
            <a:p>
              <a:pPr algn="ctr">
                <a:spcBef>
                  <a:spcPct val="0"/>
                </a:spcBef>
              </a:pPr>
              <a:r>
                <a:rPr lang="en-GB" altLang="en-US"/>
                <a:t>the cloth to the insulator. </a:t>
              </a:r>
            </a:p>
          </p:txBody>
        </p:sp>
        <p:sp>
          <p:nvSpPr>
            <p:cNvPr id="13" name="AutoShape 4">
              <a:extLst>
                <a:ext uri="{FF2B5EF4-FFF2-40B4-BE49-F238E27FC236}">
                  <a16:creationId xmlns:a16="http://schemas.microsoft.com/office/drawing/2014/main" id="{F7B89BD9-8AE7-498F-9A2C-7C8E1D3CD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" y="1418"/>
              <a:ext cx="2380" cy="2424"/>
            </a:xfrm>
            <a:prstGeom prst="roundRect">
              <a:avLst>
                <a:gd name="adj" fmla="val 4130"/>
              </a:avLst>
            </a:prstGeom>
            <a:noFill/>
            <a:ln w="381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14" name="Picture 14" descr="PA6_gfx_rod_negative">
              <a:extLst>
                <a:ext uri="{FF2B5EF4-FFF2-40B4-BE49-F238E27FC236}">
                  <a16:creationId xmlns:a16="http://schemas.microsoft.com/office/drawing/2014/main" id="{08E15630-E715-4A5C-BBEE-F6F8372B5B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" y="1952"/>
              <a:ext cx="1848" cy="1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20">
            <a:extLst>
              <a:ext uri="{FF2B5EF4-FFF2-40B4-BE49-F238E27FC236}">
                <a16:creationId xmlns:a16="http://schemas.microsoft.com/office/drawing/2014/main" id="{FF458F3E-865C-4778-8C5A-2162DEA74D73}"/>
              </a:ext>
            </a:extLst>
          </p:cNvPr>
          <p:cNvGrpSpPr>
            <a:grpSpLocks/>
          </p:cNvGrpSpPr>
          <p:nvPr/>
        </p:nvGrpSpPr>
        <p:grpSpPr bwMode="auto">
          <a:xfrm>
            <a:off x="6206918" y="2397124"/>
            <a:ext cx="3813175" cy="3848100"/>
            <a:chOff x="3217" y="1418"/>
            <a:chExt cx="2402" cy="2424"/>
          </a:xfrm>
        </p:grpSpPr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EE5FBF23-6D5C-4E35-9211-058B3C65B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3" y="1436"/>
              <a:ext cx="238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/>
                <a:t>Electrons move from </a:t>
              </a:r>
            </a:p>
            <a:p>
              <a:pPr algn="ctr">
                <a:spcBef>
                  <a:spcPct val="0"/>
                </a:spcBef>
              </a:pPr>
              <a:r>
                <a:rPr lang="en-GB" altLang="en-US"/>
                <a:t>the insulator to the cloth.</a:t>
              </a:r>
            </a:p>
          </p:txBody>
        </p:sp>
        <p:sp>
          <p:nvSpPr>
            <p:cNvPr id="17" name="AutoShape 7">
              <a:extLst>
                <a:ext uri="{FF2B5EF4-FFF2-40B4-BE49-F238E27FC236}">
                  <a16:creationId xmlns:a16="http://schemas.microsoft.com/office/drawing/2014/main" id="{0542E23E-7F98-49B0-8198-E3A29680A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418"/>
              <a:ext cx="2358" cy="2424"/>
            </a:xfrm>
            <a:prstGeom prst="roundRect">
              <a:avLst>
                <a:gd name="adj" fmla="val 4130"/>
              </a:avLst>
            </a:prstGeom>
            <a:noFill/>
            <a:ln w="381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18" name="Picture 17" descr="PA6_gfx_rod_plus">
              <a:extLst>
                <a:ext uri="{FF2B5EF4-FFF2-40B4-BE49-F238E27FC236}">
                  <a16:creationId xmlns:a16="http://schemas.microsoft.com/office/drawing/2014/main" id="{91D21869-06B2-437F-B323-3C4BB0399D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2" y="1952"/>
              <a:ext cx="1848" cy="1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 Box 18">
            <a:extLst>
              <a:ext uri="{FF2B5EF4-FFF2-40B4-BE49-F238E27FC236}">
                <a16:creationId xmlns:a16="http://schemas.microsoft.com/office/drawing/2014/main" id="{EDCC2B35-20D4-4B57-A63D-751EFABE4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755" y="2624137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0362259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68B3F979-CC54-4BCA-AF2D-77E8863DBA8C}"/>
              </a:ext>
            </a:extLst>
          </p:cNvPr>
          <p:cNvSpPr txBox="1">
            <a:spLocks noChangeArrowheads="1"/>
          </p:cNvSpPr>
          <p:nvPr/>
        </p:nvSpPr>
        <p:spPr>
          <a:xfrm>
            <a:off x="1161000" y="72727"/>
            <a:ext cx="7819227" cy="549275"/>
          </a:xfrm>
          <a:prstGeom prst="rect">
            <a:avLst/>
          </a:prstGeom>
          <a:noFill/>
        </p:spPr>
        <p:txBody>
          <a:bodyPr/>
          <a:lstStyle>
            <a:lvl1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n-GB" altLang="en-US" sz="3600" dirty="0"/>
              <a:t>What are the forces between charges? 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F08BB40D-58FF-4F50-9656-599EE80F0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850" y="791865"/>
            <a:ext cx="44354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The forces between charges can be investigated using rods made of insulating materials. </a:t>
            </a:r>
          </a:p>
        </p:txBody>
      </p:sp>
      <p:pic>
        <p:nvPicPr>
          <p:cNvPr id="8" name="Picture 10" descr="PA6_gfx_positive_rods">
            <a:extLst>
              <a:ext uri="{FF2B5EF4-FFF2-40B4-BE49-F238E27FC236}">
                <a16:creationId xmlns:a16="http://schemas.microsoft.com/office/drawing/2014/main" id="{2AC131CC-B520-485F-BAB1-995FE938A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887" y="920452"/>
            <a:ext cx="3998913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1">
            <a:extLst>
              <a:ext uri="{FF2B5EF4-FFF2-40B4-BE49-F238E27FC236}">
                <a16:creationId xmlns:a16="http://schemas.microsoft.com/office/drawing/2014/main" id="{A0F453BC-F715-4CF0-A874-7D9C64BF0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462" y="571946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1988399D-3E52-4973-B0CD-CC3241CB4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850" y="2074565"/>
            <a:ext cx="41814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What happens when two </a:t>
            </a:r>
            <a:r>
              <a:rPr lang="en-GB" altLang="en-US" b="1" dirty="0"/>
              <a:t>positively-charged </a:t>
            </a:r>
            <a:r>
              <a:rPr lang="en-GB" altLang="en-US" b="1" dirty="0" err="1"/>
              <a:t>perspex</a:t>
            </a:r>
            <a:r>
              <a:rPr lang="en-GB" altLang="en-US" b="1" dirty="0"/>
              <a:t> rods</a:t>
            </a:r>
            <a:r>
              <a:rPr lang="en-GB" altLang="en-US" dirty="0"/>
              <a:t> are placed near each other?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52E0CBAD-B4DC-4325-9F3E-BC7B2F60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850" y="3727152"/>
            <a:ext cx="42449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The rods </a:t>
            </a:r>
            <a:r>
              <a:rPr lang="en-GB" altLang="en-US" b="1">
                <a:solidFill>
                  <a:srgbClr val="CC00CC"/>
                </a:solidFill>
              </a:rPr>
              <a:t>repel</a:t>
            </a:r>
            <a:r>
              <a:rPr lang="en-GB" altLang="en-US">
                <a:solidFill>
                  <a:srgbClr val="CC00CC"/>
                </a:solidFill>
              </a:rPr>
              <a:t> </a:t>
            </a:r>
            <a:r>
              <a:rPr lang="en-GB" altLang="en-US"/>
              <a:t>each other because they have the same overall charge.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22ACE980-7235-4F42-9282-C176EB03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612" y="5009852"/>
            <a:ext cx="40036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What will happen if one rod is replaced with a charged </a:t>
            </a:r>
            <a:r>
              <a:rPr lang="en-GB" altLang="en-US" b="1" dirty="0"/>
              <a:t>Polythene rod</a:t>
            </a:r>
            <a:r>
              <a:rPr lang="en-GB" altLang="en-US" dirty="0"/>
              <a:t>?</a:t>
            </a:r>
          </a:p>
        </p:txBody>
      </p:sp>
      <p:sp>
        <p:nvSpPr>
          <p:cNvPr id="13" name="AutoShape 16">
            <a:extLst>
              <a:ext uri="{FF2B5EF4-FFF2-40B4-BE49-F238E27FC236}">
                <a16:creationId xmlns:a16="http://schemas.microsoft.com/office/drawing/2014/main" id="{920494C1-AB6F-4935-8FF8-B9F1A6B4D2F7}"/>
              </a:ext>
            </a:extLst>
          </p:cNvPr>
          <p:cNvSpPr>
            <a:spLocks noChangeArrowheads="1"/>
          </p:cNvSpPr>
          <p:nvPr/>
        </p:nvSpPr>
        <p:spPr bwMode="auto">
          <a:xfrm rot="8131933">
            <a:off x="6598187" y="4108152"/>
            <a:ext cx="1371600" cy="1104900"/>
          </a:xfrm>
          <a:custGeom>
            <a:avLst/>
            <a:gdLst>
              <a:gd name="T0" fmla="*/ 1293813 w 21600"/>
              <a:gd name="T1" fmla="*/ 296891 h 21600"/>
              <a:gd name="T2" fmla="*/ 980059 w 21600"/>
              <a:gd name="T3" fmla="*/ 212591 h 21600"/>
              <a:gd name="T4" fmla="*/ 989775 w 21600"/>
              <a:gd name="T5" fmla="*/ 424670 h 21600"/>
              <a:gd name="T6" fmla="*/ 1543050 w 21600"/>
              <a:gd name="T7" fmla="*/ 552450 h 21600"/>
              <a:gd name="T8" fmla="*/ 1200150 w 21600"/>
              <a:gd name="T9" fmla="*/ 828675 h 21600"/>
              <a:gd name="T10" fmla="*/ 857250 w 21600"/>
              <a:gd name="T11" fmla="*/ 55245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9034"/>
                  <a:pt x="15337" y="7381"/>
                  <a:pt x="13889" y="6371"/>
                </a:cubicBezTo>
                <a:lnTo>
                  <a:pt x="16979" y="1942"/>
                </a:lnTo>
                <a:cubicBezTo>
                  <a:pt x="19874" y="3962"/>
                  <a:pt x="21599" y="7269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C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AutoShape 18">
            <a:extLst>
              <a:ext uri="{FF2B5EF4-FFF2-40B4-BE49-F238E27FC236}">
                <a16:creationId xmlns:a16="http://schemas.microsoft.com/office/drawing/2014/main" id="{642FBE1D-EBD0-4554-AE2F-0047BFA050CF}"/>
              </a:ext>
            </a:extLst>
          </p:cNvPr>
          <p:cNvSpPr>
            <a:spLocks noChangeArrowheads="1"/>
          </p:cNvSpPr>
          <p:nvPr/>
        </p:nvSpPr>
        <p:spPr bwMode="auto">
          <a:xfrm rot="13468067" flipH="1">
            <a:off x="7842787" y="4120852"/>
            <a:ext cx="1371600" cy="1104900"/>
          </a:xfrm>
          <a:custGeom>
            <a:avLst/>
            <a:gdLst>
              <a:gd name="T0" fmla="*/ 1293813 w 21600"/>
              <a:gd name="T1" fmla="*/ 296891 h 21600"/>
              <a:gd name="T2" fmla="*/ 980059 w 21600"/>
              <a:gd name="T3" fmla="*/ 212591 h 21600"/>
              <a:gd name="T4" fmla="*/ 989775 w 21600"/>
              <a:gd name="T5" fmla="*/ 424670 h 21600"/>
              <a:gd name="T6" fmla="*/ 1543050 w 21600"/>
              <a:gd name="T7" fmla="*/ 552450 h 21600"/>
              <a:gd name="T8" fmla="*/ 1200150 w 21600"/>
              <a:gd name="T9" fmla="*/ 828675 h 21600"/>
              <a:gd name="T10" fmla="*/ 857250 w 21600"/>
              <a:gd name="T11" fmla="*/ 55245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9034"/>
                  <a:pt x="15337" y="7381"/>
                  <a:pt x="13889" y="6371"/>
                </a:cubicBezTo>
                <a:lnTo>
                  <a:pt x="16979" y="1942"/>
                </a:lnTo>
                <a:cubicBezTo>
                  <a:pt x="19874" y="3962"/>
                  <a:pt x="21599" y="7269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C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FE8517C3-EA7A-4B8D-8000-CCBD8C510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9312" y="5392440"/>
            <a:ext cx="25431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altLang="en-US" b="1"/>
              <a:t>rods repel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altLang="en-US" b="1"/>
              <a:t>each other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FE836560-7739-4A70-BAFD-635313818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1875" y="1631652"/>
            <a:ext cx="19463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dirty="0" err="1"/>
              <a:t>perpex</a:t>
            </a:r>
            <a:r>
              <a:rPr lang="en-GB" altLang="en-US" b="1" dirty="0"/>
              <a:t> rods</a:t>
            </a:r>
          </a:p>
        </p:txBody>
      </p:sp>
      <p:pic>
        <p:nvPicPr>
          <p:cNvPr id="17" name="Picture 21" descr="forward_arrow_colour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E3AA428-3F64-464C-AD8F-531E011CE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375" y="6186190"/>
            <a:ext cx="6302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98670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DF4215CF-901E-4D43-AB13-C78797CE739C}"/>
              </a:ext>
            </a:extLst>
          </p:cNvPr>
          <p:cNvSpPr txBox="1">
            <a:spLocks noChangeArrowheads="1"/>
          </p:cNvSpPr>
          <p:nvPr/>
        </p:nvSpPr>
        <p:spPr>
          <a:xfrm>
            <a:off x="1246188" y="53975"/>
            <a:ext cx="7240587" cy="549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n-GB" altLang="en-US" sz="3600" dirty="0"/>
              <a:t>How do opposite charges behave?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D4602A87-8D1D-4A47-8B49-4A342362C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0038" y="773113"/>
            <a:ext cx="42195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dirty="0"/>
              <a:t>When a charged Perspex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dirty="0"/>
              <a:t>rod is placed near a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dirty="0"/>
              <a:t>charged Polythene rod,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dirty="0"/>
              <a:t>the rods </a:t>
            </a:r>
            <a:r>
              <a:rPr lang="en-GB" altLang="en-US" b="1" dirty="0">
                <a:solidFill>
                  <a:srgbClr val="CC00CC"/>
                </a:solidFill>
              </a:rPr>
              <a:t>attract </a:t>
            </a:r>
            <a:r>
              <a:rPr lang="en-GB" altLang="en-US" dirty="0"/>
              <a:t>each other.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B54ED61D-5181-4EA2-88B6-1CF08206C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2962275"/>
            <a:ext cx="404412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Perspex rod has an overall positive charge and the Polythene rod has an overall negative charge.  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0730D6E5-866E-4A33-BCBC-0E9A37B99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4610100"/>
            <a:ext cx="38893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The overall charges of these rods are opposite and so they </a:t>
            </a:r>
            <a:r>
              <a:rPr lang="en-GB" altLang="en-US" b="1"/>
              <a:t>attract</a:t>
            </a:r>
            <a:r>
              <a:rPr lang="en-GB" altLang="en-US"/>
              <a:t> each other.</a:t>
            </a:r>
          </a:p>
        </p:txBody>
      </p:sp>
      <p:pic>
        <p:nvPicPr>
          <p:cNvPr id="10" name="Picture 11" descr="PA6_gfx_opposite_rods">
            <a:extLst>
              <a:ext uri="{FF2B5EF4-FFF2-40B4-BE49-F238E27FC236}">
                <a16:creationId xmlns:a16="http://schemas.microsoft.com/office/drawing/2014/main" id="{F67DED1A-3959-4845-9123-FE67BB533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912813"/>
            <a:ext cx="2400300" cy="457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13">
            <a:extLst>
              <a:ext uri="{FF2B5EF4-FFF2-40B4-BE49-F238E27FC236}">
                <a16:creationId xmlns:a16="http://schemas.microsoft.com/office/drawing/2014/main" id="{3BF37491-33F2-4E6C-89D6-071193233BF6}"/>
              </a:ext>
            </a:extLst>
          </p:cNvPr>
          <p:cNvSpPr>
            <a:spLocks noChangeArrowheads="1"/>
          </p:cNvSpPr>
          <p:nvPr/>
        </p:nvSpPr>
        <p:spPr bwMode="auto">
          <a:xfrm rot="6653021">
            <a:off x="8308975" y="3975100"/>
            <a:ext cx="1371600" cy="1104900"/>
          </a:xfrm>
          <a:custGeom>
            <a:avLst/>
            <a:gdLst>
              <a:gd name="T0" fmla="*/ 1293813 w 21600"/>
              <a:gd name="T1" fmla="*/ 296891 h 21600"/>
              <a:gd name="T2" fmla="*/ 980059 w 21600"/>
              <a:gd name="T3" fmla="*/ 212591 h 21600"/>
              <a:gd name="T4" fmla="*/ 989775 w 21600"/>
              <a:gd name="T5" fmla="*/ 424670 h 21600"/>
              <a:gd name="T6" fmla="*/ 1543050 w 21600"/>
              <a:gd name="T7" fmla="*/ 552450 h 21600"/>
              <a:gd name="T8" fmla="*/ 1200150 w 21600"/>
              <a:gd name="T9" fmla="*/ 828675 h 21600"/>
              <a:gd name="T10" fmla="*/ 857250 w 21600"/>
              <a:gd name="T11" fmla="*/ 55245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9034"/>
                  <a:pt x="15337" y="7381"/>
                  <a:pt x="13889" y="6371"/>
                </a:cubicBezTo>
                <a:lnTo>
                  <a:pt x="16979" y="1942"/>
                </a:lnTo>
                <a:cubicBezTo>
                  <a:pt x="19874" y="3962"/>
                  <a:pt x="21599" y="7269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C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AutoShape 14">
            <a:extLst>
              <a:ext uri="{FF2B5EF4-FFF2-40B4-BE49-F238E27FC236}">
                <a16:creationId xmlns:a16="http://schemas.microsoft.com/office/drawing/2014/main" id="{326E901F-AFD9-4B51-9373-7CA6ADDA9724}"/>
              </a:ext>
            </a:extLst>
          </p:cNvPr>
          <p:cNvSpPr>
            <a:spLocks noChangeArrowheads="1"/>
          </p:cNvSpPr>
          <p:nvPr/>
        </p:nvSpPr>
        <p:spPr bwMode="auto">
          <a:xfrm rot="14367773" flipH="1">
            <a:off x="5946775" y="4038600"/>
            <a:ext cx="1371600" cy="1104900"/>
          </a:xfrm>
          <a:custGeom>
            <a:avLst/>
            <a:gdLst>
              <a:gd name="T0" fmla="*/ 1293813 w 21600"/>
              <a:gd name="T1" fmla="*/ 296891 h 21600"/>
              <a:gd name="T2" fmla="*/ 980059 w 21600"/>
              <a:gd name="T3" fmla="*/ 212591 h 21600"/>
              <a:gd name="T4" fmla="*/ 989775 w 21600"/>
              <a:gd name="T5" fmla="*/ 424670 h 21600"/>
              <a:gd name="T6" fmla="*/ 1543050 w 21600"/>
              <a:gd name="T7" fmla="*/ 552450 h 21600"/>
              <a:gd name="T8" fmla="*/ 1200150 w 21600"/>
              <a:gd name="T9" fmla="*/ 828675 h 21600"/>
              <a:gd name="T10" fmla="*/ 857250 w 21600"/>
              <a:gd name="T11" fmla="*/ 55245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9034"/>
                  <a:pt x="15337" y="7381"/>
                  <a:pt x="13889" y="6371"/>
                </a:cubicBezTo>
                <a:lnTo>
                  <a:pt x="16979" y="1942"/>
                </a:lnTo>
                <a:cubicBezTo>
                  <a:pt x="19874" y="3962"/>
                  <a:pt x="21599" y="7269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C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A41E7ECB-418B-4DD8-9D47-E51F7EFAE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5399088"/>
            <a:ext cx="29622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altLang="en-US" b="1"/>
              <a:t>rods attract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altLang="en-US" b="1"/>
              <a:t>each other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D2465FDC-6CB4-4254-B8D9-B5ED7B0F0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3" y="1130300"/>
            <a:ext cx="2184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altLang="en-US" sz="2200" b="1" dirty="0"/>
              <a:t>Perspex rod</a:t>
            </a: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DA0C6AC3-6005-428F-85FA-83602E554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4438" y="1282700"/>
            <a:ext cx="1787524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altLang="en-US" b="1" dirty="0"/>
              <a:t>Polythene rod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2BC4A636-14C9-4252-A2D2-AB01BC08D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038" y="2416175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Why does this happen? </a:t>
            </a:r>
          </a:p>
        </p:txBody>
      </p:sp>
      <p:pic>
        <p:nvPicPr>
          <p:cNvPr id="17" name="Picture 19" descr="forward_arrow_colour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4093EA7-5B10-4C19-B518-B7C1FE041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63" y="6167438"/>
            <a:ext cx="6302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803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" name="Group"/>
          <p:cNvGrpSpPr/>
          <p:nvPr/>
        </p:nvGrpSpPr>
        <p:grpSpPr>
          <a:xfrm>
            <a:off x="-97251" y="3784862"/>
            <a:ext cx="3125069" cy="3119218"/>
            <a:chOff x="-1785" y="0"/>
            <a:chExt cx="3125067" cy="3119217"/>
          </a:xfrm>
        </p:grpSpPr>
        <p:pic>
          <p:nvPicPr>
            <p:cNvPr id="365" name="Image" descr="Image"/>
            <p:cNvPicPr>
              <a:picLocks noChangeAspect="1"/>
            </p:cNvPicPr>
            <p:nvPr/>
          </p:nvPicPr>
          <p:blipFill>
            <a:blip r:embed="rId2"/>
            <a:srcRect b="31383"/>
            <a:stretch>
              <a:fillRect/>
            </a:stretch>
          </p:blipFill>
          <p:spPr>
            <a:xfrm>
              <a:off x="0" y="0"/>
              <a:ext cx="1565788" cy="15692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6" name="Image" descr="Image"/>
            <p:cNvPicPr>
              <a:picLocks noChangeAspect="1"/>
            </p:cNvPicPr>
            <p:nvPr/>
          </p:nvPicPr>
          <p:blipFill>
            <a:blip r:embed="rId3"/>
            <a:srcRect l="21999" t="71155" r="51506"/>
            <a:stretch>
              <a:fillRect/>
            </a:stretch>
          </p:blipFill>
          <p:spPr>
            <a:xfrm>
              <a:off x="1561537" y="1544613"/>
              <a:ext cx="1561745" cy="155455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7" name="Image" descr="Image"/>
            <p:cNvPicPr>
              <a:picLocks noChangeAspect="1"/>
            </p:cNvPicPr>
            <p:nvPr/>
          </p:nvPicPr>
          <p:blipFill>
            <a:blip r:embed="rId4"/>
            <a:srcRect t="9222" r="11853" b="14723"/>
            <a:stretch>
              <a:fillRect/>
            </a:stretch>
          </p:blipFill>
          <p:spPr>
            <a:xfrm>
              <a:off x="1562378" y="1910"/>
              <a:ext cx="1560003" cy="155455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8" name="Image" descr="Image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-1786" y="1549971"/>
              <a:ext cx="1569247" cy="15692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70" name="Rectangle"/>
          <p:cNvSpPr/>
          <p:nvPr/>
        </p:nvSpPr>
        <p:spPr>
          <a:xfrm>
            <a:off x="3002165" y="3789332"/>
            <a:ext cx="9214506" cy="3110279"/>
          </a:xfrm>
          <a:prstGeom prst="rect">
            <a:avLst/>
          </a:prstGeom>
          <a:solidFill>
            <a:srgbClr val="002752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71" name="Thank you"/>
          <p:cNvSpPr txBox="1"/>
          <p:nvPr/>
        </p:nvSpPr>
        <p:spPr>
          <a:xfrm>
            <a:off x="9309322" y="5377155"/>
            <a:ext cx="1853764" cy="497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 b="1">
                <a:solidFill>
                  <a:srgbClr val="FFFFFF"/>
                </a:solidFill>
              </a:defRPr>
            </a:lvl1pPr>
          </a:lstStyle>
          <a:p>
            <a:r>
              <a:t>Thank you</a:t>
            </a:r>
          </a:p>
        </p:txBody>
      </p:sp>
      <p:sp>
        <p:nvSpPr>
          <p:cNvPr id="372" name="شكراً"/>
          <p:cNvSpPr txBox="1"/>
          <p:nvPr/>
        </p:nvSpPr>
        <p:spPr>
          <a:xfrm>
            <a:off x="9979241" y="4725046"/>
            <a:ext cx="687045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r" rtl="1">
              <a:defRPr sz="2900">
                <a:solidFill>
                  <a:srgbClr val="FFFFFF"/>
                </a:solidFill>
                <a:latin typeface="Droid Arabic Naskh"/>
                <a:ea typeface="Droid Arabic Naskh"/>
                <a:cs typeface="Droid Arabic Naskh"/>
                <a:sym typeface="Droid Arabic Naskh"/>
              </a:defRPr>
            </a:lvl1pPr>
          </a:lstStyle>
          <a:p>
            <a:r>
              <a:rPr dirty="0" err="1">
                <a:latin typeface="+mn-lt"/>
              </a:rPr>
              <a:t>شكراً</a:t>
            </a:r>
            <a:endParaRPr dirty="0">
              <a:latin typeface="+mn-lt"/>
            </a:endParaRPr>
          </a:p>
        </p:txBody>
      </p:sp>
      <p:pic>
        <p:nvPicPr>
          <p:cNvPr id="373" name="Image" descr="Imag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6427" y="478459"/>
            <a:ext cx="3405787" cy="12823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23FC1"/>
      </a:accent1>
      <a:accent2>
        <a:srgbClr val="FECB35"/>
      </a:accent2>
      <a:accent3>
        <a:srgbClr val="F6861F"/>
      </a:accent3>
      <a:accent4>
        <a:srgbClr val="263699"/>
      </a:accent4>
      <a:accent5>
        <a:srgbClr val="8C0B15"/>
      </a:accent5>
      <a:accent6>
        <a:srgbClr val="C53D3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OS Presentation Template" id="{399D4E97-B598-45CB-91AF-D0AFC19EFBD3}" vid="{193B71B5-61D0-4540-93EF-CC337B64DE42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23FC1"/>
      </a:accent1>
      <a:accent2>
        <a:srgbClr val="FECB35"/>
      </a:accent2>
      <a:accent3>
        <a:srgbClr val="F6861F"/>
      </a:accent3>
      <a:accent4>
        <a:srgbClr val="263699"/>
      </a:accent4>
      <a:accent5>
        <a:srgbClr val="8C0B15"/>
      </a:accent5>
      <a:accent6>
        <a:srgbClr val="C53D3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NOS Presentation Template</Template>
  <TotalTime>2825</TotalTime>
  <Words>450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Droid Arabic Naskh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M.Alrawas</dc:creator>
  <cp:lastModifiedBy>M.Alrawas</cp:lastModifiedBy>
  <cp:revision>10</cp:revision>
  <dcterms:created xsi:type="dcterms:W3CDTF">2023-08-31T08:03:55Z</dcterms:created>
  <dcterms:modified xsi:type="dcterms:W3CDTF">2023-09-17T11:57:45Z</dcterms:modified>
</cp:coreProperties>
</file>