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CDE9"/>
          </a:solidFill>
        </a:fill>
      </a:tcStyle>
    </a:wholeTbl>
    <a:band2H>
      <a:tcTxStyle/>
      <a:tcStyle>
        <a:tcBdr/>
        <a:fill>
          <a:solidFill>
            <a:srgbClr val="ECE8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8CB"/>
          </a:solidFill>
        </a:fill>
      </a:tcStyle>
    </a:wholeTbl>
    <a:band2H>
      <a:tcTxStyle/>
      <a:tcStyle>
        <a:tcBdr/>
        <a:fill>
          <a:solidFill>
            <a:srgbClr val="FDED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DCD"/>
          </a:solidFill>
        </a:fill>
      </a:tcStyle>
    </a:wholeTbl>
    <a:band2H>
      <a:tcTxStyle/>
      <a:tcStyle>
        <a:tcBdr/>
        <a:fill>
          <a:solidFill>
            <a:srgbClr val="F5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400800" y="1104900"/>
            <a:ext cx="5791200" cy="4648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0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artial Circle 8"/>
          <p:cNvSpPr/>
          <p:nvPr/>
        </p:nvSpPr>
        <p:spPr>
          <a:xfrm>
            <a:off x="1112126" y="1121751"/>
            <a:ext cx="4242248" cy="4538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74" h="18913" extrusionOk="0">
                <a:moveTo>
                  <a:pt x="20074" y="14123"/>
                </a:moveTo>
                <a:lnTo>
                  <a:pt x="20074" y="14123"/>
                </a:lnTo>
                <a:cubicBezTo>
                  <a:pt x="17147" y="18664"/>
                  <a:pt x="10595" y="20256"/>
                  <a:pt x="5438" y="17679"/>
                </a:cubicBezTo>
                <a:cubicBezTo>
                  <a:pt x="282" y="15101"/>
                  <a:pt x="-1526" y="9330"/>
                  <a:pt x="1401" y="4789"/>
                </a:cubicBezTo>
                <a:cubicBezTo>
                  <a:pt x="4327" y="248"/>
                  <a:pt x="10880" y="-1344"/>
                  <a:pt x="16037" y="1233"/>
                </a:cubicBezTo>
                <a:cubicBezTo>
                  <a:pt x="16785" y="1607"/>
                  <a:pt x="17479" y="2059"/>
                  <a:pt x="18104" y="2579"/>
                </a:cubicBezTo>
                <a:lnTo>
                  <a:pt x="10737" y="9456"/>
                </a:lnTo>
                <a:close/>
              </a:path>
            </a:pathLst>
          </a:custGeom>
          <a:ln w="19050">
            <a:solidFill>
              <a:schemeClr val="accent1"/>
            </a:solidFill>
            <a:prstDash val="dash"/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5" name="Freeform: Shape 10"/>
          <p:cNvSpPr>
            <a:spLocks noGrp="1"/>
          </p:cNvSpPr>
          <p:nvPr>
            <p:ph type="pic" sz="quarter" idx="21"/>
          </p:nvPr>
        </p:nvSpPr>
        <p:spPr>
          <a:xfrm>
            <a:off x="1295307" y="1304982"/>
            <a:ext cx="3900020" cy="41719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1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icture Placeholder 5"/>
          <p:cNvSpPr>
            <a:spLocks noGrp="1"/>
          </p:cNvSpPr>
          <p:nvPr>
            <p:ph type="pic" sz="half" idx="21"/>
          </p:nvPr>
        </p:nvSpPr>
        <p:spPr>
          <a:xfrm>
            <a:off x="6705600" y="1533938"/>
            <a:ext cx="5486400" cy="37901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icture Placeholder 4"/>
          <p:cNvSpPr>
            <a:spLocks noGrp="1"/>
          </p:cNvSpPr>
          <p:nvPr>
            <p:ph type="pic" idx="21"/>
          </p:nvPr>
        </p:nvSpPr>
        <p:spPr>
          <a:xfrm>
            <a:off x="-1" y="1153928"/>
            <a:ext cx="5912978" cy="57040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7287266" y="1066800"/>
            <a:ext cx="3657601" cy="4724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838200" y="1219200"/>
            <a:ext cx="10515600" cy="259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90600" y="2362200"/>
            <a:ext cx="2133600" cy="3505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657600" y="1143000"/>
            <a:ext cx="2133600" cy="3505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553200" y="1040625"/>
            <a:ext cx="4572000" cy="3657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838200" y="1333500"/>
            <a:ext cx="5181600" cy="4191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12698" y="1302499"/>
            <a:ext cx="4253004" cy="425300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1071154" y="1495696"/>
            <a:ext cx="3866607" cy="386660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245230" y="1230349"/>
            <a:ext cx="3657601" cy="45497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934200" y="0"/>
            <a:ext cx="46482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992044" y="2368668"/>
            <a:ext cx="1698173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6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3828624" y="2368668"/>
            <a:ext cx="1698172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7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6665203" y="2368668"/>
            <a:ext cx="1698173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501782" y="2368668"/>
            <a:ext cx="1698172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1031722" y="2340831"/>
            <a:ext cx="2508552" cy="33447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8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3317723" y="1172430"/>
            <a:ext cx="2508553" cy="33447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7162800" y="0"/>
            <a:ext cx="4267200" cy="6172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0" y="2108200"/>
            <a:ext cx="5410200" cy="3606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7" name="Freeform: Shape 5"/>
          <p:cNvSpPr/>
          <p:nvPr/>
        </p:nvSpPr>
        <p:spPr>
          <a:xfrm>
            <a:off x="-152816" y="1992203"/>
            <a:ext cx="5715416" cy="3829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434" y="0"/>
                </a:lnTo>
                <a:cubicBezTo>
                  <a:pt x="20183" y="0"/>
                  <a:pt x="21600" y="2059"/>
                  <a:pt x="21600" y="4598"/>
                </a:cubicBezTo>
                <a:lnTo>
                  <a:pt x="21600" y="17002"/>
                </a:lnTo>
                <a:cubicBezTo>
                  <a:pt x="21600" y="19541"/>
                  <a:pt x="20183" y="21600"/>
                  <a:pt x="18434" y="21600"/>
                </a:cubicBezTo>
                <a:lnTo>
                  <a:pt x="0" y="21600"/>
                </a:lnTo>
                <a:close/>
              </a:path>
            </a:pathLst>
          </a:custGeom>
          <a:ln w="19050">
            <a:solidFill>
              <a:srgbClr val="5F2E8D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09600" y="1238222"/>
            <a:ext cx="10972832" cy="21907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7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305799" y="3177450"/>
            <a:ext cx="1066801" cy="10668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905874" y="1600198"/>
            <a:ext cx="4836522" cy="40068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1800" y="1219192"/>
            <a:ext cx="4419602" cy="44196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icture Placeholder 4"/>
          <p:cNvSpPr>
            <a:spLocks noGrp="1"/>
          </p:cNvSpPr>
          <p:nvPr>
            <p:ph type="pic" idx="21"/>
          </p:nvPr>
        </p:nvSpPr>
        <p:spPr>
          <a:xfrm>
            <a:off x="1" y="1165948"/>
            <a:ext cx="6475562" cy="569205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8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8501743" y="1276771"/>
            <a:ext cx="2340429" cy="23404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7219408" y="3617197"/>
            <a:ext cx="2161903" cy="216190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10140042" y="4157672"/>
            <a:ext cx="1080953" cy="1080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3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181100" y="1828800"/>
            <a:ext cx="3657600" cy="3657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7391400" y="1143000"/>
            <a:ext cx="3657600" cy="4572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195917" y="1600200"/>
            <a:ext cx="1909483" cy="1909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5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195917" y="3569353"/>
            <a:ext cx="1909483" cy="1909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6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1219200" y="3569353"/>
            <a:ext cx="1909483" cy="1909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6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629400" y="0"/>
            <a:ext cx="4691742" cy="6172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1232976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5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3911334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589693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9268049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8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1143000" y="1600200"/>
            <a:ext cx="4038600" cy="5257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Lorem ipsum dolor sit"/>
          <p:cNvSpPr txBox="1"/>
          <p:nvPr/>
        </p:nvSpPr>
        <p:spPr>
          <a:xfrm>
            <a:off x="5774202" y="3057441"/>
            <a:ext cx="281583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002752"/>
                </a:solidFill>
              </a:defRPr>
            </a:lvl1pPr>
          </a:lstStyle>
          <a:p>
            <a:r>
              <a:rPr lang="en-US" dirty="0"/>
              <a:t>Specialized cells</a:t>
            </a:r>
            <a:endParaRPr dirty="0"/>
          </a:p>
        </p:txBody>
      </p:sp>
      <p:pic>
        <p:nvPicPr>
          <p:cNvPr id="3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43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Group"/>
          <p:cNvGrpSpPr/>
          <p:nvPr/>
        </p:nvGrpSpPr>
        <p:grpSpPr>
          <a:xfrm>
            <a:off x="-114190" y="-66456"/>
            <a:ext cx="3171725" cy="6983685"/>
            <a:chOff x="0" y="0"/>
            <a:chExt cx="3171723" cy="6983683"/>
          </a:xfrm>
        </p:grpSpPr>
        <p:grpSp>
          <p:nvGrpSpPr>
            <p:cNvPr id="309" name="Group"/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305" name="Image" descr="Image"/>
              <p:cNvPicPr>
                <a:picLocks noChangeAspect="1"/>
              </p:cNvPicPr>
              <p:nvPr/>
            </p:nvPicPr>
            <p:blipFill>
              <a:blip r:embed="rId3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6" name="Image" descr="Image"/>
              <p:cNvPicPr>
                <a:picLocks noChangeAspect="1"/>
              </p:cNvPicPr>
              <p:nvPr/>
            </p:nvPicPr>
            <p:blipFill>
              <a:blip r:embed="rId4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7" name="Image" descr="Image"/>
              <p:cNvPicPr>
                <a:picLocks noChangeAspect="1"/>
              </p:cNvPicPr>
              <p:nvPr/>
            </p:nvPicPr>
            <p:blipFill>
              <a:blip r:embed="rId5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8" name="Image" descr="Image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10" name="Rectangle"/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312" name="Image" descr="Imag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69535" y="332289"/>
            <a:ext cx="3383379" cy="1273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hank you"/>
          <p:cNvSpPr txBox="1"/>
          <p:nvPr/>
        </p:nvSpPr>
        <p:spPr>
          <a:xfrm>
            <a:off x="9309322" y="5377155"/>
            <a:ext cx="1853764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372" name="شكراً"/>
          <p:cNvSpPr txBox="1"/>
          <p:nvPr/>
        </p:nvSpPr>
        <p:spPr>
          <a:xfrm>
            <a:off x="9979241" y="4725046"/>
            <a:ext cx="68704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rtl="1">
              <a:defRPr sz="2900">
                <a:solidFill>
                  <a:srgbClr val="FFFFFF"/>
                </a:solidFill>
                <a:latin typeface="Droid Arabic Naskh"/>
                <a:ea typeface="Droid Arabic Naskh"/>
                <a:cs typeface="Droid Arabic Naskh"/>
                <a:sym typeface="Droid Arabic Naskh"/>
              </a:defRPr>
            </a:lvl1pPr>
          </a:lstStyle>
          <a:p>
            <a:r>
              <a:rPr dirty="0" err="1">
                <a:latin typeface="+mn-lt"/>
              </a:rPr>
              <a:t>شكراً</a:t>
            </a:r>
            <a:endParaRPr dirty="0">
              <a:latin typeface="+mn-lt"/>
            </a:endParaRPr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427" y="478459"/>
            <a:ext cx="3405787" cy="128230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7C327F-55D2-43BC-ADFD-9EF128873B44}"/>
              </a:ext>
            </a:extLst>
          </p:cNvPr>
          <p:cNvSpPr/>
          <p:nvPr/>
        </p:nvSpPr>
        <p:spPr>
          <a:xfrm>
            <a:off x="572086" y="209731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Nerve cells:</a:t>
            </a:r>
          </a:p>
          <a:p>
            <a:r>
              <a:rPr lang="en-US" sz="2000" dirty="0"/>
              <a:t> They transfer messages from one part of the body to another. (Carry signals around the body.) </a:t>
            </a:r>
          </a:p>
          <a:p>
            <a:r>
              <a:rPr lang="en-US" sz="2000" dirty="0"/>
              <a:t>Neurons have long thread-like extensions, so that they communicate with distant parts of the body.</a:t>
            </a:r>
          </a:p>
        </p:txBody>
      </p:sp>
      <p:pic>
        <p:nvPicPr>
          <p:cNvPr id="7170" name="Picture 2" descr="Nerve Cell Diagram">
            <a:extLst>
              <a:ext uri="{FF2B5EF4-FFF2-40B4-BE49-F238E27FC236}">
                <a16:creationId xmlns:a16="http://schemas.microsoft.com/office/drawing/2014/main" id="{7C8D380C-D4A0-4A9F-8DB0-B6F46866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64" y="2000292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947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hank you"/>
          <p:cNvSpPr txBox="1"/>
          <p:nvPr/>
        </p:nvSpPr>
        <p:spPr>
          <a:xfrm>
            <a:off x="9309322" y="5377155"/>
            <a:ext cx="1853764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372" name="شكراً"/>
          <p:cNvSpPr txBox="1"/>
          <p:nvPr/>
        </p:nvSpPr>
        <p:spPr>
          <a:xfrm>
            <a:off x="9979241" y="4725046"/>
            <a:ext cx="68704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rtl="1">
              <a:defRPr sz="2900">
                <a:solidFill>
                  <a:srgbClr val="FFFFFF"/>
                </a:solidFill>
                <a:latin typeface="Droid Arabic Naskh"/>
                <a:ea typeface="Droid Arabic Naskh"/>
                <a:cs typeface="Droid Arabic Naskh"/>
                <a:sym typeface="Droid Arabic Naskh"/>
              </a:defRPr>
            </a:lvl1pPr>
          </a:lstStyle>
          <a:p>
            <a:r>
              <a:rPr dirty="0" err="1">
                <a:latin typeface="+mn-lt"/>
              </a:rPr>
              <a:t>شكراً</a:t>
            </a:r>
            <a:endParaRPr dirty="0">
              <a:latin typeface="+mn-lt"/>
            </a:endParaRPr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427" y="478459"/>
            <a:ext cx="3405787" cy="128230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770ABE-969D-45D1-928C-75E603856E49}"/>
              </a:ext>
            </a:extLst>
          </p:cNvPr>
          <p:cNvSpPr/>
          <p:nvPr/>
        </p:nvSpPr>
        <p:spPr>
          <a:xfrm>
            <a:off x="543951" y="216894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Fat cells:</a:t>
            </a:r>
          </a:p>
          <a:p>
            <a:r>
              <a:rPr lang="en-US" sz="2000" dirty="0"/>
              <a:t> They act as an energy store for times when you can’t eat enough. Helps to keep you warm.</a:t>
            </a:r>
          </a:p>
          <a:p>
            <a:r>
              <a:rPr lang="en-US" sz="2000" dirty="0"/>
              <a:t> The nucleus and cytoplasm are squeezed to the side to make room. </a:t>
            </a:r>
          </a:p>
        </p:txBody>
      </p:sp>
      <p:pic>
        <p:nvPicPr>
          <p:cNvPr id="8194" name="Picture 2" descr="Image result for fat cells">
            <a:extLst>
              <a:ext uri="{FF2B5EF4-FFF2-40B4-BE49-F238E27FC236}">
                <a16:creationId xmlns:a16="http://schemas.microsoft.com/office/drawing/2014/main" id="{667DDA32-E644-47D1-AB29-D581C8130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2560320"/>
            <a:ext cx="4473526" cy="281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483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hank you"/>
          <p:cNvSpPr txBox="1"/>
          <p:nvPr/>
        </p:nvSpPr>
        <p:spPr>
          <a:xfrm>
            <a:off x="9309322" y="5377155"/>
            <a:ext cx="1853764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372" name="شكراً"/>
          <p:cNvSpPr txBox="1"/>
          <p:nvPr/>
        </p:nvSpPr>
        <p:spPr>
          <a:xfrm>
            <a:off x="9979241" y="4725046"/>
            <a:ext cx="68704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rtl="1">
              <a:defRPr sz="2900">
                <a:solidFill>
                  <a:srgbClr val="FFFFFF"/>
                </a:solidFill>
                <a:latin typeface="Droid Arabic Naskh"/>
                <a:ea typeface="Droid Arabic Naskh"/>
                <a:cs typeface="Droid Arabic Naskh"/>
                <a:sym typeface="Droid Arabic Naskh"/>
              </a:defRPr>
            </a:lvl1pPr>
          </a:lstStyle>
          <a:p>
            <a:r>
              <a:rPr dirty="0" err="1">
                <a:latin typeface="+mn-lt"/>
              </a:rPr>
              <a:t>شكراً</a:t>
            </a:r>
            <a:endParaRPr dirty="0">
              <a:latin typeface="+mn-lt"/>
            </a:endParaRPr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427" y="478459"/>
            <a:ext cx="3405787" cy="128230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C94A56-6742-4568-8A05-4F5064AB8EEA}"/>
              </a:ext>
            </a:extLst>
          </p:cNvPr>
          <p:cNvSpPr/>
          <p:nvPr/>
        </p:nvSpPr>
        <p:spPr>
          <a:xfrm>
            <a:off x="501748" y="209163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sz="2000" b="1" dirty="0"/>
              <a:t>Ciliated cells:</a:t>
            </a:r>
          </a:p>
          <a:p>
            <a:r>
              <a:rPr lang="en-US" sz="2000" dirty="0"/>
              <a:t> The cilia move in a wave like motion to carry the dust trapped in the mucus away from the lungs.</a:t>
            </a:r>
          </a:p>
          <a:p>
            <a:r>
              <a:rPr lang="en-US" sz="2000" dirty="0"/>
              <a:t> They are found in structures like the nasal cavities, bronchial tubes and trachea. </a:t>
            </a:r>
          </a:p>
          <a:p>
            <a:r>
              <a:rPr lang="en-US" sz="2000" dirty="0"/>
              <a:t>Cilia are microscopic hair like-extensions. They need a lot of energy, so they always contain lots of mitochondria.</a:t>
            </a:r>
          </a:p>
        </p:txBody>
      </p:sp>
      <p:pic>
        <p:nvPicPr>
          <p:cNvPr id="9220" name="Picture 4" descr="The Structure Of The Ciliated Epithelium Infographics Vector ...">
            <a:extLst>
              <a:ext uri="{FF2B5EF4-FFF2-40B4-BE49-F238E27FC236}">
                <a16:creationId xmlns:a16="http://schemas.microsoft.com/office/drawing/2014/main" id="{F70D8983-0D3F-4DFE-9C07-15C91A1E1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73" y="2429564"/>
            <a:ext cx="3883733" cy="378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108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hank you"/>
          <p:cNvSpPr txBox="1"/>
          <p:nvPr/>
        </p:nvSpPr>
        <p:spPr>
          <a:xfrm>
            <a:off x="9309322" y="5377155"/>
            <a:ext cx="1853764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372" name="شكراً"/>
          <p:cNvSpPr txBox="1"/>
          <p:nvPr/>
        </p:nvSpPr>
        <p:spPr>
          <a:xfrm>
            <a:off x="9979241" y="4725046"/>
            <a:ext cx="68704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rtl="1">
              <a:defRPr sz="2900">
                <a:solidFill>
                  <a:srgbClr val="FFFFFF"/>
                </a:solidFill>
                <a:latin typeface="Droid Arabic Naskh"/>
                <a:ea typeface="Droid Arabic Naskh"/>
                <a:cs typeface="Droid Arabic Naskh"/>
                <a:sym typeface="Droid Arabic Naskh"/>
              </a:defRPr>
            </a:lvl1pPr>
          </a:lstStyle>
          <a:p>
            <a:r>
              <a:rPr dirty="0" err="1">
                <a:latin typeface="+mn-lt"/>
              </a:rPr>
              <a:t>شكراً</a:t>
            </a:r>
            <a:endParaRPr dirty="0">
              <a:latin typeface="+mn-lt"/>
            </a:endParaRPr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427" y="478459"/>
            <a:ext cx="3405787" cy="128230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8FD1D3-02B5-48AB-8C8E-E55909FDA77D}"/>
              </a:ext>
            </a:extLst>
          </p:cNvPr>
          <p:cNvSpPr/>
          <p:nvPr/>
        </p:nvSpPr>
        <p:spPr>
          <a:xfrm>
            <a:off x="769034" y="177388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Bone cells:</a:t>
            </a:r>
          </a:p>
          <a:p>
            <a:r>
              <a:rPr lang="en-US" sz="2000" dirty="0"/>
              <a:t> Bone cells make fibers and excrete them into their surroundings.</a:t>
            </a:r>
          </a:p>
          <a:p>
            <a:r>
              <a:rPr lang="en-US" sz="2000" dirty="0"/>
              <a:t>Produces fibers that attract minerals to make a rigid solid.</a:t>
            </a:r>
          </a:p>
        </p:txBody>
      </p:sp>
      <p:pic>
        <p:nvPicPr>
          <p:cNvPr id="10242" name="Picture 2" descr="10 Facts about Bone Cells | Fact File">
            <a:extLst>
              <a:ext uri="{FF2B5EF4-FFF2-40B4-BE49-F238E27FC236}">
                <a16:creationId xmlns:a16="http://schemas.microsoft.com/office/drawing/2014/main" id="{69DA1541-1D04-4142-8B08-AEBC39E3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06" y="2643395"/>
            <a:ext cx="3942202" cy="368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989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roup"/>
          <p:cNvGrpSpPr/>
          <p:nvPr/>
        </p:nvGrpSpPr>
        <p:grpSpPr>
          <a:xfrm>
            <a:off x="-97251" y="3784862"/>
            <a:ext cx="3125069" cy="3119218"/>
            <a:chOff x="-1785" y="0"/>
            <a:chExt cx="3125067" cy="3119217"/>
          </a:xfrm>
        </p:grpSpPr>
        <p:pic>
          <p:nvPicPr>
            <p:cNvPr id="365" name="Image" descr="Image"/>
            <p:cNvPicPr>
              <a:picLocks noChangeAspect="1"/>
            </p:cNvPicPr>
            <p:nvPr/>
          </p:nvPicPr>
          <p:blipFill>
            <a:blip r:embed="rId2"/>
            <a:srcRect b="31383"/>
            <a:stretch>
              <a:fillRect/>
            </a:stretch>
          </p:blipFill>
          <p:spPr>
            <a:xfrm>
              <a:off x="0" y="0"/>
              <a:ext cx="1565788" cy="1569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" name="Image" descr="Image"/>
            <p:cNvPicPr>
              <a:picLocks noChangeAspect="1"/>
            </p:cNvPicPr>
            <p:nvPr/>
          </p:nvPicPr>
          <p:blipFill>
            <a:blip r:embed="rId3"/>
            <a:srcRect l="21999" t="71155" r="51506"/>
            <a:stretch>
              <a:fillRect/>
            </a:stretch>
          </p:blipFill>
          <p:spPr>
            <a:xfrm>
              <a:off x="1561537" y="1544613"/>
              <a:ext cx="1561745" cy="1554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" name="Image" descr="Image"/>
            <p:cNvPicPr>
              <a:picLocks noChangeAspect="1"/>
            </p:cNvPicPr>
            <p:nvPr/>
          </p:nvPicPr>
          <p:blipFill>
            <a:blip r:embed="rId4"/>
            <a:srcRect t="9222" r="11853" b="14723"/>
            <a:stretch>
              <a:fillRect/>
            </a:stretch>
          </p:blipFill>
          <p:spPr>
            <a:xfrm>
              <a:off x="1562378" y="1910"/>
              <a:ext cx="1560003" cy="15545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" name="Image" descr="Image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786" y="1549971"/>
              <a:ext cx="1569247" cy="1569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0" name="Rectangle"/>
          <p:cNvSpPr/>
          <p:nvPr/>
        </p:nvSpPr>
        <p:spPr>
          <a:xfrm>
            <a:off x="3002165" y="3789332"/>
            <a:ext cx="9214506" cy="3110279"/>
          </a:xfrm>
          <a:prstGeom prst="rect">
            <a:avLst/>
          </a:prstGeom>
          <a:solidFill>
            <a:srgbClr val="00275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1" name="Thank you"/>
          <p:cNvSpPr txBox="1"/>
          <p:nvPr/>
        </p:nvSpPr>
        <p:spPr>
          <a:xfrm>
            <a:off x="9309322" y="5377155"/>
            <a:ext cx="1853764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372" name="شكراً"/>
          <p:cNvSpPr txBox="1"/>
          <p:nvPr/>
        </p:nvSpPr>
        <p:spPr>
          <a:xfrm>
            <a:off x="9979241" y="4725046"/>
            <a:ext cx="68704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rtl="1">
              <a:defRPr sz="2900">
                <a:solidFill>
                  <a:srgbClr val="FFFFFF"/>
                </a:solidFill>
                <a:latin typeface="Droid Arabic Naskh"/>
                <a:ea typeface="Droid Arabic Naskh"/>
                <a:cs typeface="Droid Arabic Naskh"/>
                <a:sym typeface="Droid Arabic Naskh"/>
              </a:defRPr>
            </a:lvl1pPr>
          </a:lstStyle>
          <a:p>
            <a:r>
              <a:rPr dirty="0" err="1">
                <a:latin typeface="+mn-lt"/>
              </a:rPr>
              <a:t>شكراً</a:t>
            </a:r>
            <a:endParaRPr dirty="0">
              <a:latin typeface="+mn-lt"/>
            </a:endParaRPr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427" y="478459"/>
            <a:ext cx="3405787" cy="12823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03854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TextBox 7"/>
          <p:cNvSpPr txBox="1"/>
          <p:nvPr/>
        </p:nvSpPr>
        <p:spPr>
          <a:xfrm>
            <a:off x="1809745" y="3507925"/>
            <a:ext cx="5193357" cy="74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50000"/>
              </a:lnSpc>
              <a:defRPr sz="15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US" sz="1500" dirty="0">
                <a:sym typeface="Calibri Light"/>
              </a:rPr>
              <a:t>Cells with different functions have different structures. The cell is adapted to carry out its function really well.</a:t>
            </a:r>
            <a:endParaRPr lang="en-US" dirty="0"/>
          </a:p>
        </p:txBody>
      </p:sp>
      <p:sp>
        <p:nvSpPr>
          <p:cNvPr id="316" name="Lorem ipsum…"/>
          <p:cNvSpPr txBox="1"/>
          <p:nvPr/>
        </p:nvSpPr>
        <p:spPr>
          <a:xfrm>
            <a:off x="1822896" y="2428322"/>
            <a:ext cx="281583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 b="1">
                <a:solidFill>
                  <a:srgbClr val="002752"/>
                </a:solidFill>
              </a:defRPr>
            </a:pPr>
            <a:r>
              <a:rPr lang="en-US" dirty="0"/>
              <a:t>Specialized cells</a:t>
            </a:r>
            <a:endParaRPr dirty="0"/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TextBox 7"/>
          <p:cNvSpPr txBox="1"/>
          <p:nvPr/>
        </p:nvSpPr>
        <p:spPr>
          <a:xfrm>
            <a:off x="1412572" y="3507925"/>
            <a:ext cx="4177684" cy="402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50000"/>
              </a:lnSpc>
              <a:defRPr sz="15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322" name="Lorem ipsum…"/>
          <p:cNvSpPr txBox="1"/>
          <p:nvPr/>
        </p:nvSpPr>
        <p:spPr>
          <a:xfrm>
            <a:off x="1425723" y="2428322"/>
            <a:ext cx="37936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 b="1">
                <a:solidFill>
                  <a:srgbClr val="002752"/>
                </a:solidFill>
              </a:defRPr>
            </a:pPr>
            <a:r>
              <a:rPr lang="en-US" dirty="0"/>
              <a:t>Specialized plant cells</a:t>
            </a:r>
            <a:endParaRPr dirty="0"/>
          </a:p>
        </p:txBody>
      </p:sp>
      <p:pic>
        <p:nvPicPr>
          <p:cNvPr id="3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15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TextBox 3"/>
          <p:cNvSpPr txBox="1"/>
          <p:nvPr/>
        </p:nvSpPr>
        <p:spPr>
          <a:xfrm>
            <a:off x="7607974" y="4865149"/>
            <a:ext cx="166871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Tips &amp; Tricks</a:t>
            </a:r>
          </a:p>
        </p:txBody>
      </p:sp>
      <p:sp>
        <p:nvSpPr>
          <p:cNvPr id="327" name="TextBox 4"/>
          <p:cNvSpPr txBox="1"/>
          <p:nvPr/>
        </p:nvSpPr>
        <p:spPr>
          <a:xfrm>
            <a:off x="7607975" y="5119676"/>
            <a:ext cx="1775162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Lorem ipsum dolor sitaselo amet, consectetur.</a:t>
            </a:r>
          </a:p>
        </p:txBody>
      </p:sp>
      <p:pic>
        <p:nvPicPr>
          <p:cNvPr id="32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TextBox 11"/>
          <p:cNvSpPr txBox="1"/>
          <p:nvPr/>
        </p:nvSpPr>
        <p:spPr>
          <a:xfrm>
            <a:off x="7633114" y="4672276"/>
            <a:ext cx="1525780" cy="322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ctr">
              <a:lnSpc>
                <a:spcPct val="150000"/>
              </a:lnSpc>
              <a:defRPr sz="12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endParaRPr dirty="0"/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6DF489-DACD-4DDC-AEBF-DE576B288883}"/>
              </a:ext>
            </a:extLst>
          </p:cNvPr>
          <p:cNvSpPr/>
          <p:nvPr/>
        </p:nvSpPr>
        <p:spPr>
          <a:xfrm>
            <a:off x="1537114" y="34290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They absorb water from the soil. The root hairs provide a large surface area for substances to enter the root.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1C985-55E4-4CBC-8297-231D2AE540F8}"/>
              </a:ext>
            </a:extLst>
          </p:cNvPr>
          <p:cNvSpPr/>
          <p:nvPr/>
        </p:nvSpPr>
        <p:spPr>
          <a:xfrm>
            <a:off x="1510887" y="436288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The cells have long, thin extensions that allow them to grow easily between the soil particles.</a:t>
            </a:r>
          </a:p>
        </p:txBody>
      </p:sp>
      <p:pic>
        <p:nvPicPr>
          <p:cNvPr id="20" name="Picture 2" descr="a2z-PCMB: root hair cells">
            <a:extLst>
              <a:ext uri="{FF2B5EF4-FFF2-40B4-BE49-F238E27FC236}">
                <a16:creationId xmlns:a16="http://schemas.microsoft.com/office/drawing/2014/main" id="{5EFC50F9-F9E5-4BE7-9477-AF6EF1238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755" y="2427483"/>
            <a:ext cx="4387480" cy="387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7"/>
          <p:cNvSpPr txBox="1"/>
          <p:nvPr/>
        </p:nvSpPr>
        <p:spPr>
          <a:xfrm>
            <a:off x="1412572" y="3507925"/>
            <a:ext cx="4177684" cy="79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50000"/>
              </a:lnSpc>
              <a:defRPr sz="15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US" sz="1600" b="1" dirty="0">
                <a:solidFill>
                  <a:schemeClr val="tx1"/>
                </a:solidFill>
                <a:sym typeface="Calibri Light"/>
              </a:rPr>
              <a:t>They have chloroplasts that contain chlorophyll to trap light energy for photosynthesis.</a:t>
            </a:r>
            <a:r>
              <a:rPr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49" name="Lorem ipsum…"/>
          <p:cNvSpPr txBox="1"/>
          <p:nvPr/>
        </p:nvSpPr>
        <p:spPr>
          <a:xfrm>
            <a:off x="1425723" y="2428322"/>
            <a:ext cx="217944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 b="1">
                <a:solidFill>
                  <a:srgbClr val="002752"/>
                </a:solidFill>
              </a:defRPr>
            </a:pPr>
            <a:r>
              <a:rPr lang="en-US" dirty="0"/>
              <a:t>Palisade cell</a:t>
            </a:r>
            <a:endParaRPr dirty="0"/>
          </a:p>
        </p:txBody>
      </p:sp>
      <p:pic>
        <p:nvPicPr>
          <p:cNvPr id="35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15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TextBox 3"/>
          <p:cNvSpPr txBox="1"/>
          <p:nvPr/>
        </p:nvSpPr>
        <p:spPr>
          <a:xfrm>
            <a:off x="7607974" y="4865149"/>
            <a:ext cx="166871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Tips &amp; Tricks</a:t>
            </a:r>
          </a:p>
        </p:txBody>
      </p:sp>
      <p:pic>
        <p:nvPicPr>
          <p:cNvPr id="354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Palisade Cell - Key Stage Wiki">
            <a:extLst>
              <a:ext uri="{FF2B5EF4-FFF2-40B4-BE49-F238E27FC236}">
                <a16:creationId xmlns:a16="http://schemas.microsoft.com/office/drawing/2014/main" id="{EF9E655D-F081-4364-BEDB-F99A9A6D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03" y="1634550"/>
            <a:ext cx="45148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4BC6CC-A2D9-477C-9A8E-EC4AFC9B3F6E}"/>
              </a:ext>
            </a:extLst>
          </p:cNvPr>
          <p:cNvSpPr/>
          <p:nvPr/>
        </p:nvSpPr>
        <p:spPr>
          <a:xfrm>
            <a:off x="1328709" y="475616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They have a shape that allows them to pack closely together in the upper part of a leaf.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149C5-435A-4FFD-9788-A4E695164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4517" y="4373205"/>
            <a:ext cx="2016789" cy="14122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-1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15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E0E3BC-CD90-4E5B-871B-A1B60F600055}"/>
              </a:ext>
            </a:extLst>
          </p:cNvPr>
          <p:cNvSpPr txBox="1"/>
          <p:nvPr/>
        </p:nvSpPr>
        <p:spPr>
          <a:xfrm>
            <a:off x="1674055" y="2011680"/>
            <a:ext cx="492369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Specialized animal cells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hank you"/>
          <p:cNvSpPr txBox="1"/>
          <p:nvPr/>
        </p:nvSpPr>
        <p:spPr>
          <a:xfrm>
            <a:off x="9309322" y="5377155"/>
            <a:ext cx="1853764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372" name="شكراً"/>
          <p:cNvSpPr txBox="1"/>
          <p:nvPr/>
        </p:nvSpPr>
        <p:spPr>
          <a:xfrm>
            <a:off x="9979241" y="4725046"/>
            <a:ext cx="68704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rtl="1">
              <a:defRPr sz="2900">
                <a:solidFill>
                  <a:srgbClr val="FFFFFF"/>
                </a:solidFill>
                <a:latin typeface="Droid Arabic Naskh"/>
                <a:ea typeface="Droid Arabic Naskh"/>
                <a:cs typeface="Droid Arabic Naskh"/>
                <a:sym typeface="Droid Arabic Naskh"/>
              </a:defRPr>
            </a:lvl1pPr>
          </a:lstStyle>
          <a:p>
            <a:r>
              <a:rPr dirty="0" err="1">
                <a:latin typeface="+mn-lt"/>
              </a:rPr>
              <a:t>شكراً</a:t>
            </a:r>
            <a:endParaRPr dirty="0">
              <a:latin typeface="+mn-lt"/>
            </a:endParaRPr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427" y="478459"/>
            <a:ext cx="3405787" cy="128230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356554-754C-4D13-819C-9DE7BC00A0EE}"/>
              </a:ext>
            </a:extLst>
          </p:cNvPr>
          <p:cNvSpPr/>
          <p:nvPr/>
        </p:nvSpPr>
        <p:spPr>
          <a:xfrm>
            <a:off x="740898" y="209163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sz="2000" b="1" dirty="0"/>
              <a:t>Red blood cells:</a:t>
            </a:r>
          </a:p>
          <a:p>
            <a:r>
              <a:rPr lang="en-US" sz="2000" dirty="0"/>
              <a:t> They carry oxygen around the body. </a:t>
            </a:r>
          </a:p>
          <a:p>
            <a:r>
              <a:rPr lang="en-US" sz="2000" dirty="0"/>
              <a:t>Their cytoplasm contains a red substance called hemoglobin, which carries oxygen.</a:t>
            </a:r>
          </a:p>
          <a:p>
            <a:r>
              <a:rPr lang="en-US" sz="2000" dirty="0"/>
              <a:t> 1. They are disc-shaped but their centers dip inward. </a:t>
            </a:r>
          </a:p>
          <a:p>
            <a:r>
              <a:rPr lang="en-US" sz="2000" dirty="0"/>
              <a:t>2. They don’t have a nucleus (this makes more room for hemoglobin.)</a:t>
            </a:r>
          </a:p>
        </p:txBody>
      </p:sp>
      <p:pic>
        <p:nvPicPr>
          <p:cNvPr id="3074" name="Picture 2" descr="Hemoglobin">
            <a:extLst>
              <a:ext uri="{FF2B5EF4-FFF2-40B4-BE49-F238E27FC236}">
                <a16:creationId xmlns:a16="http://schemas.microsoft.com/office/drawing/2014/main" id="{51650025-D31E-441B-A064-755FE4E41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02" y="2768179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hank you"/>
          <p:cNvSpPr txBox="1"/>
          <p:nvPr/>
        </p:nvSpPr>
        <p:spPr>
          <a:xfrm>
            <a:off x="9309322" y="5377155"/>
            <a:ext cx="1853764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372" name="شكراً"/>
          <p:cNvSpPr txBox="1"/>
          <p:nvPr/>
        </p:nvSpPr>
        <p:spPr>
          <a:xfrm>
            <a:off x="9979241" y="4725046"/>
            <a:ext cx="68704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rtl="1">
              <a:defRPr sz="2900">
                <a:solidFill>
                  <a:srgbClr val="FFFFFF"/>
                </a:solidFill>
                <a:latin typeface="Droid Arabic Naskh"/>
                <a:ea typeface="Droid Arabic Naskh"/>
                <a:cs typeface="Droid Arabic Naskh"/>
                <a:sym typeface="Droid Arabic Naskh"/>
              </a:defRPr>
            </a:lvl1pPr>
          </a:lstStyle>
          <a:p>
            <a:r>
              <a:rPr dirty="0" err="1">
                <a:latin typeface="+mn-lt"/>
              </a:rPr>
              <a:t>شكراً</a:t>
            </a:r>
            <a:endParaRPr dirty="0">
              <a:latin typeface="+mn-lt"/>
            </a:endParaRPr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427" y="478459"/>
            <a:ext cx="3405787" cy="128230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2DF779-5CE2-4E47-A154-F2DF95682FF9}"/>
              </a:ext>
            </a:extLst>
          </p:cNvPr>
          <p:cNvSpPr/>
          <p:nvPr/>
        </p:nvSpPr>
        <p:spPr>
          <a:xfrm>
            <a:off x="698696" y="209163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White blood cells :</a:t>
            </a:r>
          </a:p>
          <a:p>
            <a:r>
              <a:rPr lang="en-US" sz="2000" dirty="0"/>
              <a:t>They are cells of the immune system that are involved in protection and fighting diseases.</a:t>
            </a:r>
          </a:p>
          <a:p>
            <a:endParaRPr lang="en-US" sz="2000" dirty="0"/>
          </a:p>
          <a:p>
            <a:r>
              <a:rPr lang="en-US" sz="2000" dirty="0"/>
              <a:t> Irregular shapes, for example:</a:t>
            </a:r>
          </a:p>
          <a:p>
            <a:r>
              <a:rPr lang="en-US" sz="2000" dirty="0"/>
              <a:t> 1. Lymphocyte: produces antibodies, which attack harmful microorganisms in the blood.</a:t>
            </a:r>
          </a:p>
          <a:p>
            <a:r>
              <a:rPr lang="en-US" sz="2000" dirty="0"/>
              <a:t> 2. Phagocyte: engulfs harmful microorganisms.</a:t>
            </a:r>
          </a:p>
        </p:txBody>
      </p:sp>
      <p:pic>
        <p:nvPicPr>
          <p:cNvPr id="5122" name="Picture 2" descr="5 White Blood Cells Types and Their Functions | New Health Advisor">
            <a:extLst>
              <a:ext uri="{FF2B5EF4-FFF2-40B4-BE49-F238E27FC236}">
                <a16:creationId xmlns:a16="http://schemas.microsoft.com/office/drawing/2014/main" id="{929930A3-CF6F-419A-B8BA-AE5ECA46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428" y="2547818"/>
            <a:ext cx="3515409" cy="26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9483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hank you"/>
          <p:cNvSpPr txBox="1"/>
          <p:nvPr/>
        </p:nvSpPr>
        <p:spPr>
          <a:xfrm>
            <a:off x="9309322" y="5377155"/>
            <a:ext cx="1853764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372" name="شكراً"/>
          <p:cNvSpPr txBox="1"/>
          <p:nvPr/>
        </p:nvSpPr>
        <p:spPr>
          <a:xfrm>
            <a:off x="9979241" y="4725046"/>
            <a:ext cx="68704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 rtl="1">
              <a:defRPr sz="2900">
                <a:solidFill>
                  <a:srgbClr val="FFFFFF"/>
                </a:solidFill>
                <a:latin typeface="Droid Arabic Naskh"/>
                <a:ea typeface="Droid Arabic Naskh"/>
                <a:cs typeface="Droid Arabic Naskh"/>
                <a:sym typeface="Droid Arabic Naskh"/>
              </a:defRPr>
            </a:lvl1pPr>
          </a:lstStyle>
          <a:p>
            <a:r>
              <a:rPr dirty="0" err="1">
                <a:latin typeface="+mn-lt"/>
              </a:rPr>
              <a:t>شكراً</a:t>
            </a:r>
            <a:endParaRPr dirty="0">
              <a:latin typeface="+mn-lt"/>
            </a:endParaRPr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427" y="478459"/>
            <a:ext cx="3405787" cy="128230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C8B949-841C-4397-881E-CBFF4952BF42}"/>
              </a:ext>
            </a:extLst>
          </p:cNvPr>
          <p:cNvSpPr/>
          <p:nvPr/>
        </p:nvSpPr>
        <p:spPr>
          <a:xfrm>
            <a:off x="783101" y="222867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Muscle cells:</a:t>
            </a:r>
          </a:p>
          <a:p>
            <a:r>
              <a:rPr lang="en-US" sz="2000" dirty="0"/>
              <a:t> The function vary according to which organ it is found in. These cells are long and thin.</a:t>
            </a:r>
          </a:p>
          <a:p>
            <a:r>
              <a:rPr lang="en-US" sz="2000" dirty="0"/>
              <a:t> Each muscle cell is completely full of fibers.</a:t>
            </a:r>
          </a:p>
          <a:p>
            <a:r>
              <a:rPr lang="en-US" sz="2000" dirty="0"/>
              <a:t> The fibers allow muscle cells to contract and produce movement.</a:t>
            </a:r>
          </a:p>
        </p:txBody>
      </p:sp>
      <p:pic>
        <p:nvPicPr>
          <p:cNvPr id="6146" name="Picture 2" descr="Explain the structure of muscle fiber. - Brainly.in">
            <a:extLst>
              <a:ext uri="{FF2B5EF4-FFF2-40B4-BE49-F238E27FC236}">
                <a16:creationId xmlns:a16="http://schemas.microsoft.com/office/drawing/2014/main" id="{5316D269-CFFF-446A-B8E8-AC383F5D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09" y="3974702"/>
            <a:ext cx="6582979" cy="257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857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23FC1"/>
      </a:accent1>
      <a:accent2>
        <a:srgbClr val="FECB35"/>
      </a:accent2>
      <a:accent3>
        <a:srgbClr val="F6861F"/>
      </a:accent3>
      <a:accent4>
        <a:srgbClr val="263699"/>
      </a:accent4>
      <a:accent5>
        <a:srgbClr val="8C0B15"/>
      </a:accent5>
      <a:accent6>
        <a:srgbClr val="C53D3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23FC1"/>
      </a:accent1>
      <a:accent2>
        <a:srgbClr val="FECB35"/>
      </a:accent2>
      <a:accent3>
        <a:srgbClr val="F6861F"/>
      </a:accent3>
      <a:accent4>
        <a:srgbClr val="263699"/>
      </a:accent4>
      <a:accent5>
        <a:srgbClr val="8C0B15"/>
      </a:accent5>
      <a:accent6>
        <a:srgbClr val="C53D3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460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Droid Arabic Naskh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F.Alshaer</dc:creator>
  <cp:lastModifiedBy>F.Alshaer</cp:lastModifiedBy>
  <cp:revision>7</cp:revision>
  <dcterms:modified xsi:type="dcterms:W3CDTF">2023-09-26T10:48:20Z</dcterms:modified>
</cp:coreProperties>
</file>