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2" r:id="rId7"/>
    <p:sldId id="260" r:id="rId8"/>
    <p:sldId id="263" r:id="rId9"/>
    <p:sldId id="261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FEEE-632B-42D2-AA83-73F11ED9EF5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A0E5846-3C61-4617-8F3D-487DDFEF5F1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904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FEEE-632B-42D2-AA83-73F11ED9EF5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5846-3C61-4617-8F3D-487DDFEF5F19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079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FEEE-632B-42D2-AA83-73F11ED9EF5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5846-3C61-4617-8F3D-487DDFEF5F1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350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FEEE-632B-42D2-AA83-73F11ED9EF5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5846-3C61-4617-8F3D-487DDFEF5F19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201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FEEE-632B-42D2-AA83-73F11ED9EF5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5846-3C61-4617-8F3D-487DDFEF5F1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769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FEEE-632B-42D2-AA83-73F11ED9EF5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5846-3C61-4617-8F3D-487DDFEF5F19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660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FEEE-632B-42D2-AA83-73F11ED9EF5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5846-3C61-4617-8F3D-487DDFEF5F19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05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FEEE-632B-42D2-AA83-73F11ED9EF5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5846-3C61-4617-8F3D-487DDFEF5F19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20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FEEE-632B-42D2-AA83-73F11ED9EF5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5846-3C61-4617-8F3D-487DDFEF5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5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FEEE-632B-42D2-AA83-73F11ED9EF5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5846-3C61-4617-8F3D-487DDFEF5F19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18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EA9FEEE-632B-42D2-AA83-73F11ED9EF5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5846-3C61-4617-8F3D-487DDFEF5F19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554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9FEEE-632B-42D2-AA83-73F11ED9EF5E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A0E5846-3C61-4617-8F3D-487DDFEF5F1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0287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LpQNzz7AM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ABB79-BB37-40AA-A8C8-1E7C62059E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026" y="802298"/>
            <a:ext cx="11449877" cy="2541431"/>
          </a:xfrm>
        </p:spPr>
        <p:txBody>
          <a:bodyPr>
            <a:normAutofit/>
          </a:bodyPr>
          <a:lstStyle/>
          <a:p>
            <a:pPr algn="ctr" rtl="1"/>
            <a:r>
              <a:rPr lang="ar-JO" sz="3600" b="1" u="sng">
                <a:latin typeface="Arial" panose="020B0604020202020204" pitchFamily="34" charset="0"/>
                <a:cs typeface="Arial" panose="020B0604020202020204" pitchFamily="34" charset="0"/>
              </a:rPr>
              <a:t>المُبتدأُ </a:t>
            </a:r>
            <a:r>
              <a:rPr lang="ar-JO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والخبرُ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CC1B86-25CC-48FB-AA74-20448B830F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2087718"/>
          </a:xfrm>
        </p:spPr>
        <p:txBody>
          <a:bodyPr>
            <a:noAutofit/>
          </a:bodyPr>
          <a:lstStyle/>
          <a:p>
            <a:pPr algn="r" rtl="1"/>
            <a:r>
              <a:rPr lang="ar-SA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الهدف</a:t>
            </a:r>
            <a:r>
              <a:rPr lang="ar-SA" sz="2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SA" sz="2000" b="1" dirty="0">
                <a:latin typeface="Arial" panose="020B0604020202020204" pitchFamily="34" charset="0"/>
                <a:cs typeface="Arial" panose="020B0604020202020204" pitchFamily="34" charset="0"/>
              </a:rPr>
              <a:t>1- أن يتعرّف </a:t>
            </a:r>
            <a:r>
              <a:rPr lang="ar-JO" sz="2000" b="1" dirty="0">
                <a:latin typeface="Arial" panose="020B0604020202020204" pitchFamily="34" charset="0"/>
                <a:cs typeface="Arial" panose="020B0604020202020204" pitchFamily="34" charset="0"/>
              </a:rPr>
              <a:t>الطّالب ركن</a:t>
            </a:r>
            <a:r>
              <a:rPr lang="ar-SA" sz="2000" b="1" dirty="0">
                <a:latin typeface="Arial" panose="020B0604020202020204" pitchFamily="34" charset="0"/>
                <a:cs typeface="Arial" panose="020B0604020202020204" pitchFamily="34" charset="0"/>
              </a:rPr>
              <a:t>ي الجملة الاسميّة.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SA" sz="2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ar-JO" sz="2000" b="1" dirty="0">
                <a:latin typeface="Arial" panose="020B0604020202020204" pitchFamily="34" charset="0"/>
                <a:cs typeface="Arial" panose="020B0604020202020204" pitchFamily="34" charset="0"/>
              </a:rPr>
              <a:t>- أن يعرب المبتدأ والخبر إعرابا تامًّا.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626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F8F5D-59D1-4CA3-951B-FC4D52DB6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7" y="279697"/>
            <a:ext cx="10712107" cy="345061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A" sz="2400" b="1" dirty="0"/>
              <a:t>السّؤالُ الثّالثُ: أعْرِبِ الجُمْلَتَيْنِ الآتيَتَيْنِ إعرابًا تامًّا:</a:t>
            </a:r>
            <a:endParaRPr lang="en-US" sz="2400" dirty="0"/>
          </a:p>
          <a:p>
            <a:pPr marL="0" indent="0" algn="r" rtl="1">
              <a:buNone/>
            </a:pPr>
            <a:r>
              <a:rPr lang="ar-SA" sz="2400" b="1" dirty="0"/>
              <a:t>** ال</a:t>
            </a:r>
            <a:r>
              <a:rPr lang="ar-SA" sz="2400" b="1" u="sng" dirty="0"/>
              <a:t>طّالبُ  مُبدِعٌ.</a:t>
            </a:r>
            <a:endParaRPr lang="en-US" sz="2400" dirty="0"/>
          </a:p>
          <a:p>
            <a:pPr marL="0" indent="0" algn="r" rtl="1">
              <a:buNone/>
            </a:pPr>
            <a:r>
              <a:rPr lang="ar-SA" sz="2400" dirty="0">
                <a:solidFill>
                  <a:srgbClr val="FF0000"/>
                </a:solidFill>
              </a:rPr>
              <a:t>الطّالبُ: </a:t>
            </a:r>
            <a:r>
              <a:rPr lang="ar-SA" sz="2400" u="sng" dirty="0">
                <a:solidFill>
                  <a:srgbClr val="FF0000"/>
                </a:solidFill>
              </a:rPr>
              <a:t>مبتدأ</a:t>
            </a:r>
            <a:r>
              <a:rPr lang="ar-SA" sz="2400" dirty="0">
                <a:solidFill>
                  <a:srgbClr val="FF0000"/>
                </a:solidFill>
              </a:rPr>
              <a:t> </a:t>
            </a:r>
            <a:r>
              <a:rPr lang="ar-SA" sz="2400" b="1" dirty="0">
                <a:solidFill>
                  <a:srgbClr val="FF0000"/>
                </a:solidFill>
              </a:rPr>
              <a:t>مرفوعٌ</a:t>
            </a:r>
            <a:r>
              <a:rPr lang="ar-SA" sz="2400" dirty="0">
                <a:solidFill>
                  <a:srgbClr val="FF0000"/>
                </a:solidFill>
              </a:rPr>
              <a:t> وعلامةُ رفعهِ الضّمّةُ الظّاهرةُ على آخرِهِ</a:t>
            </a:r>
            <a:r>
              <a:rPr lang="ar-JO" sz="2400" dirty="0">
                <a:solidFill>
                  <a:srgbClr val="FF0000"/>
                </a:solidFill>
              </a:rPr>
              <a:t>.</a:t>
            </a:r>
            <a:r>
              <a:rPr lang="ar-SA" sz="2400" b="1" dirty="0">
                <a:solidFill>
                  <a:srgbClr val="FF0000"/>
                </a:solidFill>
              </a:rPr>
              <a:t> </a:t>
            </a:r>
            <a:r>
              <a:rPr lang="ar-JO" sz="2400" dirty="0">
                <a:solidFill>
                  <a:srgbClr val="FF0000"/>
                </a:solidFill>
              </a:rPr>
              <a:t> </a:t>
            </a:r>
          </a:p>
          <a:p>
            <a:pPr marL="0" indent="0" algn="r" rtl="1">
              <a:buNone/>
            </a:pPr>
            <a:r>
              <a:rPr lang="ar-SA" sz="2400" dirty="0">
                <a:solidFill>
                  <a:srgbClr val="FF0000"/>
                </a:solidFill>
              </a:rPr>
              <a:t>مُبدِعٌ: </a:t>
            </a:r>
            <a:r>
              <a:rPr lang="ar-SA" sz="2400" u="sng" dirty="0">
                <a:solidFill>
                  <a:srgbClr val="FF0000"/>
                </a:solidFill>
              </a:rPr>
              <a:t>خبرُ المبتدأ </a:t>
            </a:r>
            <a:r>
              <a:rPr lang="ar-SA" sz="2400" b="1" dirty="0">
                <a:solidFill>
                  <a:srgbClr val="FF0000"/>
                </a:solidFill>
              </a:rPr>
              <a:t>مرفوعٌ</a:t>
            </a:r>
            <a:r>
              <a:rPr lang="ar-SA" sz="2400" dirty="0">
                <a:solidFill>
                  <a:srgbClr val="FF0000"/>
                </a:solidFill>
              </a:rPr>
              <a:t> وعلامةُ رفعهِ </a:t>
            </a:r>
            <a:r>
              <a:rPr lang="ar-JO" sz="2400" dirty="0">
                <a:solidFill>
                  <a:srgbClr val="FF0000"/>
                </a:solidFill>
              </a:rPr>
              <a:t>الضّمة الظّاهرة على آخره، والثّانية للتّنوين. </a:t>
            </a:r>
          </a:p>
          <a:p>
            <a:pPr marL="0" indent="0" algn="r" rtl="1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SA" sz="2400" dirty="0"/>
              <a:t>** </a:t>
            </a:r>
            <a:r>
              <a:rPr lang="ar-SA" sz="2400" b="1" u="sng" dirty="0"/>
              <a:t>مُديرُ المدرسةِ حَكيمٌ</a:t>
            </a:r>
            <a:r>
              <a:rPr lang="ar-SA" sz="2400" b="1" dirty="0"/>
              <a:t>.</a:t>
            </a:r>
            <a:endParaRPr lang="en-US" sz="2400" dirty="0"/>
          </a:p>
          <a:p>
            <a:pPr marL="0" indent="0" algn="r" rtl="1">
              <a:buNone/>
            </a:pPr>
            <a:r>
              <a:rPr lang="ar-SA" sz="2400" dirty="0">
                <a:solidFill>
                  <a:srgbClr val="FF0000"/>
                </a:solidFill>
              </a:rPr>
              <a:t>مُديرُ: </a:t>
            </a:r>
            <a:r>
              <a:rPr lang="ar-SA" sz="2400" u="sng" dirty="0">
                <a:solidFill>
                  <a:srgbClr val="FF0000"/>
                </a:solidFill>
              </a:rPr>
              <a:t>مبتدأ</a:t>
            </a:r>
            <a:r>
              <a:rPr lang="ar-SA" sz="2400" dirty="0">
                <a:solidFill>
                  <a:srgbClr val="FF0000"/>
                </a:solidFill>
              </a:rPr>
              <a:t> </a:t>
            </a:r>
            <a:r>
              <a:rPr lang="ar-SA" sz="2400" b="1" dirty="0">
                <a:solidFill>
                  <a:srgbClr val="FF0000"/>
                </a:solidFill>
              </a:rPr>
              <a:t>مرفوعٌ</a:t>
            </a:r>
            <a:r>
              <a:rPr lang="ar-SA" sz="2400" dirty="0">
                <a:solidFill>
                  <a:srgbClr val="FF0000"/>
                </a:solidFill>
              </a:rPr>
              <a:t> وعلامةُ رفعهِ الضّمّةُ الظّاهرةُ على آخرِهِ</a:t>
            </a:r>
            <a:r>
              <a:rPr lang="ar-JO" sz="2400" dirty="0">
                <a:solidFill>
                  <a:srgbClr val="FF0000"/>
                </a:solidFill>
              </a:rPr>
              <a:t> وهو مضافٌ.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SA" sz="2400" dirty="0">
                <a:solidFill>
                  <a:srgbClr val="FF0000"/>
                </a:solidFill>
              </a:rPr>
              <a:t>المدرسَةِ: </a:t>
            </a:r>
            <a:r>
              <a:rPr lang="ar-JO" sz="2400" dirty="0">
                <a:solidFill>
                  <a:srgbClr val="FF0000"/>
                </a:solidFill>
              </a:rPr>
              <a:t> </a:t>
            </a:r>
            <a:r>
              <a:rPr lang="ar-SA" sz="2400" u="sng" dirty="0">
                <a:solidFill>
                  <a:srgbClr val="FF0000"/>
                </a:solidFill>
              </a:rPr>
              <a:t>مضافٌ إليهِ</a:t>
            </a:r>
            <a:r>
              <a:rPr lang="ar-SA" sz="2400" dirty="0">
                <a:solidFill>
                  <a:srgbClr val="FF0000"/>
                </a:solidFill>
              </a:rPr>
              <a:t> </a:t>
            </a:r>
            <a:r>
              <a:rPr lang="ar-SA" sz="2400" b="1" dirty="0">
                <a:solidFill>
                  <a:srgbClr val="FF0000"/>
                </a:solidFill>
              </a:rPr>
              <a:t>مجرورٌ</a:t>
            </a:r>
            <a:r>
              <a:rPr lang="ar-SA" sz="2400" dirty="0">
                <a:solidFill>
                  <a:srgbClr val="FF0000"/>
                </a:solidFill>
              </a:rPr>
              <a:t> وعلامةُ جرّهِ الكسرةُ الظّاهرةُ على آخرِهِ.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ar-SA" sz="2400" dirty="0">
                <a:solidFill>
                  <a:srgbClr val="FF0000"/>
                </a:solidFill>
              </a:rPr>
              <a:t>حَكيمٌ: </a:t>
            </a:r>
            <a:r>
              <a:rPr lang="ar-SA" sz="2400" u="sng" dirty="0">
                <a:solidFill>
                  <a:srgbClr val="FF0000"/>
                </a:solidFill>
              </a:rPr>
              <a:t>خبرُ المبتدأ </a:t>
            </a:r>
            <a:r>
              <a:rPr lang="ar-SA" sz="2400" b="1" dirty="0">
                <a:solidFill>
                  <a:srgbClr val="FF0000"/>
                </a:solidFill>
              </a:rPr>
              <a:t>مرفوعٌ</a:t>
            </a:r>
            <a:r>
              <a:rPr lang="ar-SA" sz="2400" dirty="0">
                <a:solidFill>
                  <a:srgbClr val="FF0000"/>
                </a:solidFill>
              </a:rPr>
              <a:t> وعلامةُ رفعهِ </a:t>
            </a:r>
            <a:r>
              <a:rPr lang="ar-JO" sz="2400" dirty="0">
                <a:solidFill>
                  <a:srgbClr val="FF0000"/>
                </a:solidFill>
              </a:rPr>
              <a:t>الضّمة الظّاهرة على آخره، والثّانية للتّنوين.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369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AF8A7ACA-6594-4A0D-8C39-48DEA78999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51579" y="1098304"/>
            <a:ext cx="9603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JO" altLang="en-US" sz="24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</a:rPr>
              <a:t>لنشاهد هذا الفيلم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2B1A42C-C326-4611-8CBB-9A7FC9C5ED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451579" y="2956208"/>
            <a:ext cx="96032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2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2"/>
              </a:rPr>
              <a:t>https://www.youtube.com/watch?v=8LpQNzz7AMI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148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FED14FF1-D6EE-4786-ACC2-E4047F497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/>
              <a:t>بعد مُشاهدتي للفيلم </a:t>
            </a:r>
            <a:r>
              <a:rPr lang="ar-JO"/>
              <a:t>أستنتجُ أنَّ:</a:t>
            </a:r>
            <a:br>
              <a:rPr lang="ar-JO" dirty="0"/>
            </a:br>
            <a:endParaRPr lang="en-US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4A34AAFE-7B42-4D50-A46A-AE1631D44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0" y="2015732"/>
            <a:ext cx="11290851" cy="4037749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الجملة</a:t>
            </a: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 الاسميّة</a:t>
            </a: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: هِي مَجْموعَة مِن الكَلِمات التي تَبْدأ بِاسْم ويُفيدُ تَرابُطُها مَعنًى تامًّا، وتَتَكَوّن مِن رُكْنين أَساسِيّيْنِ هُما </a:t>
            </a:r>
            <a:r>
              <a:rPr lang="ar-SA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المُبْتدأ والخَبَر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 rtl="1">
              <a:buNone/>
            </a:pPr>
            <a:endParaRPr lang="ar-J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المبتدأ: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هُو </a:t>
            </a:r>
            <a:r>
              <a:rPr lang="ar-SA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الاسْمُ المرفوعُ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الذي تُبْدَأ بِهِ الجُمْلة الاسميّة، وَنَجْعَلُه مَوْضوعًا لِلحَديثِ فيها.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rtl="1">
              <a:buNone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الخبر: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هُوَ </a:t>
            </a:r>
            <a:r>
              <a:rPr lang="ar-SA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الاسمُ الْمرفوعُ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 الّذي نُخبِرُ بِهِ عَنِ المُبْتَدأ</a:t>
            </a: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 فَيَتِمّ المَعْنَى.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53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06D1A-5AE6-4832-A3A5-31018CC36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b="1" dirty="0"/>
              <a:t>مرافِقُ المدرسةِ كثيرةٌ.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DCFA4-DB32-463F-B218-6F6BD12A2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27" y="2015732"/>
            <a:ext cx="10895828" cy="345061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200000"/>
              </a:lnSpc>
              <a:buNone/>
            </a:pPr>
            <a:r>
              <a:rPr lang="ar-SA" sz="2800" b="1" dirty="0"/>
              <a:t>مرافِقُ : </a:t>
            </a:r>
            <a:r>
              <a:rPr lang="ar-SA" sz="2800" u="sng" dirty="0"/>
              <a:t>مبتدأ</a:t>
            </a:r>
            <a:r>
              <a:rPr lang="ar-SA" sz="2800" dirty="0"/>
              <a:t> </a:t>
            </a:r>
            <a:r>
              <a:rPr lang="ar-SA" sz="2800" b="1" dirty="0"/>
              <a:t>مرفوعٌ</a:t>
            </a:r>
            <a:r>
              <a:rPr lang="ar-SA" sz="2800" dirty="0"/>
              <a:t> وعلامةُ رفعهِ الضّمّةُ الظّاهرةُ على آخرِهِ وهوَ </a:t>
            </a:r>
            <a:r>
              <a:rPr lang="ar-SA" sz="2800" b="1" u="sng" dirty="0"/>
              <a:t>مضافٌ</a:t>
            </a:r>
            <a:r>
              <a:rPr lang="ar-SA" sz="2800" b="1" dirty="0"/>
              <a:t>.</a:t>
            </a:r>
            <a:endParaRPr lang="en-US" sz="2800" dirty="0"/>
          </a:p>
          <a:p>
            <a:pPr marL="0" indent="0" algn="r" rtl="1">
              <a:lnSpc>
                <a:spcPct val="200000"/>
              </a:lnSpc>
              <a:buNone/>
            </a:pPr>
            <a:r>
              <a:rPr lang="ar-SA" sz="2800" b="1" dirty="0"/>
              <a:t> المدرسةِ: </a:t>
            </a:r>
            <a:r>
              <a:rPr lang="ar-SA" sz="2800" u="sng" dirty="0"/>
              <a:t>مضافٌ إليهِ</a:t>
            </a:r>
            <a:r>
              <a:rPr lang="ar-SA" sz="2800" dirty="0"/>
              <a:t> </a:t>
            </a:r>
            <a:r>
              <a:rPr lang="ar-SA" sz="2800" b="1" dirty="0"/>
              <a:t>مجرورٌ</a:t>
            </a:r>
            <a:r>
              <a:rPr lang="ar-SA" sz="2800" dirty="0"/>
              <a:t> وعلامةُ جرّهِ الكسرةُ الظّاهرةُ على آخرِهِ.</a:t>
            </a:r>
            <a:endParaRPr lang="en-US" sz="2800" dirty="0"/>
          </a:p>
          <a:p>
            <a:pPr marL="0" indent="0" algn="r" rtl="1">
              <a:lnSpc>
                <a:spcPct val="200000"/>
              </a:lnSpc>
              <a:buNone/>
            </a:pPr>
            <a:r>
              <a:rPr lang="ar-SA" sz="2800" b="1" dirty="0"/>
              <a:t>  كثيرةٌ: </a:t>
            </a:r>
            <a:r>
              <a:rPr lang="ar-SA" sz="2800" u="sng" dirty="0"/>
              <a:t>خبرُ المبتدأ </a:t>
            </a:r>
            <a:r>
              <a:rPr lang="ar-SA" sz="2800" b="1" dirty="0"/>
              <a:t>مرفوعٌ</a:t>
            </a:r>
            <a:r>
              <a:rPr lang="ar-SA" sz="2800" dirty="0"/>
              <a:t> وعلامةُ رفعهِ </a:t>
            </a:r>
            <a:r>
              <a:rPr lang="ar-JO" sz="2800" dirty="0"/>
              <a:t>الضّمة الظّاهرة على آخره، والثّانية للتّنوين. </a:t>
            </a:r>
            <a:endParaRPr lang="en-US" sz="2800" dirty="0"/>
          </a:p>
          <a:p>
            <a:pPr marL="0" indent="0" algn="r">
              <a:lnSpc>
                <a:spcPct val="20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84856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54EDE-5C52-4721-B55A-1A481997D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التّطبيقات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51694-B973-486F-93A7-28E4AA657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A" sz="2800" b="1" u="sng" dirty="0"/>
              <a:t>السّؤال الأو</a:t>
            </a:r>
            <a:r>
              <a:rPr lang="ar-JO" sz="2800" b="1" u="sng" dirty="0"/>
              <a:t>ّ</a:t>
            </a:r>
            <a:r>
              <a:rPr lang="ar-SA" sz="2800" b="1" u="sng" dirty="0"/>
              <a:t>لُ: عيّن المبتدأ والخبر في الجمل الآتي</a:t>
            </a:r>
            <a:r>
              <a:rPr lang="ar-JO" sz="2800" b="1" u="sng" dirty="0"/>
              <a:t>ة:</a:t>
            </a:r>
            <a:br>
              <a:rPr lang="en-US" sz="2800" b="1" u="sng" dirty="0"/>
            </a:br>
            <a:r>
              <a:rPr lang="ar-SA" sz="2800" b="1" dirty="0"/>
              <a:t>   </a:t>
            </a:r>
            <a:r>
              <a:rPr lang="ar-SA" sz="2800" b="1" u="sng" dirty="0"/>
              <a:t>الجُمْلة</a:t>
            </a:r>
            <a:r>
              <a:rPr lang="ar-SA" sz="2800" dirty="0"/>
              <a:t>                         </a:t>
            </a:r>
            <a:r>
              <a:rPr lang="ar-SA" sz="2800" b="1" u="sng" dirty="0"/>
              <a:t>المُبْتَدأ</a:t>
            </a:r>
            <a:r>
              <a:rPr lang="ar-SA" sz="2800" dirty="0"/>
              <a:t>                           </a:t>
            </a:r>
            <a:r>
              <a:rPr lang="ar-SA" sz="2800" b="1" u="sng" dirty="0"/>
              <a:t> الخَبَر</a:t>
            </a:r>
            <a:endParaRPr lang="en-US" sz="2800" dirty="0"/>
          </a:p>
          <a:p>
            <a:pPr marL="0" indent="0" algn="r" rtl="1">
              <a:buNone/>
            </a:pPr>
            <a:r>
              <a:rPr lang="ar-SA" sz="2800" b="1" dirty="0"/>
              <a:t>1- الدّرْسُ سَهْلٌ.             ___________             __________</a:t>
            </a:r>
            <a:endParaRPr lang="en-US" sz="2800" dirty="0"/>
          </a:p>
          <a:p>
            <a:pPr marL="0" indent="0" algn="r" rtl="1">
              <a:buNone/>
            </a:pPr>
            <a:r>
              <a:rPr lang="ar-SA" sz="2800" b="1" dirty="0"/>
              <a:t>2- مُعَلّمُ الْحاسوبِ غائِبٌ.    ___________             __________</a:t>
            </a:r>
            <a:endParaRPr lang="en-US" sz="2800" dirty="0"/>
          </a:p>
          <a:p>
            <a:pPr marL="0" indent="0" algn="r" rtl="1">
              <a:buNone/>
            </a:pPr>
            <a:r>
              <a:rPr lang="ar-SA" sz="2800" b="1" dirty="0"/>
              <a:t>3- الصّبرُ مِفتاحُ الْفرجِ.      ___________             __________</a:t>
            </a:r>
            <a:endParaRPr lang="en-US" sz="2800" dirty="0"/>
          </a:p>
          <a:p>
            <a:pPr marL="0" indent="0" algn="r" rtl="1">
              <a:buNone/>
            </a:pPr>
            <a:r>
              <a:rPr lang="ar-SA" sz="2800" b="1" dirty="0"/>
              <a:t>4- الشّجَرةُ مُثْمِرةٌ. </a:t>
            </a:r>
            <a:r>
              <a:rPr lang="ar-JO" sz="2800" b="1" dirty="0"/>
              <a:t>          ____________           ___________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5635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54EDE-5C52-4721-B55A-1A481997D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التّطبيقات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51694-B973-486F-93A7-28E4AA657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2" y="1329136"/>
            <a:ext cx="9603275" cy="4037749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A" sz="2800" b="1" u="sng" dirty="0"/>
              <a:t>السّؤال الأولُ: عيّن المبتدأ والخبر في الجمل الآتي</a:t>
            </a:r>
            <a:r>
              <a:rPr lang="ar-JO" sz="2800" b="1" u="sng" dirty="0"/>
              <a:t>ة:</a:t>
            </a:r>
          </a:p>
          <a:p>
            <a:pPr marL="0" indent="0" algn="r" rtl="1">
              <a:buNone/>
            </a:pPr>
            <a:br>
              <a:rPr lang="en-US" sz="2800" b="1" u="sng" dirty="0"/>
            </a:br>
            <a:r>
              <a:rPr lang="ar-SA" sz="2800" b="1" dirty="0"/>
              <a:t>   </a:t>
            </a:r>
            <a:r>
              <a:rPr lang="ar-SA" sz="2800" b="1" u="sng" dirty="0"/>
              <a:t>الجُمْلة</a:t>
            </a:r>
            <a:r>
              <a:rPr lang="ar-SA" sz="2800" dirty="0"/>
              <a:t>                         </a:t>
            </a:r>
            <a:r>
              <a:rPr lang="ar-SA" sz="2800" b="1" u="sng" dirty="0"/>
              <a:t>المُبْتَدأ</a:t>
            </a:r>
            <a:r>
              <a:rPr lang="ar-SA" sz="2800" dirty="0"/>
              <a:t>                           </a:t>
            </a:r>
            <a:r>
              <a:rPr lang="ar-SA" sz="2800" b="1" u="sng" dirty="0"/>
              <a:t> الخَبَر</a:t>
            </a:r>
            <a:endParaRPr lang="en-US" sz="2800" dirty="0"/>
          </a:p>
          <a:p>
            <a:pPr marL="0" indent="0" algn="r" rtl="1">
              <a:buNone/>
            </a:pPr>
            <a:r>
              <a:rPr lang="ar-SA" sz="2800" b="1" dirty="0"/>
              <a:t>1- الدّرْسُ سَهْلٌ</a:t>
            </a:r>
            <a:r>
              <a:rPr lang="ar-JO" sz="2800" b="1" dirty="0"/>
              <a:t>                  </a:t>
            </a:r>
            <a:r>
              <a:rPr lang="ar-JO" sz="2800" b="1" dirty="0">
                <a:solidFill>
                  <a:srgbClr val="FF0000"/>
                </a:solidFill>
              </a:rPr>
              <a:t>الّدرْسُ                          سَهْلٌ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SA" sz="2800" b="1" dirty="0"/>
              <a:t>2- مُعَلّمُ الْحاسوبِ غائِبٌ.    </a:t>
            </a:r>
            <a:r>
              <a:rPr lang="ar-JO" sz="2800" b="1" dirty="0"/>
              <a:t>    </a:t>
            </a:r>
            <a:r>
              <a:rPr lang="ar-JO" sz="2800" b="1" dirty="0">
                <a:solidFill>
                  <a:srgbClr val="FF0000"/>
                </a:solidFill>
              </a:rPr>
              <a:t>مُعَلّمُ                           غائِبٌ</a:t>
            </a:r>
          </a:p>
          <a:p>
            <a:pPr marL="0" indent="0" algn="r" rtl="1">
              <a:buNone/>
            </a:pPr>
            <a:r>
              <a:rPr lang="ar-SA" sz="2800" b="1" dirty="0"/>
              <a:t>3- الصّبرُ مِفتاحُ الْفرجِ.      </a:t>
            </a:r>
            <a:r>
              <a:rPr lang="ar-JO" sz="2800" b="1" dirty="0"/>
              <a:t>   </a:t>
            </a:r>
            <a:r>
              <a:rPr lang="ar-JO" sz="2800" b="1" dirty="0">
                <a:solidFill>
                  <a:srgbClr val="FF0000"/>
                </a:solidFill>
              </a:rPr>
              <a:t>الصّبرُ                          مِفتاحُ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SA" sz="2800" b="1" dirty="0"/>
              <a:t>4- الشّجَرةُ مُثْمِرةٌ.</a:t>
            </a:r>
            <a:r>
              <a:rPr lang="ar-JO" sz="2800" b="1" dirty="0"/>
              <a:t>           </a:t>
            </a:r>
            <a:r>
              <a:rPr lang="ar-SA" sz="2800" b="1" dirty="0"/>
              <a:t> </a:t>
            </a:r>
            <a:r>
              <a:rPr lang="ar-JO" sz="2800" b="1" dirty="0"/>
              <a:t>  </a:t>
            </a:r>
            <a:r>
              <a:rPr lang="ar-SA" sz="2800" b="1" dirty="0">
                <a:solidFill>
                  <a:srgbClr val="FF0000"/>
                </a:solidFill>
              </a:rPr>
              <a:t>الشّجَرةُ </a:t>
            </a:r>
            <a:r>
              <a:rPr lang="ar-JO" sz="2800" b="1" dirty="0">
                <a:solidFill>
                  <a:srgbClr val="FF0000"/>
                </a:solidFill>
              </a:rPr>
              <a:t>                         </a:t>
            </a:r>
            <a:r>
              <a:rPr lang="ar-SA" sz="2800" b="1" dirty="0">
                <a:solidFill>
                  <a:srgbClr val="FF0000"/>
                </a:solidFill>
              </a:rPr>
              <a:t>مُثْمِرةٌ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185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8E72A-5DBA-47BD-ACAE-C6FED03BC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715618"/>
            <a:ext cx="9603275" cy="4750728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2400" b="1" dirty="0">
                <a:cs typeface="+mj-cs"/>
              </a:rPr>
              <a:t>السّؤالُ الثّاني: </a:t>
            </a:r>
            <a:r>
              <a:rPr lang="ar-SA" sz="2400" b="1" dirty="0">
                <a:cs typeface="+mj-cs"/>
              </a:rPr>
              <a:t> اجعلْ كلَّ فاعلٍ في الجملِ الآتيةِ مبتدأ، ثمّ أخبرْ عنهُ باسمٍ يؤدّي معنَى الفعلِ الّذي في جملَتِهِ، مستعينًا بالمثالِ الآتي:</a:t>
            </a:r>
            <a:endParaRPr lang="ar-JO" sz="2400" b="1" dirty="0">
              <a:cs typeface="+mj-cs"/>
            </a:endParaRPr>
          </a:p>
          <a:p>
            <a:pPr marL="0" indent="0" algn="r" rtl="1">
              <a:lnSpc>
                <a:spcPct val="150000"/>
              </a:lnSpc>
              <a:buNone/>
            </a:pPr>
            <a:endParaRPr lang="en-US" sz="2400" dirty="0"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ar-SA" sz="2400" b="1" dirty="0">
                <a:cs typeface="+mj-cs"/>
              </a:rPr>
              <a:t>** لَمعَتِ النّجومُ. </a:t>
            </a:r>
            <a:r>
              <a:rPr lang="ar-SA" sz="2400" dirty="0">
                <a:cs typeface="+mj-cs"/>
              </a:rPr>
              <a:t> ___________       **</a:t>
            </a:r>
            <a:r>
              <a:rPr lang="ar-SA" sz="2400" b="1" dirty="0">
                <a:cs typeface="+mj-cs"/>
              </a:rPr>
              <a:t> النّجومُ لامِعَةٌ.</a:t>
            </a:r>
            <a:endParaRPr lang="en-US" sz="2400" dirty="0">
              <a:cs typeface="+mj-cs"/>
            </a:endParaRPr>
          </a:p>
          <a:p>
            <a:pPr lvl="0" algn="r" rtl="1">
              <a:lnSpc>
                <a:spcPct val="150000"/>
              </a:lnSpc>
            </a:pPr>
            <a:r>
              <a:rPr lang="ar-SA" sz="2400" b="1" dirty="0">
                <a:cs typeface="+mj-cs"/>
              </a:rPr>
              <a:t> يَنْجَحُ التّلميذُ.     </a:t>
            </a:r>
            <a:r>
              <a:rPr lang="ar-SA" sz="2400" dirty="0">
                <a:cs typeface="+mj-cs"/>
              </a:rPr>
              <a:t>_________________</a:t>
            </a:r>
            <a:r>
              <a:rPr lang="ar-SA" sz="2400" b="1" dirty="0">
                <a:cs typeface="+mj-cs"/>
              </a:rPr>
              <a:t>	</a:t>
            </a:r>
            <a:endParaRPr lang="en-US" sz="2400" dirty="0"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US" sz="2400" b="1" dirty="0">
                <a:cs typeface="+mj-cs"/>
              </a:rPr>
              <a:t> </a:t>
            </a:r>
            <a:r>
              <a:rPr lang="ar-SA" sz="2400" b="1" dirty="0">
                <a:cs typeface="+mj-cs"/>
              </a:rPr>
              <a:t>2. تُفيدُ الفاكهةُ</a:t>
            </a:r>
            <a:r>
              <a:rPr lang="ar-SA" sz="2400" dirty="0">
                <a:cs typeface="+mj-cs"/>
              </a:rPr>
              <a:t> </a:t>
            </a:r>
            <a:r>
              <a:rPr lang="ar-SA" sz="2400" b="1" dirty="0">
                <a:cs typeface="+mj-cs"/>
              </a:rPr>
              <a:t>الجِسْمَ.</a:t>
            </a:r>
            <a:r>
              <a:rPr lang="ar-SA" sz="2400" dirty="0">
                <a:cs typeface="+mj-cs"/>
              </a:rPr>
              <a:t>   _________________</a:t>
            </a:r>
            <a:endParaRPr lang="en-US" sz="2400" dirty="0"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ar-SA" sz="2400" b="1" dirty="0">
                <a:cs typeface="+mj-cs"/>
              </a:rPr>
              <a:t> 3. يندمُ الظّالِمُ.     </a:t>
            </a:r>
            <a:r>
              <a:rPr lang="ar-SA" sz="2400" dirty="0">
                <a:cs typeface="+mj-cs"/>
              </a:rPr>
              <a:t>__________________</a:t>
            </a:r>
            <a:endParaRPr lang="en-US" sz="2400" dirty="0">
              <a:cs typeface="+mj-cs"/>
            </a:endParaRPr>
          </a:p>
          <a:p>
            <a:pPr marL="0" indent="0" algn="r" rtl="1">
              <a:lnSpc>
                <a:spcPct val="150000"/>
              </a:lnSpc>
              <a:buNone/>
            </a:pPr>
            <a:endParaRPr lang="en-US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95290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8E72A-5DBA-47BD-ACAE-C6FED03BC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702365"/>
            <a:ext cx="9603275" cy="4763981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2400" b="1" dirty="0">
                <a:cs typeface="+mj-cs"/>
              </a:rPr>
              <a:t>السّؤالُ الثّاني: </a:t>
            </a:r>
            <a:r>
              <a:rPr lang="ar-SA" sz="2400" b="1" dirty="0">
                <a:cs typeface="+mj-cs"/>
              </a:rPr>
              <a:t> اجعلْ كلَّ فاعلٍ في الجملِ الآتيةِ مبتدأ، ثمّ أخبرْ عنهُ باسمٍ يؤدّي معنَى الفعلِ الّذي في جملَتِهِ، مستعينًا بالمثالِ الآتي:</a:t>
            </a:r>
            <a:endParaRPr lang="ar-JO" sz="2400" b="1" dirty="0">
              <a:cs typeface="+mj-cs"/>
            </a:endParaRPr>
          </a:p>
          <a:p>
            <a:pPr marL="0" indent="0" algn="r" rtl="1">
              <a:lnSpc>
                <a:spcPct val="150000"/>
              </a:lnSpc>
              <a:buNone/>
            </a:pPr>
            <a:endParaRPr lang="en-US" sz="2400" dirty="0"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ar-SA" sz="2400" b="1" dirty="0">
                <a:cs typeface="+mj-cs"/>
              </a:rPr>
              <a:t>** لَمعَتِ النّجومُ. </a:t>
            </a:r>
            <a:r>
              <a:rPr lang="ar-SA" sz="2400" dirty="0">
                <a:cs typeface="+mj-cs"/>
              </a:rPr>
              <a:t> ___________       **</a:t>
            </a:r>
            <a:r>
              <a:rPr lang="ar-SA" sz="2400" b="1" dirty="0">
                <a:cs typeface="+mj-cs"/>
              </a:rPr>
              <a:t> النّجومُ لامِعَةٌ.</a:t>
            </a:r>
            <a:endParaRPr lang="en-US" sz="2400" dirty="0">
              <a:cs typeface="+mj-cs"/>
            </a:endParaRPr>
          </a:p>
          <a:p>
            <a:pPr lvl="0" algn="r" rtl="1">
              <a:lnSpc>
                <a:spcPct val="150000"/>
              </a:lnSpc>
            </a:pPr>
            <a:r>
              <a:rPr lang="ar-SA" sz="2400" b="1" dirty="0">
                <a:cs typeface="+mj-cs"/>
              </a:rPr>
              <a:t> يَنْجَحُ التّلميذُ.     </a:t>
            </a:r>
            <a:r>
              <a:rPr lang="ar-JO" sz="2400" dirty="0">
                <a:cs typeface="+mj-cs"/>
              </a:rPr>
              <a:t>                     </a:t>
            </a:r>
            <a:r>
              <a:rPr lang="ar-JO" sz="2400" b="1" dirty="0">
                <a:solidFill>
                  <a:srgbClr val="FF0000"/>
                </a:solidFill>
                <a:cs typeface="+mj-cs"/>
              </a:rPr>
              <a:t>التّلميذُ ناجِحٌ</a:t>
            </a:r>
            <a:endParaRPr lang="en-US" sz="2400" b="1" dirty="0">
              <a:solidFill>
                <a:srgbClr val="FF0000"/>
              </a:solidFill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US" sz="2400" b="1" dirty="0">
                <a:cs typeface="+mj-cs"/>
              </a:rPr>
              <a:t> </a:t>
            </a:r>
            <a:r>
              <a:rPr lang="ar-SA" sz="2400" b="1" dirty="0">
                <a:cs typeface="+mj-cs"/>
              </a:rPr>
              <a:t>2. تُفيدُ الفاكهةُ الجِسْمَ.   </a:t>
            </a:r>
            <a:r>
              <a:rPr lang="ar-JO" sz="2400" b="1" dirty="0">
                <a:cs typeface="+mj-cs"/>
              </a:rPr>
              <a:t>           </a:t>
            </a:r>
            <a:r>
              <a:rPr lang="ar-JO" sz="2400" b="1" dirty="0">
                <a:solidFill>
                  <a:srgbClr val="FF0000"/>
                </a:solidFill>
                <a:cs typeface="+mj-cs"/>
              </a:rPr>
              <a:t>الفاكهةُ مُفيدةٌ للجسمِ</a:t>
            </a:r>
            <a:endParaRPr lang="en-US" sz="2400" b="1" dirty="0">
              <a:solidFill>
                <a:srgbClr val="FF0000"/>
              </a:solidFill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ar-SA" sz="2400" b="1" dirty="0">
                <a:cs typeface="+mj-cs"/>
              </a:rPr>
              <a:t> 3. يندمُ الظّالِمُ.     </a:t>
            </a:r>
            <a:r>
              <a:rPr lang="ar-JO" sz="2400" b="1" dirty="0">
                <a:cs typeface="+mj-cs"/>
              </a:rPr>
              <a:t>                   </a:t>
            </a:r>
            <a:r>
              <a:rPr lang="ar-JO" sz="2400" b="1" dirty="0">
                <a:solidFill>
                  <a:srgbClr val="FF0000"/>
                </a:solidFill>
                <a:cs typeface="+mj-cs"/>
              </a:rPr>
              <a:t>الظّالمُ نادِمٌ</a:t>
            </a:r>
            <a:endParaRPr lang="en-US" sz="2400" b="1" dirty="0">
              <a:solidFill>
                <a:srgbClr val="FF0000"/>
              </a:solidFill>
              <a:cs typeface="+mj-cs"/>
            </a:endParaRPr>
          </a:p>
          <a:p>
            <a:pPr marL="0" indent="0" algn="r" rtl="1">
              <a:lnSpc>
                <a:spcPct val="150000"/>
              </a:lnSpc>
              <a:buNone/>
            </a:pPr>
            <a:endParaRPr lang="en-US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2280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F8F5D-59D1-4CA3-951B-FC4D52DB6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7" y="279697"/>
            <a:ext cx="10712107" cy="345061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A" sz="2400" b="1" dirty="0"/>
              <a:t>السّؤالُ الثّالثُ: أعْرِبِ الجُمْلَتَيْنِ الآتيَتَيْنِ إعرابًا تامًّا:</a:t>
            </a:r>
            <a:endParaRPr lang="en-US" sz="2400" dirty="0"/>
          </a:p>
          <a:p>
            <a:pPr marL="0" indent="0" algn="r" rtl="1">
              <a:buNone/>
            </a:pPr>
            <a:r>
              <a:rPr lang="ar-SA" sz="2400" b="1" dirty="0"/>
              <a:t>** ال</a:t>
            </a:r>
            <a:r>
              <a:rPr lang="ar-SA" sz="2400" b="1" u="sng" dirty="0"/>
              <a:t>طّالبُ  مُبدِعٌ.</a:t>
            </a:r>
            <a:endParaRPr lang="en-US" sz="2400" dirty="0"/>
          </a:p>
          <a:p>
            <a:pPr marL="0" indent="0" algn="r" rtl="1">
              <a:buNone/>
            </a:pPr>
            <a:r>
              <a:rPr lang="ar-JO" sz="2400" dirty="0">
                <a:solidFill>
                  <a:srgbClr val="FF0000"/>
                </a:solidFill>
              </a:rPr>
              <a:t> </a:t>
            </a:r>
          </a:p>
          <a:p>
            <a:pPr marL="0" indent="0" algn="r" rtl="1">
              <a:buNone/>
            </a:pPr>
            <a:endParaRPr lang="ar-JO" sz="2400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SA" sz="2400" dirty="0"/>
              <a:t>** </a:t>
            </a:r>
            <a:r>
              <a:rPr lang="ar-SA" sz="2400" b="1" u="sng" dirty="0"/>
              <a:t>مُديرُ المدرسةِ حَكيمٌ</a:t>
            </a:r>
            <a:r>
              <a:rPr lang="ar-SA" sz="2400" b="1" dirty="0"/>
              <a:t>.</a:t>
            </a:r>
            <a:endParaRPr lang="en-US" sz="2400" dirty="0"/>
          </a:p>
          <a:p>
            <a:pPr marL="0" indent="0" algn="r" rtl="1">
              <a:buNone/>
            </a:pPr>
            <a:r>
              <a:rPr lang="ar-JO" sz="2400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3050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2280</TotalTime>
  <Words>460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Times New Roman</vt:lpstr>
      <vt:lpstr>Gallery</vt:lpstr>
      <vt:lpstr>المُبتدأُ والخبرُ </vt:lpstr>
      <vt:lpstr>لنشاهد هذا الفيلم</vt:lpstr>
      <vt:lpstr>بعد مُشاهدتي للفيلم أستنتجُ أنَّ: </vt:lpstr>
      <vt:lpstr>مرافِقُ المدرسةِ كثيرةٌ. </vt:lpstr>
      <vt:lpstr>التّطبيقات</vt:lpstr>
      <vt:lpstr>التّطبيقات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NOS</dc:creator>
  <cp:lastModifiedBy>s.Berro</cp:lastModifiedBy>
  <cp:revision>14</cp:revision>
  <dcterms:created xsi:type="dcterms:W3CDTF">2020-09-18T06:49:58Z</dcterms:created>
  <dcterms:modified xsi:type="dcterms:W3CDTF">2023-09-23T10:49:16Z</dcterms:modified>
</cp:coreProperties>
</file>