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0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0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0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0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32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45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53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0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0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7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6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8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6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E4AD0-2D27-4EBC-B34F-447D865DB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396115"/>
            <a:ext cx="8791575" cy="1204085"/>
          </a:xfrm>
        </p:spPr>
        <p:txBody>
          <a:bodyPr>
            <a:normAutofit/>
          </a:bodyPr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</a:rPr>
              <a:t>الصّلاة المستجابة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C6AF0-419A-4251-AA58-52463A338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4729" y="2209411"/>
            <a:ext cx="6259313" cy="3829878"/>
          </a:xfrm>
        </p:spPr>
        <p:txBody>
          <a:bodyPr>
            <a:normAutofit/>
          </a:bodyPr>
          <a:lstStyle/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النتاجات :</a:t>
            </a:r>
          </a:p>
          <a:p>
            <a:pPr algn="r" rtl="1"/>
            <a:r>
              <a:rPr lang="ar-JO" sz="3200" dirty="0"/>
              <a:t>1) حفظ الآية الذّهبية الخاصة بالدرس.</a:t>
            </a:r>
          </a:p>
          <a:p>
            <a:pPr algn="r" rtl="1"/>
            <a:r>
              <a:rPr lang="ar-JO" sz="3200" dirty="0"/>
              <a:t>2) تعريف الصّلاة.</a:t>
            </a:r>
          </a:p>
          <a:p>
            <a:pPr algn="r" rtl="1"/>
            <a:r>
              <a:rPr lang="ar-JO" sz="3200" dirty="0"/>
              <a:t>3) تحديد أنواع الصّلاة.</a:t>
            </a:r>
          </a:p>
          <a:p>
            <a:pPr algn="r" rtl="1"/>
            <a:r>
              <a:rPr lang="ar-JO" sz="3200" dirty="0"/>
              <a:t>4) تحديد شروط الصّلاة المقبولة.</a:t>
            </a:r>
          </a:p>
          <a:p>
            <a:pPr algn="r" rtl="1"/>
            <a:r>
              <a:rPr lang="ar-JO" sz="3200" dirty="0"/>
              <a:t>5) ذكر من أجل من نُصلّي.</a:t>
            </a:r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F8A8F-86E6-44F4-9702-750B11CA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59" y="2679429"/>
            <a:ext cx="4137381" cy="361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55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D7FF-D588-45A2-B338-7D276E0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99430"/>
            <a:ext cx="10353762" cy="970450"/>
          </a:xfrm>
        </p:spPr>
        <p:txBody>
          <a:bodyPr>
            <a:normAutofit/>
          </a:bodyPr>
          <a:lstStyle/>
          <a:p>
            <a:pPr algn="ctr" rtl="1"/>
            <a:r>
              <a:rPr lang="ar-JO" sz="4400" b="1" dirty="0">
                <a:solidFill>
                  <a:srgbClr val="FFC000"/>
                </a:solidFill>
              </a:rPr>
              <a:t>الآية الذّهبية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F9EA-81F6-4440-8B77-40B40E4D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044219"/>
            <a:ext cx="9905999" cy="1573040"/>
          </a:xfrm>
        </p:spPr>
        <p:txBody>
          <a:bodyPr>
            <a:normAutofit fontScale="77500" lnSpcReduction="20000"/>
          </a:bodyPr>
          <a:lstStyle/>
          <a:p>
            <a:pPr marL="0" indent="0" algn="ctr" rtl="1">
              <a:lnSpc>
                <a:spcPct val="170000"/>
              </a:lnSpc>
              <a:buNone/>
            </a:pPr>
            <a:r>
              <a:rPr lang="en-US" sz="4000" dirty="0"/>
              <a:t> </a:t>
            </a:r>
            <a:r>
              <a:rPr lang="ar-JO" sz="4000" b="1" dirty="0">
                <a:solidFill>
                  <a:srgbClr val="FFC000"/>
                </a:solidFill>
              </a:rPr>
              <a:t>وفي ذلكَ اليوم لا تسألونني شيئاً، الحَقَّ الحَقَّ أقولُ لَكُم: </a:t>
            </a:r>
          </a:p>
          <a:p>
            <a:pPr marL="0" indent="0" algn="ctr" rtl="1">
              <a:lnSpc>
                <a:spcPct val="170000"/>
              </a:lnSpc>
              <a:buNone/>
            </a:pPr>
            <a:r>
              <a:rPr lang="ar-JO" sz="4000" b="1" dirty="0">
                <a:solidFill>
                  <a:srgbClr val="FFC000"/>
                </a:solidFill>
              </a:rPr>
              <a:t>إنَّ كُلَّ ما تَطلُبونَ مِنَ الآبِ بِإسمي يُعطيكُمُ إِيَّاهُ.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F5FB2-7082-4BDC-B307-2571FB0D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87" y="3966998"/>
            <a:ext cx="3123031" cy="2761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47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6E7B-801D-49E2-919B-D3F3B6F3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964" y="748553"/>
            <a:ext cx="8464081" cy="851647"/>
          </a:xfrm>
        </p:spPr>
        <p:txBody>
          <a:bodyPr>
            <a:normAutofit/>
          </a:bodyPr>
          <a:lstStyle/>
          <a:p>
            <a:pPr algn="ctr" rtl="1"/>
            <a:r>
              <a:rPr lang="ar-JO" sz="4400" b="1" dirty="0">
                <a:solidFill>
                  <a:schemeClr val="bg1"/>
                </a:solidFill>
              </a:rPr>
              <a:t>تعريف الصّلاة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CC10B-E119-4B07-A86D-27EA67DF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79" y="2353630"/>
            <a:ext cx="10877592" cy="153256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4000" dirty="0"/>
              <a:t> </a:t>
            </a:r>
            <a:r>
              <a:rPr lang="ar-JO" sz="4000" dirty="0"/>
              <a:t>الصّلاة</a:t>
            </a:r>
            <a:r>
              <a:rPr lang="en-US" sz="4000" dirty="0"/>
              <a:t>: </a:t>
            </a:r>
            <a:r>
              <a:rPr lang="ar-JO" sz="4000" dirty="0"/>
              <a:t> </a:t>
            </a:r>
            <a:r>
              <a:rPr lang="ar-JO" sz="3600" dirty="0"/>
              <a:t>هي علاقة الإنسان مع الله، بها يتحدّث الأبناء مع أبيهم السماوي.</a:t>
            </a:r>
            <a:endParaRPr lang="en-US" sz="4000" dirty="0"/>
          </a:p>
        </p:txBody>
      </p:sp>
      <p:sp>
        <p:nvSpPr>
          <p:cNvPr id="4" name="AutoShape 2" descr="صلاة النهوض من النوم | موقع القديسة رفقا">
            <a:extLst>
              <a:ext uri="{FF2B5EF4-FFF2-40B4-BE49-F238E27FC236}">
                <a16:creationId xmlns:a16="http://schemas.microsoft.com/office/drawing/2014/main" id="{135499B6-4E6C-46B8-BE3B-34F4C37440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3276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4C888-6358-4410-8E8C-66BB96FC7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38" y="3886199"/>
            <a:ext cx="6776475" cy="267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82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F5AA-8B09-4635-831B-EB2E6541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929" y="452718"/>
            <a:ext cx="8127905" cy="717176"/>
          </a:xfrm>
        </p:spPr>
        <p:txBody>
          <a:bodyPr/>
          <a:lstStyle/>
          <a:p>
            <a:pPr algn="ctr" rtl="1"/>
            <a:r>
              <a:rPr lang="ar-JO" b="1" dirty="0">
                <a:solidFill>
                  <a:schemeClr val="bg1"/>
                </a:solidFill>
              </a:rPr>
              <a:t>أنواع الصّلاة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BE84-94E0-4D72-9E75-CCBE595B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376" y="1801906"/>
            <a:ext cx="3905471" cy="4773706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JO" sz="2800" b="1" dirty="0">
                <a:solidFill>
                  <a:schemeClr val="bg1"/>
                </a:solidFill>
              </a:rPr>
              <a:t>1) صلاة شكر.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800" b="1" dirty="0">
                <a:solidFill>
                  <a:schemeClr val="bg1"/>
                </a:solidFill>
              </a:rPr>
              <a:t>2) صلاة طلب.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800" b="1" dirty="0">
                <a:solidFill>
                  <a:schemeClr val="bg1"/>
                </a:solidFill>
              </a:rPr>
              <a:t>3) صلاة تسبيح.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800" b="1" dirty="0">
                <a:solidFill>
                  <a:schemeClr val="bg1"/>
                </a:solidFill>
              </a:rPr>
              <a:t>4) صلاة حبٍّ.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800" b="1" dirty="0">
                <a:solidFill>
                  <a:schemeClr val="bg1"/>
                </a:solidFill>
              </a:rPr>
              <a:t>5) صلاة استغفار.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JO" sz="2800" b="1" dirty="0">
                <a:solidFill>
                  <a:schemeClr val="bg1"/>
                </a:solidFill>
              </a:rPr>
              <a:t>6) صلاة تشفُّعٍ.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165AE-F88E-48C5-BCF2-CF142BC44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5" y="1591729"/>
            <a:ext cx="3536945" cy="481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00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9CFC-D432-49BE-B049-72558853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77078"/>
            <a:ext cx="10353762" cy="110297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JO" b="1" dirty="0">
                <a:solidFill>
                  <a:srgbClr val="C00000"/>
                </a:solidFill>
              </a:rPr>
              <a:t>شروط الصّلاة المقبولة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ar-JO" b="1" dirty="0">
                <a:solidFill>
                  <a:srgbClr val="C00000"/>
                </a:solidFill>
              </a:rPr>
              <a:t>" موضوعات الصلاة "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057F-17F3-475F-AA34-47267D152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423" y="1948069"/>
            <a:ext cx="7258847" cy="4184645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JO" sz="3000" b="1" dirty="0"/>
              <a:t>1)</a:t>
            </a:r>
            <a:r>
              <a:rPr lang="en-US" sz="3000" b="1" dirty="0"/>
              <a:t> </a:t>
            </a:r>
            <a:r>
              <a:rPr lang="ar-JO" sz="3000" b="1" dirty="0"/>
              <a:t>الإيمان وتقوى الله.</a:t>
            </a:r>
          </a:p>
          <a:p>
            <a:pPr algn="r" rtl="1"/>
            <a:r>
              <a:rPr lang="ar-JO" sz="3000" b="1" dirty="0"/>
              <a:t>2)</a:t>
            </a:r>
            <a:r>
              <a:rPr lang="en-US" sz="3000" b="1" dirty="0"/>
              <a:t> </a:t>
            </a:r>
            <a:r>
              <a:rPr lang="ar-JO" sz="3000" b="1" dirty="0"/>
              <a:t>المحبّة والرّحمة.</a:t>
            </a:r>
          </a:p>
          <a:p>
            <a:pPr algn="r" rtl="1"/>
            <a:r>
              <a:rPr lang="ar-JO" sz="3000" b="1" dirty="0"/>
              <a:t>3)</a:t>
            </a:r>
            <a:r>
              <a:rPr lang="en-US" sz="3000" b="1" dirty="0"/>
              <a:t> </a:t>
            </a:r>
            <a:r>
              <a:rPr lang="ar-JO" sz="3000" b="1" dirty="0"/>
              <a:t>العمل بوصايا الله.</a:t>
            </a:r>
          </a:p>
          <a:p>
            <a:pPr algn="r" rtl="1"/>
            <a:r>
              <a:rPr lang="ar-JO" sz="3000" b="1" dirty="0"/>
              <a:t>4)</a:t>
            </a:r>
            <a:r>
              <a:rPr lang="en-US" sz="3000" b="1" dirty="0"/>
              <a:t> </a:t>
            </a:r>
            <a:r>
              <a:rPr lang="ar-JO" sz="3000" b="1" dirty="0"/>
              <a:t>صفاء الذّهن.</a:t>
            </a:r>
          </a:p>
          <a:p>
            <a:pPr algn="r" rtl="1"/>
            <a:r>
              <a:rPr lang="ar-JO" sz="3000" b="1" dirty="0"/>
              <a:t>5) الصّلاة بتواضع ووداعة باسم الرّبّ يسوع المسيح.</a:t>
            </a:r>
          </a:p>
          <a:p>
            <a:pPr algn="r" rtl="1"/>
            <a:r>
              <a:rPr lang="ar-JO" sz="3000" b="1" dirty="0"/>
              <a:t>6)</a:t>
            </a:r>
            <a:r>
              <a:rPr lang="en-US" sz="3000" b="1" dirty="0"/>
              <a:t> </a:t>
            </a:r>
            <a:r>
              <a:rPr lang="ar-JO" sz="3000" b="1" dirty="0"/>
              <a:t>الصّوم.</a:t>
            </a:r>
          </a:p>
          <a:p>
            <a:pPr algn="r" rtl="1"/>
            <a:r>
              <a:rPr lang="ar-JO" sz="3000" b="1" dirty="0"/>
              <a:t>7)</a:t>
            </a:r>
            <a:r>
              <a:rPr lang="en-US" sz="3000" b="1" dirty="0"/>
              <a:t> </a:t>
            </a:r>
            <a:r>
              <a:rPr lang="ar-JO" sz="3000" b="1" dirty="0"/>
              <a:t>المغفرة والمسامحة (نقاوة القلب).</a:t>
            </a:r>
          </a:p>
          <a:p>
            <a:pPr algn="r" rtl="1"/>
            <a:r>
              <a:rPr lang="ar-JO" sz="3000" b="1" dirty="0"/>
              <a:t>8)</a:t>
            </a:r>
            <a:r>
              <a:rPr lang="en-US" sz="3000" b="1" dirty="0"/>
              <a:t> </a:t>
            </a:r>
            <a:r>
              <a:rPr lang="ar-JO" sz="3000" b="1" dirty="0"/>
              <a:t>الطّلب بإلحاحٍ في الصّلاة.</a:t>
            </a:r>
          </a:p>
          <a:p>
            <a:pPr algn="r" rt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8A9B2-15A6-4963-A8EE-6B78B6F38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9" y="1840960"/>
            <a:ext cx="3533428" cy="453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22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24F0-3C7C-47E3-B339-D45333CD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047" y="412377"/>
            <a:ext cx="4093787" cy="905435"/>
          </a:xfrm>
        </p:spPr>
        <p:txBody>
          <a:bodyPr/>
          <a:lstStyle/>
          <a:p>
            <a:pPr algn="ctr" rtl="1"/>
            <a:r>
              <a:rPr lang="ar-JO" dirty="0">
                <a:solidFill>
                  <a:srgbClr val="FF0000"/>
                </a:solidFill>
              </a:rPr>
              <a:t>من أجل من نصلّي؟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2E89-B93F-4047-A2F1-5C31DAF8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471" y="1820964"/>
            <a:ext cx="11914093" cy="4584317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3200" b="1" dirty="0">
                <a:solidFill>
                  <a:schemeClr val="bg1"/>
                </a:solidFill>
              </a:rPr>
              <a:t>علينا أن نصلّي من أجل:</a:t>
            </a:r>
          </a:p>
          <a:p>
            <a:pPr algn="r" rtl="1"/>
            <a:r>
              <a:rPr lang="ar-JO" sz="2400" dirty="0"/>
              <a:t>1)</a:t>
            </a:r>
            <a:r>
              <a:rPr lang="en-US" sz="2400" dirty="0"/>
              <a:t> </a:t>
            </a:r>
            <a:r>
              <a:rPr lang="ar-JO" sz="2400" dirty="0"/>
              <a:t>سلام كلّ العالم. 						          	2) حُسْنِ ثبات كنائس الله المقدَّسَة واتحاد الجميع .</a:t>
            </a:r>
          </a:p>
          <a:p>
            <a:pPr algn="r" rtl="1"/>
            <a:r>
              <a:rPr lang="ar-JO" sz="2400" dirty="0"/>
              <a:t>3) الذين يدخلون الكنيسة بإيمان وورع وخوف الله.	4) الرئاسة الروحية وجميع الكهنة والرهبان والراهبات .</a:t>
            </a:r>
          </a:p>
          <a:p>
            <a:pPr algn="r" rtl="1"/>
            <a:r>
              <a:rPr lang="ar-JO" sz="2400" dirty="0"/>
              <a:t>5)</a:t>
            </a:r>
            <a:r>
              <a:rPr lang="en-US" sz="2400" dirty="0"/>
              <a:t> </a:t>
            </a:r>
            <a:r>
              <a:rPr lang="ar-JO" sz="2400" dirty="0"/>
              <a:t>المسيحيّين الحسنيِّ العبادة المُستقيمي الرأي. 		6) بلدنا لحمايته من الحروب والجوع والأوبئة والزلازل .</a:t>
            </a:r>
          </a:p>
          <a:p>
            <a:pPr algn="r" rtl="1"/>
            <a:r>
              <a:rPr lang="ar-JO" sz="2400" dirty="0"/>
              <a:t>7) الحُكّام وكل من يسهر على أمن البلد 				8) المسافرين في البَّر والبحر والجو .</a:t>
            </a:r>
          </a:p>
          <a:p>
            <a:pPr algn="r" rtl="1"/>
            <a:r>
              <a:rPr lang="ar-JO" sz="2400" dirty="0"/>
              <a:t>9)</a:t>
            </a:r>
            <a:r>
              <a:rPr lang="en-US" sz="2400" dirty="0"/>
              <a:t> </a:t>
            </a:r>
            <a:r>
              <a:rPr lang="ar-JO" sz="2400" dirty="0"/>
              <a:t>المرضى والمضنيّين والأسرى وخلاصهم.		10) الذين في الضّيقات والشّدائد والأوجاع.</a:t>
            </a:r>
          </a:p>
          <a:p>
            <a:pPr algn="r" rtl="1"/>
            <a:r>
              <a:rPr lang="ar-JO" sz="2400" dirty="0"/>
              <a:t>11)</a:t>
            </a:r>
            <a:r>
              <a:rPr lang="en-US" sz="2400" dirty="0"/>
              <a:t> </a:t>
            </a:r>
            <a:r>
              <a:rPr lang="ar-JO" sz="2400" dirty="0"/>
              <a:t>الذين يحبُّوننا والذين يبغضوننا.				12) الرّاقدين على رجاء القيامة والحياة الأبديّة.</a:t>
            </a:r>
          </a:p>
          <a:p>
            <a:pPr marL="0" indent="0" algn="r" rtl="1">
              <a:buNone/>
            </a:pPr>
            <a:endParaRPr lang="ar-JO" sz="2400" dirty="0"/>
          </a:p>
          <a:p>
            <a:pPr marL="0" indent="0" algn="r" rtl="1">
              <a:buNone/>
            </a:pPr>
            <a:r>
              <a:rPr lang="ar-JO" sz="3200" b="1" dirty="0">
                <a:solidFill>
                  <a:srgbClr val="C00000"/>
                </a:solidFill>
              </a:rPr>
              <a:t>ملاحظة : </a:t>
            </a:r>
            <a:r>
              <a:rPr lang="ar-JO" sz="2800" b="1" dirty="0">
                <a:solidFill>
                  <a:schemeClr val="bg1"/>
                </a:solidFill>
              </a:rPr>
              <a:t>يختار الطالب أي سته من الطلبات السلامية ويحفظها غيباً 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2D7D5-2878-4FE5-A026-BEB67DF05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1" y="865094"/>
            <a:ext cx="2116922" cy="151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161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384</TotalTime>
  <Words>317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Ion</vt:lpstr>
      <vt:lpstr>الصّلاة المستجابة</vt:lpstr>
      <vt:lpstr>الآية الذّهبية</vt:lpstr>
      <vt:lpstr>تعريف الصّلاة </vt:lpstr>
      <vt:lpstr>أنواع الصّلاة </vt:lpstr>
      <vt:lpstr>شروط الصّلاة المقبولة " موضوعات الصلاة "</vt:lpstr>
      <vt:lpstr>من أجل من نصلّي؟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الصّلاة المستجابة</dc:title>
  <dc:creator>Admin</dc:creator>
  <cp:lastModifiedBy>Muneer Haddad</cp:lastModifiedBy>
  <cp:revision>23</cp:revision>
  <dcterms:created xsi:type="dcterms:W3CDTF">2020-09-22T15:04:44Z</dcterms:created>
  <dcterms:modified xsi:type="dcterms:W3CDTF">2023-09-20T15:17:27Z</dcterms:modified>
</cp:coreProperties>
</file>