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8" r:id="rId1"/>
  </p:sldMasterIdLst>
  <p:notesMasterIdLst>
    <p:notesMasterId r:id="rId36"/>
  </p:notesMasterIdLst>
  <p:sldIdLst>
    <p:sldId id="256" r:id="rId2"/>
    <p:sldId id="258" r:id="rId3"/>
    <p:sldId id="259" r:id="rId4"/>
    <p:sldId id="260" r:id="rId5"/>
    <p:sldId id="261" r:id="rId6"/>
    <p:sldId id="284" r:id="rId7"/>
    <p:sldId id="263" r:id="rId8"/>
    <p:sldId id="266" r:id="rId9"/>
    <p:sldId id="264" r:id="rId10"/>
    <p:sldId id="267" r:id="rId11"/>
    <p:sldId id="265" r:id="rId12"/>
    <p:sldId id="268" r:id="rId13"/>
    <p:sldId id="274" r:id="rId14"/>
    <p:sldId id="275" r:id="rId15"/>
    <p:sldId id="277" r:id="rId16"/>
    <p:sldId id="276" r:id="rId17"/>
    <p:sldId id="278" r:id="rId18"/>
    <p:sldId id="270" r:id="rId19"/>
    <p:sldId id="271" r:id="rId20"/>
    <p:sldId id="269" r:id="rId21"/>
    <p:sldId id="272" r:id="rId22"/>
    <p:sldId id="273" r:id="rId23"/>
    <p:sldId id="280" r:id="rId24"/>
    <p:sldId id="279" r:id="rId25"/>
    <p:sldId id="281" r:id="rId26"/>
    <p:sldId id="282" r:id="rId27"/>
    <p:sldId id="283" r:id="rId28"/>
    <p:sldId id="285" r:id="rId29"/>
    <p:sldId id="286" r:id="rId30"/>
    <p:sldId id="287" r:id="rId31"/>
    <p:sldId id="288" r:id="rId32"/>
    <p:sldId id="289" r:id="rId33"/>
    <p:sldId id="290" r:id="rId34"/>
    <p:sldId id="29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FBFF97-D07F-495C-B5E9-9C4E35B8D7D5}" type="datetimeFigureOut">
              <a:rPr lang="en-US" smtClean="0"/>
              <a:t>9/10/2023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BD23F7-5A12-4726-816D-7D428C09D6E9}" type="slidenum">
              <a:rPr lang="en-US" smtClean="0"/>
              <a:t>‹#›</a:t>
            </a:fld>
            <a:endParaRPr lang="en-US"/>
          </a:p>
        </p:txBody>
      </p:sp>
    </p:spTree>
    <p:extLst>
      <p:ext uri="{BB962C8B-B14F-4D97-AF65-F5344CB8AC3E}">
        <p14:creationId xmlns:p14="http://schemas.microsoft.com/office/powerpoint/2010/main" val="1772556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BD23F7-5A12-4726-816D-7D428C09D6E9}" type="slidenum">
              <a:rPr lang="en-US" smtClean="0"/>
              <a:t>26</a:t>
            </a:fld>
            <a:endParaRPr lang="en-US"/>
          </a:p>
        </p:txBody>
      </p:sp>
    </p:spTree>
    <p:extLst>
      <p:ext uri="{BB962C8B-B14F-4D97-AF65-F5344CB8AC3E}">
        <p14:creationId xmlns:p14="http://schemas.microsoft.com/office/powerpoint/2010/main" val="2866648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BD23F7-5A12-4726-816D-7D428C09D6E9}" type="slidenum">
              <a:rPr lang="en-US" smtClean="0"/>
              <a:t>29</a:t>
            </a:fld>
            <a:endParaRPr lang="en-US"/>
          </a:p>
        </p:txBody>
      </p:sp>
    </p:spTree>
    <p:extLst>
      <p:ext uri="{BB962C8B-B14F-4D97-AF65-F5344CB8AC3E}">
        <p14:creationId xmlns:p14="http://schemas.microsoft.com/office/powerpoint/2010/main" val="2414205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BD23F7-5A12-4726-816D-7D428C09D6E9}" type="slidenum">
              <a:rPr lang="en-US" smtClean="0"/>
              <a:t>30</a:t>
            </a:fld>
            <a:endParaRPr lang="en-US"/>
          </a:p>
        </p:txBody>
      </p:sp>
    </p:spTree>
    <p:extLst>
      <p:ext uri="{BB962C8B-B14F-4D97-AF65-F5344CB8AC3E}">
        <p14:creationId xmlns:p14="http://schemas.microsoft.com/office/powerpoint/2010/main" val="305592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BD23F7-5A12-4726-816D-7D428C09D6E9}" type="slidenum">
              <a:rPr lang="en-US" smtClean="0"/>
              <a:t>32</a:t>
            </a:fld>
            <a:endParaRPr lang="en-US"/>
          </a:p>
        </p:txBody>
      </p:sp>
    </p:spTree>
    <p:extLst>
      <p:ext uri="{BB962C8B-B14F-4D97-AF65-F5344CB8AC3E}">
        <p14:creationId xmlns:p14="http://schemas.microsoft.com/office/powerpoint/2010/main" val="21423314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2C6220A8-7CBC-458B-B45C-9F60984A5453}" type="datetimeFigureOut">
              <a:rPr lang="en-US" smtClean="0"/>
              <a:t>9/10/2023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1866772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6220A8-7CBC-458B-B45C-9F60984A5453}" type="datetimeFigureOut">
              <a:rPr lang="en-US" smtClean="0"/>
              <a:t>9/10/2023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272970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C6220A8-7CBC-458B-B45C-9F60984A5453}" type="datetimeFigureOut">
              <a:rPr lang="en-US" smtClean="0"/>
              <a:t>9/10/2023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73083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C6220A8-7CBC-458B-B45C-9F60984A5453}" type="datetimeFigureOut">
              <a:rPr lang="en-US" smtClean="0"/>
              <a:t>9/10/2023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3FFE93-875F-44F4-B20F-836FC8F0B4A4}"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85694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2C6220A8-7CBC-458B-B45C-9F60984A5453}" type="datetimeFigureOut">
              <a:rPr lang="en-US" smtClean="0"/>
              <a:t>9/10/2023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3391165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C6220A8-7CBC-458B-B45C-9F60984A5453}" type="datetimeFigureOut">
              <a:rPr lang="en-US" smtClean="0"/>
              <a:t>9/10/2023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188798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C6220A8-7CBC-458B-B45C-9F60984A5453}" type="datetimeFigureOut">
              <a:rPr lang="en-US" smtClean="0"/>
              <a:t>9/10/2023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897355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6220A8-7CBC-458B-B45C-9F60984A5453}"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1133360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2C6220A8-7CBC-458B-B45C-9F60984A5453}" type="datetimeFigureOut">
              <a:rPr lang="en-US" smtClean="0"/>
              <a:t>9/10/2023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1332006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6220A8-7CBC-458B-B45C-9F60984A5453}"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326072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2C6220A8-7CBC-458B-B45C-9F60984A5453}" type="datetimeFigureOut">
              <a:rPr lang="en-US" smtClean="0"/>
              <a:t>9/10/2023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189725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6220A8-7CBC-458B-B45C-9F60984A5453}" type="datetimeFigureOut">
              <a:rPr lang="en-US" smtClean="0"/>
              <a:t>9/10/2023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2288317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6220A8-7CBC-458B-B45C-9F60984A5453}" type="datetimeFigureOut">
              <a:rPr lang="en-US" smtClean="0"/>
              <a:t>9/10/2023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1067245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6220A8-7CBC-458B-B45C-9F60984A5453}" type="datetimeFigureOut">
              <a:rPr lang="en-US" smtClean="0"/>
              <a:t>9/10/2023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4005797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220A8-7CBC-458B-B45C-9F60984A5453}" type="datetimeFigureOut">
              <a:rPr lang="en-US" smtClean="0"/>
              <a:t>9/10/2023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108543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6220A8-7CBC-458B-B45C-9F60984A5453}" type="datetimeFigureOut">
              <a:rPr lang="en-US" smtClean="0"/>
              <a:t>9/10/2023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120589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6220A8-7CBC-458B-B45C-9F60984A5453}" type="datetimeFigureOut">
              <a:rPr lang="en-US" smtClean="0"/>
              <a:t>9/10/2023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FFE93-875F-44F4-B20F-836FC8F0B4A4}" type="slidenum">
              <a:rPr lang="en-US" smtClean="0"/>
              <a:t>‹#›</a:t>
            </a:fld>
            <a:endParaRPr lang="en-US"/>
          </a:p>
        </p:txBody>
      </p:sp>
    </p:spTree>
    <p:extLst>
      <p:ext uri="{BB962C8B-B14F-4D97-AF65-F5344CB8AC3E}">
        <p14:creationId xmlns:p14="http://schemas.microsoft.com/office/powerpoint/2010/main" val="79893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C6220A8-7CBC-458B-B45C-9F60984A5453}" type="datetimeFigureOut">
              <a:rPr lang="en-US" smtClean="0"/>
              <a:t>9/10/2023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3FFE93-875F-44F4-B20F-836FC8F0B4A4}" type="slidenum">
              <a:rPr lang="en-US" smtClean="0"/>
              <a:t>‹#›</a:t>
            </a:fld>
            <a:endParaRPr lang="en-US"/>
          </a:p>
        </p:txBody>
      </p:sp>
    </p:spTree>
    <p:extLst>
      <p:ext uri="{BB962C8B-B14F-4D97-AF65-F5344CB8AC3E}">
        <p14:creationId xmlns:p14="http://schemas.microsoft.com/office/powerpoint/2010/main" val="855693553"/>
      </p:ext>
    </p:extLst>
  </p:cSld>
  <p:clrMap bg1="dk1" tx1="lt1" bg2="dk2" tx2="lt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 id="2147483911" r:id="rId13"/>
    <p:sldLayoutId id="2147483912" r:id="rId14"/>
    <p:sldLayoutId id="2147483913" r:id="rId15"/>
    <p:sldLayoutId id="2147483914" r:id="rId16"/>
    <p:sldLayoutId id="214748391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GuzmULmcU0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EE29-942F-4350-BC8C-C94A3572C01A}"/>
              </a:ext>
            </a:extLst>
          </p:cNvPr>
          <p:cNvSpPr>
            <a:spLocks noGrp="1"/>
          </p:cNvSpPr>
          <p:nvPr>
            <p:ph type="ctrTitle"/>
          </p:nvPr>
        </p:nvSpPr>
        <p:spPr/>
        <p:txBody>
          <a:bodyPr/>
          <a:lstStyle/>
          <a:p>
            <a:r>
              <a:rPr lang="en-US" dirty="0"/>
              <a:t>Businesses around the world </a:t>
            </a:r>
          </a:p>
        </p:txBody>
      </p:sp>
      <p:sp>
        <p:nvSpPr>
          <p:cNvPr id="3" name="Subtitle 2">
            <a:extLst>
              <a:ext uri="{FF2B5EF4-FFF2-40B4-BE49-F238E27FC236}">
                <a16:creationId xmlns:a16="http://schemas.microsoft.com/office/drawing/2014/main" id="{A9FD62D8-A6C6-4818-B983-667C026A9614}"/>
              </a:ext>
            </a:extLst>
          </p:cNvPr>
          <p:cNvSpPr>
            <a:spLocks noGrp="1"/>
          </p:cNvSpPr>
          <p:nvPr>
            <p:ph type="subTitle" idx="1"/>
          </p:nvPr>
        </p:nvSpPr>
        <p:spPr>
          <a:xfrm>
            <a:off x="1395412" y="3631677"/>
            <a:ext cx="9448800" cy="685800"/>
          </a:xfrm>
        </p:spPr>
        <p:txBody>
          <a:bodyPr>
            <a:normAutofit fontScale="85000" lnSpcReduction="10000"/>
          </a:bodyPr>
          <a:lstStyle/>
          <a:p>
            <a:r>
              <a:rPr lang="en-US" dirty="0"/>
              <a:t>In this unit you will understand the importance of global business and review its history. you will also learn more about business basics using examples from the MENA region.</a:t>
            </a:r>
          </a:p>
        </p:txBody>
      </p:sp>
    </p:spTree>
    <p:extLst>
      <p:ext uri="{BB962C8B-B14F-4D97-AF65-F5344CB8AC3E}">
        <p14:creationId xmlns:p14="http://schemas.microsoft.com/office/powerpoint/2010/main" val="2396228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801D3F-D946-4CAA-AED8-9EB4FE152D28}"/>
              </a:ext>
            </a:extLst>
          </p:cNvPr>
          <p:cNvSpPr>
            <a:spLocks noGrp="1"/>
          </p:cNvSpPr>
          <p:nvPr>
            <p:ph idx="1"/>
          </p:nvPr>
        </p:nvSpPr>
        <p:spPr>
          <a:xfrm>
            <a:off x="685800" y="1800225"/>
            <a:ext cx="10820400" cy="4418460"/>
          </a:xfrm>
        </p:spPr>
        <p:txBody>
          <a:bodyPr/>
          <a:lstStyle/>
          <a:p>
            <a:pPr marL="0" indent="0">
              <a:buNone/>
            </a:pPr>
            <a:r>
              <a:rPr lang="en-US" dirty="0"/>
              <a:t>An </a:t>
            </a:r>
            <a:r>
              <a:rPr lang="en-US" b="1" dirty="0">
                <a:solidFill>
                  <a:srgbClr val="FF0000"/>
                </a:solidFill>
              </a:rPr>
              <a:t>international business : </a:t>
            </a:r>
            <a:r>
              <a:rPr lang="en-US" dirty="0"/>
              <a:t>refers to any business that trades across international borders. it includes the sale(exporting and importing) of goods and services between countries.</a:t>
            </a:r>
          </a:p>
          <a:p>
            <a:endParaRPr lang="en-US" dirty="0"/>
          </a:p>
          <a:p>
            <a:endParaRPr lang="en-US" dirty="0"/>
          </a:p>
          <a:p>
            <a:pPr marL="0" indent="0">
              <a:buNone/>
            </a:pPr>
            <a:r>
              <a:rPr lang="en-US" dirty="0"/>
              <a:t>A </a:t>
            </a:r>
            <a:r>
              <a:rPr lang="en-US" b="1" dirty="0">
                <a:solidFill>
                  <a:srgbClr val="FF0000"/>
                </a:solidFill>
              </a:rPr>
              <a:t>global business </a:t>
            </a:r>
            <a:r>
              <a:rPr lang="en-US" dirty="0"/>
              <a:t>is a company that operates facilities (such as factories and distribution centers) in many countries around the world.  </a:t>
            </a:r>
          </a:p>
          <a:p>
            <a:pPr marL="0" indent="0">
              <a:buNone/>
            </a:pPr>
            <a:endParaRPr lang="en-US" dirty="0"/>
          </a:p>
          <a:p>
            <a:pPr marL="0" indent="0" algn="ctr">
              <a:buNone/>
            </a:pPr>
            <a:r>
              <a:rPr lang="en-US" dirty="0"/>
              <a:t>This is different from an international business, which sells products worldwide but has facilities only in its home country.</a:t>
            </a:r>
          </a:p>
          <a:p>
            <a:endParaRPr lang="en-US" dirty="0"/>
          </a:p>
          <a:p>
            <a:endParaRPr lang="en-US" dirty="0"/>
          </a:p>
          <a:p>
            <a:endParaRPr lang="en-US" dirty="0"/>
          </a:p>
        </p:txBody>
      </p:sp>
    </p:spTree>
    <p:extLst>
      <p:ext uri="{BB962C8B-B14F-4D97-AF65-F5344CB8AC3E}">
        <p14:creationId xmlns:p14="http://schemas.microsoft.com/office/powerpoint/2010/main" val="4226740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0F855-EB3A-43F7-9E8B-66B2A0F0FAE6}"/>
              </a:ext>
            </a:extLst>
          </p:cNvPr>
          <p:cNvSpPr>
            <a:spLocks noGrp="1"/>
          </p:cNvSpPr>
          <p:nvPr>
            <p:ph type="title"/>
          </p:nvPr>
        </p:nvSpPr>
        <p:spPr>
          <a:xfrm>
            <a:off x="685800" y="639315"/>
            <a:ext cx="8610600" cy="1293028"/>
          </a:xfrm>
        </p:spPr>
        <p:txBody>
          <a:bodyPr/>
          <a:lstStyle/>
          <a:p>
            <a:pPr algn="l"/>
            <a:r>
              <a:rPr lang="en-US" dirty="0"/>
              <a:t>How do businesses influence cultures and civilizations?</a:t>
            </a:r>
          </a:p>
        </p:txBody>
      </p:sp>
      <p:sp>
        <p:nvSpPr>
          <p:cNvPr id="3" name="Content Placeholder 2">
            <a:extLst>
              <a:ext uri="{FF2B5EF4-FFF2-40B4-BE49-F238E27FC236}">
                <a16:creationId xmlns:a16="http://schemas.microsoft.com/office/drawing/2014/main" id="{8F2EB991-81B1-4782-8067-592E2757DC3F}"/>
              </a:ext>
            </a:extLst>
          </p:cNvPr>
          <p:cNvSpPr>
            <a:spLocks noGrp="1"/>
          </p:cNvSpPr>
          <p:nvPr>
            <p:ph idx="1"/>
          </p:nvPr>
        </p:nvSpPr>
        <p:spPr>
          <a:xfrm>
            <a:off x="285750" y="2157413"/>
            <a:ext cx="11220450" cy="4386261"/>
          </a:xfrm>
        </p:spPr>
        <p:txBody>
          <a:bodyPr/>
          <a:lstStyle/>
          <a:p>
            <a:pPr marL="0" indent="0" algn="ctr">
              <a:buNone/>
            </a:pPr>
            <a:r>
              <a:rPr lang="en-US" sz="1800" dirty="0"/>
              <a:t>Every country specializes in different products due to the fact that their natural resources are different. no one nation can be 100% self-sufficient. That is why nations have to trade among themselves.</a:t>
            </a:r>
          </a:p>
          <a:p>
            <a:pPr marL="0" indent="0" algn="ctr">
              <a:buNone/>
            </a:pPr>
            <a:endParaRPr lang="en-US" sz="1800" dirty="0"/>
          </a:p>
          <a:p>
            <a:pPr marL="0" indent="0" algn="ctr">
              <a:buNone/>
            </a:pPr>
            <a:r>
              <a:rPr lang="en-US" b="1" dirty="0">
                <a:solidFill>
                  <a:srgbClr val="FF0000"/>
                </a:solidFill>
              </a:rPr>
              <a:t>International business has a great influence on civilizations:</a:t>
            </a:r>
          </a:p>
          <a:p>
            <a:pPr marL="0" indent="0" algn="ctr">
              <a:buNone/>
            </a:pPr>
            <a:endParaRPr lang="en-US" b="1" dirty="0">
              <a:solidFill>
                <a:srgbClr val="FF0000"/>
              </a:solidFill>
            </a:endParaRPr>
          </a:p>
          <a:p>
            <a:pPr algn="ctr"/>
            <a:r>
              <a:rPr lang="en-US" dirty="0"/>
              <a:t> It has motivated people to explore more land and places seeking fortunes.</a:t>
            </a:r>
          </a:p>
          <a:p>
            <a:pPr algn="ctr"/>
            <a:r>
              <a:rPr lang="en-US" dirty="0"/>
              <a:t> It has also improved transportation and many other things.</a:t>
            </a:r>
          </a:p>
          <a:p>
            <a:pPr algn="ctr"/>
            <a:r>
              <a:rPr lang="en-US" dirty="0"/>
              <a:t>business helped in building of great cultures and improved the living standards of mankind.</a:t>
            </a:r>
          </a:p>
          <a:p>
            <a:pPr algn="ctr"/>
            <a:endParaRPr lang="en-US" dirty="0"/>
          </a:p>
          <a:p>
            <a:pPr algn="ctr"/>
            <a:endParaRPr lang="en-US" dirty="0"/>
          </a:p>
          <a:p>
            <a:pPr marL="0" indent="0" algn="ctr">
              <a:buNone/>
            </a:pPr>
            <a:endParaRPr lang="en-US" dirty="0"/>
          </a:p>
        </p:txBody>
      </p:sp>
    </p:spTree>
    <p:extLst>
      <p:ext uri="{BB962C8B-B14F-4D97-AF65-F5344CB8AC3E}">
        <p14:creationId xmlns:p14="http://schemas.microsoft.com/office/powerpoint/2010/main" val="2256347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45827-67E4-45F8-B891-8297941FAF79}"/>
              </a:ext>
            </a:extLst>
          </p:cNvPr>
          <p:cNvSpPr>
            <a:spLocks noGrp="1"/>
          </p:cNvSpPr>
          <p:nvPr>
            <p:ph type="title"/>
          </p:nvPr>
        </p:nvSpPr>
        <p:spPr>
          <a:xfrm>
            <a:off x="685800" y="764373"/>
            <a:ext cx="10820400" cy="1293028"/>
          </a:xfrm>
        </p:spPr>
        <p:txBody>
          <a:bodyPr/>
          <a:lstStyle/>
          <a:p>
            <a:pPr algn="l"/>
            <a:r>
              <a:rPr lang="en-US" dirty="0"/>
              <a:t>global businesses advantages</a:t>
            </a:r>
          </a:p>
        </p:txBody>
      </p:sp>
      <p:sp>
        <p:nvSpPr>
          <p:cNvPr id="3" name="Content Placeholder 2">
            <a:extLst>
              <a:ext uri="{FF2B5EF4-FFF2-40B4-BE49-F238E27FC236}">
                <a16:creationId xmlns:a16="http://schemas.microsoft.com/office/drawing/2014/main" id="{C21FCEE0-ADEE-4EBD-A701-1B4302A8282B}"/>
              </a:ext>
            </a:extLst>
          </p:cNvPr>
          <p:cNvSpPr>
            <a:spLocks noGrp="1"/>
          </p:cNvSpPr>
          <p:nvPr>
            <p:ph idx="1"/>
          </p:nvPr>
        </p:nvSpPr>
        <p:spPr/>
        <p:txBody>
          <a:bodyPr>
            <a:normAutofit lnSpcReduction="10000"/>
          </a:bodyPr>
          <a:lstStyle/>
          <a:p>
            <a:pPr marL="0" indent="0" algn="ctr">
              <a:buNone/>
            </a:pPr>
            <a:endParaRPr lang="en-US" dirty="0"/>
          </a:p>
          <a:p>
            <a:pPr marL="0" indent="0" algn="ctr">
              <a:buNone/>
            </a:pPr>
            <a:r>
              <a:rPr lang="en-US" sz="1400" dirty="0"/>
              <a:t>Today the world has become one huge global market. Thanks to the Internet, you can purchase anything from any part of the world without leaving the comfort of your home. This development has made a huge change in the world's economy. </a:t>
            </a:r>
          </a:p>
          <a:p>
            <a:pPr marL="0" indent="0" algn="ctr">
              <a:buNone/>
            </a:pPr>
            <a:endParaRPr lang="en-US" dirty="0"/>
          </a:p>
          <a:p>
            <a:pPr marL="0" indent="0" algn="ctr">
              <a:buNone/>
            </a:pPr>
            <a:r>
              <a:rPr lang="en-US" b="1" dirty="0">
                <a:solidFill>
                  <a:srgbClr val="FF0000"/>
                </a:solidFill>
              </a:rPr>
              <a:t>The flow of goods around the world :</a:t>
            </a:r>
          </a:p>
          <a:p>
            <a:pPr algn="ctr"/>
            <a:r>
              <a:rPr lang="en-US" dirty="0"/>
              <a:t>Made People able to enjoy a wide range of products from around the world. </a:t>
            </a:r>
          </a:p>
          <a:p>
            <a:pPr algn="ctr"/>
            <a:r>
              <a:rPr lang="en-US" dirty="0"/>
              <a:t>created more jobs.</a:t>
            </a:r>
          </a:p>
          <a:p>
            <a:pPr algn="ctr"/>
            <a:r>
              <a:rPr lang="en-US" dirty="0"/>
              <a:t> increased competition.</a:t>
            </a:r>
          </a:p>
          <a:p>
            <a:pPr algn="ctr"/>
            <a:r>
              <a:rPr lang="en-US" dirty="0"/>
              <a:t> reduced prices.</a:t>
            </a:r>
          </a:p>
          <a:p>
            <a:pPr algn="ctr"/>
            <a:r>
              <a:rPr lang="en-US" dirty="0"/>
              <a:t>made the world's economy interconnected.</a:t>
            </a:r>
            <a:endParaRPr lang="en-US" sz="1600" dirty="0"/>
          </a:p>
        </p:txBody>
      </p:sp>
    </p:spTree>
    <p:extLst>
      <p:ext uri="{BB962C8B-B14F-4D97-AF65-F5344CB8AC3E}">
        <p14:creationId xmlns:p14="http://schemas.microsoft.com/office/powerpoint/2010/main" val="1705375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61D71-519A-4C32-BA31-A95221CA3D5A}"/>
              </a:ext>
            </a:extLst>
          </p:cNvPr>
          <p:cNvSpPr>
            <a:spLocks noGrp="1"/>
          </p:cNvSpPr>
          <p:nvPr>
            <p:ph type="title"/>
          </p:nvPr>
        </p:nvSpPr>
        <p:spPr>
          <a:xfrm>
            <a:off x="685800" y="200026"/>
            <a:ext cx="11044238" cy="2200274"/>
          </a:xfrm>
        </p:spPr>
        <p:txBody>
          <a:bodyPr>
            <a:normAutofit/>
          </a:bodyPr>
          <a:lstStyle/>
          <a:p>
            <a:pPr algn="ctr"/>
            <a:r>
              <a:rPr lang="en-US" dirty="0"/>
              <a:t>LESSON 3 :NATURE OF a business world (</a:t>
            </a:r>
            <a:r>
              <a:rPr lang="en-US" sz="2200" b="1" dirty="0"/>
              <a:t>Classification of  businesses based on who owns and runs them and the purpose for which they exist )</a:t>
            </a:r>
            <a:br>
              <a:rPr lang="en-US" b="1" dirty="0"/>
            </a:br>
            <a:endParaRPr lang="en-US" dirty="0"/>
          </a:p>
        </p:txBody>
      </p:sp>
      <p:sp>
        <p:nvSpPr>
          <p:cNvPr id="3" name="Content Placeholder 2">
            <a:extLst>
              <a:ext uri="{FF2B5EF4-FFF2-40B4-BE49-F238E27FC236}">
                <a16:creationId xmlns:a16="http://schemas.microsoft.com/office/drawing/2014/main" id="{44322367-0E0B-47EF-8774-AE3D88D7FCCC}"/>
              </a:ext>
            </a:extLst>
          </p:cNvPr>
          <p:cNvSpPr>
            <a:spLocks noGrp="1"/>
          </p:cNvSpPr>
          <p:nvPr>
            <p:ph idx="1"/>
          </p:nvPr>
        </p:nvSpPr>
        <p:spPr>
          <a:xfrm>
            <a:off x="171450" y="2194560"/>
            <a:ext cx="11844338" cy="4024125"/>
          </a:xfrm>
        </p:spPr>
        <p:txBody>
          <a:bodyPr>
            <a:normAutofit/>
          </a:bodyPr>
          <a:lstStyle/>
          <a:p>
            <a:pPr marL="0" indent="0" algn="ctr">
              <a:buNone/>
            </a:pPr>
            <a:r>
              <a:rPr lang="en-US" sz="2800" b="1" dirty="0">
                <a:solidFill>
                  <a:schemeClr val="accent1"/>
                </a:solidFill>
              </a:rPr>
              <a:t>There are two types of businesses when classified by ownership:</a:t>
            </a:r>
          </a:p>
          <a:p>
            <a:pPr marL="514350" indent="-514350" algn="ctr">
              <a:buFont typeface="+mj-lt"/>
              <a:buAutoNum type="arabicPeriod"/>
            </a:pPr>
            <a:r>
              <a:rPr lang="en-US" sz="2800" b="1" dirty="0"/>
              <a:t>Public sector </a:t>
            </a:r>
          </a:p>
          <a:p>
            <a:pPr marL="514350" indent="-514350" algn="ctr">
              <a:buFont typeface="+mj-lt"/>
              <a:buAutoNum type="arabicPeriod"/>
            </a:pPr>
            <a:r>
              <a:rPr lang="en-US" sz="2800" b="1" dirty="0"/>
              <a:t>Private sector </a:t>
            </a:r>
          </a:p>
          <a:p>
            <a:pPr marL="0" indent="0" algn="ctr">
              <a:buNone/>
            </a:pPr>
            <a:r>
              <a:rPr lang="en-US" sz="2800" b="1" dirty="0">
                <a:solidFill>
                  <a:schemeClr val="accent1"/>
                </a:solidFill>
              </a:rPr>
              <a:t>There are two types of businesses when classified by the purpose for which the business exist:</a:t>
            </a:r>
          </a:p>
          <a:p>
            <a:pPr marL="514350" indent="-514350" algn="ctr">
              <a:buFont typeface="+mj-lt"/>
              <a:buAutoNum type="arabicPeriod"/>
            </a:pPr>
            <a:r>
              <a:rPr lang="en-US" sz="2800" b="1" dirty="0"/>
              <a:t>Profit businesses </a:t>
            </a:r>
          </a:p>
          <a:p>
            <a:pPr marL="514350" indent="-514350" algn="ctr">
              <a:buFont typeface="+mj-lt"/>
              <a:buAutoNum type="arabicPeriod"/>
            </a:pPr>
            <a:r>
              <a:rPr lang="en-US" sz="2800" b="1" dirty="0"/>
              <a:t>Non-profit businesses </a:t>
            </a:r>
          </a:p>
        </p:txBody>
      </p:sp>
    </p:spTree>
    <p:extLst>
      <p:ext uri="{BB962C8B-B14F-4D97-AF65-F5344CB8AC3E}">
        <p14:creationId xmlns:p14="http://schemas.microsoft.com/office/powerpoint/2010/main" val="1803406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BF20C-69C6-43D3-828E-B4F28119EEE9}"/>
              </a:ext>
            </a:extLst>
          </p:cNvPr>
          <p:cNvSpPr>
            <a:spLocks noGrp="1"/>
          </p:cNvSpPr>
          <p:nvPr>
            <p:ph type="title"/>
          </p:nvPr>
        </p:nvSpPr>
        <p:spPr>
          <a:xfrm>
            <a:off x="795337" y="639315"/>
            <a:ext cx="8610600" cy="1293028"/>
          </a:xfrm>
        </p:spPr>
        <p:txBody>
          <a:bodyPr/>
          <a:lstStyle/>
          <a:p>
            <a:pPr algn="l"/>
            <a:r>
              <a:rPr lang="en-US" dirty="0"/>
              <a:t>Public sector </a:t>
            </a:r>
          </a:p>
        </p:txBody>
      </p:sp>
      <p:sp>
        <p:nvSpPr>
          <p:cNvPr id="3" name="Content Placeholder 2">
            <a:extLst>
              <a:ext uri="{FF2B5EF4-FFF2-40B4-BE49-F238E27FC236}">
                <a16:creationId xmlns:a16="http://schemas.microsoft.com/office/drawing/2014/main" id="{C18FD99B-085E-4114-B76C-F9BC2BF08F7D}"/>
              </a:ext>
            </a:extLst>
          </p:cNvPr>
          <p:cNvSpPr>
            <a:spLocks noGrp="1"/>
          </p:cNvSpPr>
          <p:nvPr>
            <p:ph idx="1"/>
          </p:nvPr>
        </p:nvSpPr>
        <p:spPr/>
        <p:txBody>
          <a:bodyPr/>
          <a:lstStyle/>
          <a:p>
            <a:pPr marL="0" indent="0">
              <a:buNone/>
            </a:pPr>
            <a:endParaRPr lang="en-US" dirty="0">
              <a:solidFill>
                <a:schemeClr val="accent1"/>
              </a:solidFill>
            </a:endParaRPr>
          </a:p>
          <a:p>
            <a:pPr marL="0" indent="0" algn="ctr">
              <a:buNone/>
            </a:pPr>
            <a:r>
              <a:rPr lang="en-US" sz="2400" b="1" dirty="0">
                <a:solidFill>
                  <a:schemeClr val="accent1"/>
                </a:solidFill>
              </a:rPr>
              <a:t>Public sector </a:t>
            </a:r>
            <a:r>
              <a:rPr lang="en-US" dirty="0"/>
              <a:t>government or state owned and controlled businesses and organizations. </a:t>
            </a:r>
          </a:p>
          <a:p>
            <a:pPr marL="0" indent="0">
              <a:buNone/>
            </a:pPr>
            <a:r>
              <a:rPr lang="en-US" dirty="0"/>
              <a:t>The government or the public sector authority , makes decisions about what to produce and how much to charge consumers , such as health and education services .</a:t>
            </a:r>
          </a:p>
          <a:p>
            <a:pPr marL="0" indent="0">
              <a:buNone/>
            </a:pPr>
            <a:endParaRPr lang="en-US" dirty="0"/>
          </a:p>
          <a:p>
            <a:pPr marL="0" indent="0" algn="ctr">
              <a:buNone/>
            </a:pPr>
            <a:r>
              <a:rPr lang="en-US" dirty="0">
                <a:solidFill>
                  <a:schemeClr val="accent1"/>
                </a:solidFill>
              </a:rPr>
              <a:t>The money for these comes not from users but from the taxpayer.</a:t>
            </a:r>
          </a:p>
          <a:p>
            <a:pPr marL="0" indent="0">
              <a:buNone/>
            </a:pPr>
            <a:endParaRPr lang="en-US" dirty="0"/>
          </a:p>
        </p:txBody>
      </p:sp>
    </p:spTree>
    <p:extLst>
      <p:ext uri="{BB962C8B-B14F-4D97-AF65-F5344CB8AC3E}">
        <p14:creationId xmlns:p14="http://schemas.microsoft.com/office/powerpoint/2010/main" val="1598093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DF31A-C08F-4CC7-82B4-90ED143758DD}"/>
              </a:ext>
            </a:extLst>
          </p:cNvPr>
          <p:cNvSpPr>
            <a:spLocks noGrp="1"/>
          </p:cNvSpPr>
          <p:nvPr>
            <p:ph type="title"/>
          </p:nvPr>
        </p:nvSpPr>
        <p:spPr>
          <a:xfrm>
            <a:off x="685800" y="639315"/>
            <a:ext cx="8610600" cy="1293028"/>
          </a:xfrm>
        </p:spPr>
        <p:txBody>
          <a:bodyPr/>
          <a:lstStyle/>
          <a:p>
            <a:pPr algn="l"/>
            <a:r>
              <a:rPr lang="en-US" dirty="0"/>
              <a:t>Which business activities are usually in the public sector ?</a:t>
            </a:r>
          </a:p>
        </p:txBody>
      </p:sp>
      <p:sp>
        <p:nvSpPr>
          <p:cNvPr id="3" name="Content Placeholder 2">
            <a:extLst>
              <a:ext uri="{FF2B5EF4-FFF2-40B4-BE49-F238E27FC236}">
                <a16:creationId xmlns:a16="http://schemas.microsoft.com/office/drawing/2014/main" id="{8E44BDBC-6D25-44C3-BD3C-E121A064209F}"/>
              </a:ext>
            </a:extLst>
          </p:cNvPr>
          <p:cNvSpPr>
            <a:spLocks noGrp="1"/>
          </p:cNvSpPr>
          <p:nvPr>
            <p:ph idx="1"/>
          </p:nvPr>
        </p:nvSpPr>
        <p:spPr/>
        <p:txBody>
          <a:bodyPr/>
          <a:lstStyle/>
          <a:p>
            <a:pPr marL="0" indent="0">
              <a:buNone/>
            </a:pPr>
            <a:r>
              <a:rPr lang="en-US" b="1" dirty="0">
                <a:solidFill>
                  <a:schemeClr val="accent1"/>
                </a:solidFill>
              </a:rPr>
              <a:t>In many countries the government controls the following industries or activities</a:t>
            </a:r>
          </a:p>
          <a:p>
            <a:pPr marL="0" indent="0">
              <a:buNone/>
            </a:pPr>
            <a:r>
              <a:rPr lang="en-US" dirty="0"/>
              <a:t> </a:t>
            </a:r>
          </a:p>
          <a:p>
            <a:pPr algn="ctr"/>
            <a:r>
              <a:rPr lang="en-US" dirty="0"/>
              <a:t>Health </a:t>
            </a:r>
          </a:p>
          <a:p>
            <a:pPr algn="ctr"/>
            <a:r>
              <a:rPr lang="en-US" dirty="0"/>
              <a:t>Education </a:t>
            </a:r>
          </a:p>
          <a:p>
            <a:pPr algn="ctr"/>
            <a:r>
              <a:rPr lang="en-US" dirty="0"/>
              <a:t>Defense </a:t>
            </a:r>
          </a:p>
          <a:p>
            <a:pPr algn="ctr"/>
            <a:r>
              <a:rPr lang="en-US" dirty="0"/>
              <a:t>Public transportation </a:t>
            </a:r>
          </a:p>
          <a:p>
            <a:pPr algn="ctr"/>
            <a:r>
              <a:rPr lang="en-US" dirty="0"/>
              <a:t>Water supply</a:t>
            </a:r>
          </a:p>
          <a:p>
            <a:pPr algn="ctr"/>
            <a:r>
              <a:rPr lang="en-US" dirty="0"/>
              <a:t>Electric supply </a:t>
            </a:r>
          </a:p>
          <a:p>
            <a:pPr marL="0" indent="0">
              <a:buNone/>
            </a:pPr>
            <a:endParaRPr lang="en-US" dirty="0"/>
          </a:p>
        </p:txBody>
      </p:sp>
    </p:spTree>
    <p:extLst>
      <p:ext uri="{BB962C8B-B14F-4D97-AF65-F5344CB8AC3E}">
        <p14:creationId xmlns:p14="http://schemas.microsoft.com/office/powerpoint/2010/main" val="614705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D1D44-7288-4D21-B0BB-98AED51A49F2}"/>
              </a:ext>
            </a:extLst>
          </p:cNvPr>
          <p:cNvSpPr>
            <a:spLocks noGrp="1"/>
          </p:cNvSpPr>
          <p:nvPr>
            <p:ph type="title"/>
          </p:nvPr>
        </p:nvSpPr>
        <p:spPr>
          <a:xfrm>
            <a:off x="685800" y="507198"/>
            <a:ext cx="8610600" cy="1293028"/>
          </a:xfrm>
        </p:spPr>
        <p:txBody>
          <a:bodyPr/>
          <a:lstStyle/>
          <a:p>
            <a:pPr algn="l"/>
            <a:r>
              <a:rPr lang="en-US" dirty="0"/>
              <a:t>Private sector </a:t>
            </a:r>
          </a:p>
        </p:txBody>
      </p:sp>
      <p:sp>
        <p:nvSpPr>
          <p:cNvPr id="3" name="Content Placeholder 2">
            <a:extLst>
              <a:ext uri="{FF2B5EF4-FFF2-40B4-BE49-F238E27FC236}">
                <a16:creationId xmlns:a16="http://schemas.microsoft.com/office/drawing/2014/main" id="{01C3482E-906B-46BB-9EA6-7DFDDFF5AE4E}"/>
              </a:ext>
            </a:extLst>
          </p:cNvPr>
          <p:cNvSpPr>
            <a:spLocks noGrp="1"/>
          </p:cNvSpPr>
          <p:nvPr>
            <p:ph idx="1"/>
          </p:nvPr>
        </p:nvSpPr>
        <p:spPr>
          <a:xfrm>
            <a:off x="685800" y="2257425"/>
            <a:ext cx="10820400" cy="3961260"/>
          </a:xfrm>
        </p:spPr>
        <p:txBody>
          <a:bodyPr/>
          <a:lstStyle/>
          <a:p>
            <a:pPr marL="0" indent="0">
              <a:buNone/>
            </a:pPr>
            <a:endParaRPr lang="en-US" dirty="0"/>
          </a:p>
          <a:p>
            <a:pPr marL="0" indent="0">
              <a:buNone/>
            </a:pPr>
            <a:r>
              <a:rPr lang="en-US" dirty="0"/>
              <a:t>Businesses in </a:t>
            </a:r>
            <a:r>
              <a:rPr lang="en-US" dirty="0">
                <a:solidFill>
                  <a:schemeClr val="accent1"/>
                </a:solidFill>
              </a:rPr>
              <a:t>the Private sector </a:t>
            </a:r>
            <a:r>
              <a:rPr lang="en-US" dirty="0"/>
              <a:t>owned and run by individuals or groups of individuals. Which includes both for profit and non-profit businesses.</a:t>
            </a:r>
          </a:p>
          <a:p>
            <a:pPr marL="0" indent="0">
              <a:buNone/>
            </a:pPr>
            <a:endParaRPr lang="en-US" dirty="0"/>
          </a:p>
          <a:p>
            <a:pPr marL="0" indent="0">
              <a:buNone/>
            </a:pPr>
            <a:r>
              <a:rPr lang="en-US" dirty="0"/>
              <a:t>these businesses will make their own decisions about what to produce , how it should be produced and what price should be charged for it .</a:t>
            </a:r>
          </a:p>
          <a:p>
            <a:pPr marL="0" indent="0">
              <a:buNone/>
            </a:pPr>
            <a:endParaRPr lang="en-US" dirty="0"/>
          </a:p>
          <a:p>
            <a:pPr marL="0" indent="0" algn="ctr">
              <a:buNone/>
            </a:pPr>
            <a:r>
              <a:rPr lang="en-US" dirty="0">
                <a:solidFill>
                  <a:schemeClr val="accent1"/>
                </a:solidFill>
              </a:rPr>
              <a:t>Most businesses in the private sector will aim to make profit.</a:t>
            </a:r>
          </a:p>
          <a:p>
            <a:pPr marL="0" indent="0">
              <a:buNone/>
            </a:pPr>
            <a:endParaRPr lang="en-US" dirty="0"/>
          </a:p>
        </p:txBody>
      </p:sp>
    </p:spTree>
    <p:extLst>
      <p:ext uri="{BB962C8B-B14F-4D97-AF65-F5344CB8AC3E}">
        <p14:creationId xmlns:p14="http://schemas.microsoft.com/office/powerpoint/2010/main" val="3763280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62A3D-B956-4C4E-93C9-8EE3084B9EFF}"/>
              </a:ext>
            </a:extLst>
          </p:cNvPr>
          <p:cNvSpPr>
            <a:spLocks noGrp="1"/>
          </p:cNvSpPr>
          <p:nvPr>
            <p:ph type="title"/>
          </p:nvPr>
        </p:nvSpPr>
        <p:spPr>
          <a:xfrm>
            <a:off x="685800" y="478623"/>
            <a:ext cx="8610600" cy="1293028"/>
          </a:xfrm>
        </p:spPr>
        <p:txBody>
          <a:bodyPr/>
          <a:lstStyle/>
          <a:p>
            <a:pPr algn="l"/>
            <a:r>
              <a:rPr lang="en-US" dirty="0"/>
              <a:t>Class activity</a:t>
            </a:r>
          </a:p>
        </p:txBody>
      </p:sp>
      <p:sp>
        <p:nvSpPr>
          <p:cNvPr id="3" name="Content Placeholder 2">
            <a:extLst>
              <a:ext uri="{FF2B5EF4-FFF2-40B4-BE49-F238E27FC236}">
                <a16:creationId xmlns:a16="http://schemas.microsoft.com/office/drawing/2014/main" id="{BD317C99-2231-4353-822D-9117CEACB52D}"/>
              </a:ext>
            </a:extLst>
          </p:cNvPr>
          <p:cNvSpPr>
            <a:spLocks noGrp="1"/>
          </p:cNvSpPr>
          <p:nvPr>
            <p:ph idx="1"/>
          </p:nvPr>
        </p:nvSpPr>
        <p:spPr>
          <a:xfrm>
            <a:off x="185738" y="1614488"/>
            <a:ext cx="11772900" cy="4929187"/>
          </a:xfrm>
        </p:spPr>
        <p:txBody>
          <a:bodyPr>
            <a:normAutofit/>
          </a:bodyPr>
          <a:lstStyle/>
          <a:p>
            <a:pPr marL="0" indent="0" algn="ctr">
              <a:buNone/>
            </a:pPr>
            <a:r>
              <a:rPr lang="en-US" sz="2800" dirty="0"/>
              <a:t>List examples of local businesses(Jordan) in the private and public sector </a:t>
            </a:r>
          </a:p>
          <a:p>
            <a:pPr marL="0" indent="0" algn="ctr">
              <a:buNone/>
            </a:pPr>
            <a:endParaRPr lang="en-US" sz="2800" dirty="0"/>
          </a:p>
        </p:txBody>
      </p:sp>
      <p:graphicFrame>
        <p:nvGraphicFramePr>
          <p:cNvPr id="4" name="Table 3">
            <a:extLst>
              <a:ext uri="{FF2B5EF4-FFF2-40B4-BE49-F238E27FC236}">
                <a16:creationId xmlns:a16="http://schemas.microsoft.com/office/drawing/2014/main" id="{250AFB5C-3FF5-491C-9447-4B2C26E2BD6B}"/>
              </a:ext>
            </a:extLst>
          </p:cNvPr>
          <p:cNvGraphicFramePr>
            <a:graphicFrameLocks noGrp="1"/>
          </p:cNvGraphicFramePr>
          <p:nvPr>
            <p:extLst>
              <p:ext uri="{D42A27DB-BD31-4B8C-83A1-F6EECF244321}">
                <p14:modId xmlns:p14="http://schemas.microsoft.com/office/powerpoint/2010/main" val="1526874852"/>
              </p:ext>
            </p:extLst>
          </p:nvPr>
        </p:nvGraphicFramePr>
        <p:xfrm>
          <a:off x="1185863" y="2907516"/>
          <a:ext cx="9429750" cy="3207533"/>
        </p:xfrm>
        <a:graphic>
          <a:graphicData uri="http://schemas.openxmlformats.org/drawingml/2006/table">
            <a:tbl>
              <a:tblPr firstRow="1" bandRow="1">
                <a:tableStyleId>{5C22544A-7EE6-4342-B048-85BDC9FD1C3A}</a:tableStyleId>
              </a:tblPr>
              <a:tblGrid>
                <a:gridCol w="4714875">
                  <a:extLst>
                    <a:ext uri="{9D8B030D-6E8A-4147-A177-3AD203B41FA5}">
                      <a16:colId xmlns:a16="http://schemas.microsoft.com/office/drawing/2014/main" val="535738984"/>
                    </a:ext>
                  </a:extLst>
                </a:gridCol>
                <a:gridCol w="4714875">
                  <a:extLst>
                    <a:ext uri="{9D8B030D-6E8A-4147-A177-3AD203B41FA5}">
                      <a16:colId xmlns:a16="http://schemas.microsoft.com/office/drawing/2014/main" val="4008607844"/>
                    </a:ext>
                  </a:extLst>
                </a:gridCol>
              </a:tblGrid>
              <a:tr h="634457">
                <a:tc>
                  <a:txBody>
                    <a:bodyPr/>
                    <a:lstStyle/>
                    <a:p>
                      <a:pPr algn="ctr"/>
                      <a:r>
                        <a:rPr lang="en-US" dirty="0"/>
                        <a:t>Pubic sector </a:t>
                      </a:r>
                    </a:p>
                  </a:txBody>
                  <a:tcPr/>
                </a:tc>
                <a:tc>
                  <a:txBody>
                    <a:bodyPr/>
                    <a:lstStyle/>
                    <a:p>
                      <a:pPr algn="ctr"/>
                      <a:r>
                        <a:rPr lang="en-US" dirty="0"/>
                        <a:t>Private sector </a:t>
                      </a:r>
                    </a:p>
                  </a:txBody>
                  <a:tcPr/>
                </a:tc>
                <a:extLst>
                  <a:ext uri="{0D108BD9-81ED-4DB2-BD59-A6C34878D82A}">
                    <a16:rowId xmlns:a16="http://schemas.microsoft.com/office/drawing/2014/main" val="2927355736"/>
                  </a:ext>
                </a:extLst>
              </a:tr>
              <a:tr h="643269">
                <a:tc>
                  <a:txBody>
                    <a:bodyPr/>
                    <a:lstStyle/>
                    <a:p>
                      <a:endParaRPr lang="en-US" dirty="0"/>
                    </a:p>
                  </a:txBody>
                  <a:tcPr/>
                </a:tc>
                <a:tc>
                  <a:txBody>
                    <a:bodyPr/>
                    <a:lstStyle/>
                    <a:p>
                      <a:endParaRPr lang="en-US"/>
                    </a:p>
                  </a:txBody>
                  <a:tcPr/>
                </a:tc>
                <a:extLst>
                  <a:ext uri="{0D108BD9-81ED-4DB2-BD59-A6C34878D82A}">
                    <a16:rowId xmlns:a16="http://schemas.microsoft.com/office/drawing/2014/main" val="553325899"/>
                  </a:ext>
                </a:extLst>
              </a:tr>
              <a:tr h="643269">
                <a:tc>
                  <a:txBody>
                    <a:bodyPr/>
                    <a:lstStyle/>
                    <a:p>
                      <a:endParaRPr lang="en-US"/>
                    </a:p>
                  </a:txBody>
                  <a:tcPr/>
                </a:tc>
                <a:tc>
                  <a:txBody>
                    <a:bodyPr/>
                    <a:lstStyle/>
                    <a:p>
                      <a:endParaRPr lang="en-US"/>
                    </a:p>
                  </a:txBody>
                  <a:tcPr/>
                </a:tc>
                <a:extLst>
                  <a:ext uri="{0D108BD9-81ED-4DB2-BD59-A6C34878D82A}">
                    <a16:rowId xmlns:a16="http://schemas.microsoft.com/office/drawing/2014/main" val="767565207"/>
                  </a:ext>
                </a:extLst>
              </a:tr>
              <a:tr h="643269">
                <a:tc>
                  <a:txBody>
                    <a:bodyPr/>
                    <a:lstStyle/>
                    <a:p>
                      <a:endParaRPr lang="en-US"/>
                    </a:p>
                  </a:txBody>
                  <a:tcPr/>
                </a:tc>
                <a:tc>
                  <a:txBody>
                    <a:bodyPr/>
                    <a:lstStyle/>
                    <a:p>
                      <a:endParaRPr lang="en-US"/>
                    </a:p>
                  </a:txBody>
                  <a:tcPr/>
                </a:tc>
                <a:extLst>
                  <a:ext uri="{0D108BD9-81ED-4DB2-BD59-A6C34878D82A}">
                    <a16:rowId xmlns:a16="http://schemas.microsoft.com/office/drawing/2014/main" val="1706342095"/>
                  </a:ext>
                </a:extLst>
              </a:tr>
              <a:tr h="643269">
                <a:tc>
                  <a:txBody>
                    <a:bodyPr/>
                    <a:lstStyle/>
                    <a:p>
                      <a:endParaRPr lang="en-US"/>
                    </a:p>
                  </a:txBody>
                  <a:tcPr/>
                </a:tc>
                <a:tc>
                  <a:txBody>
                    <a:bodyPr/>
                    <a:lstStyle/>
                    <a:p>
                      <a:endParaRPr lang="en-US" dirty="0"/>
                    </a:p>
                  </a:txBody>
                  <a:tcPr/>
                </a:tc>
                <a:extLst>
                  <a:ext uri="{0D108BD9-81ED-4DB2-BD59-A6C34878D82A}">
                    <a16:rowId xmlns:a16="http://schemas.microsoft.com/office/drawing/2014/main" val="1256893199"/>
                  </a:ext>
                </a:extLst>
              </a:tr>
            </a:tbl>
          </a:graphicData>
        </a:graphic>
      </p:graphicFrame>
    </p:spTree>
    <p:extLst>
      <p:ext uri="{BB962C8B-B14F-4D97-AF65-F5344CB8AC3E}">
        <p14:creationId xmlns:p14="http://schemas.microsoft.com/office/powerpoint/2010/main" val="1738712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81E1F-499B-41B4-839C-12CFF006BC65}"/>
              </a:ext>
            </a:extLst>
          </p:cNvPr>
          <p:cNvSpPr>
            <a:spLocks noGrp="1"/>
          </p:cNvSpPr>
          <p:nvPr>
            <p:ph type="ctrTitle"/>
          </p:nvPr>
        </p:nvSpPr>
        <p:spPr/>
        <p:txBody>
          <a:bodyPr>
            <a:normAutofit fontScale="90000"/>
          </a:bodyPr>
          <a:lstStyle/>
          <a:p>
            <a:r>
              <a:rPr lang="en-US" dirty="0"/>
              <a:t>Types of business organizations in the private sector</a:t>
            </a:r>
          </a:p>
        </p:txBody>
      </p:sp>
      <p:sp>
        <p:nvSpPr>
          <p:cNvPr id="3" name="Subtitle 2">
            <a:extLst>
              <a:ext uri="{FF2B5EF4-FFF2-40B4-BE49-F238E27FC236}">
                <a16:creationId xmlns:a16="http://schemas.microsoft.com/office/drawing/2014/main" id="{6F1D4A15-C97B-4677-8AC1-CA56AD747AAE}"/>
              </a:ext>
            </a:extLst>
          </p:cNvPr>
          <p:cNvSpPr>
            <a:spLocks noGrp="1"/>
          </p:cNvSpPr>
          <p:nvPr>
            <p:ph type="subTitle" idx="1"/>
          </p:nvPr>
        </p:nvSpPr>
        <p:spPr>
          <a:xfrm>
            <a:off x="1371600" y="3632201"/>
            <a:ext cx="9448800" cy="2568574"/>
          </a:xfrm>
        </p:spPr>
        <p:txBody>
          <a:bodyPr>
            <a:normAutofit/>
          </a:bodyPr>
          <a:lstStyle/>
          <a:p>
            <a:pPr marL="457200" indent="-457200">
              <a:buFont typeface="+mj-lt"/>
              <a:buAutoNum type="arabicParenR"/>
            </a:pPr>
            <a:r>
              <a:rPr lang="en-US" b="1" dirty="0">
                <a:solidFill>
                  <a:schemeClr val="accent1"/>
                </a:solidFill>
              </a:rPr>
              <a:t>Sole traders </a:t>
            </a:r>
          </a:p>
          <a:p>
            <a:pPr marL="457200" indent="-457200">
              <a:buFont typeface="+mj-lt"/>
              <a:buAutoNum type="arabicParenR"/>
            </a:pPr>
            <a:r>
              <a:rPr lang="en-US" b="1" dirty="0">
                <a:solidFill>
                  <a:schemeClr val="accent1"/>
                </a:solidFill>
              </a:rPr>
              <a:t>Partnerships </a:t>
            </a:r>
          </a:p>
          <a:p>
            <a:pPr marL="457200" indent="-457200">
              <a:buFont typeface="+mj-lt"/>
              <a:buAutoNum type="arabicParenR"/>
            </a:pPr>
            <a:r>
              <a:rPr lang="en-US" b="1" dirty="0"/>
              <a:t>Private limited companies(LTD) </a:t>
            </a:r>
          </a:p>
          <a:p>
            <a:pPr marL="457200" indent="-457200">
              <a:buFont typeface="+mj-lt"/>
              <a:buAutoNum type="arabicParenR"/>
            </a:pPr>
            <a:r>
              <a:rPr lang="en-US" b="1" dirty="0"/>
              <a:t>Public limited companies (PLC)</a:t>
            </a:r>
          </a:p>
          <a:p>
            <a:pPr marL="457200" indent="-457200">
              <a:buFont typeface="+mj-lt"/>
              <a:buAutoNum type="arabicParenR"/>
            </a:pPr>
            <a:r>
              <a:rPr lang="en-US" b="1" dirty="0">
                <a:solidFill>
                  <a:schemeClr val="accent1"/>
                </a:solidFill>
              </a:rPr>
              <a:t>Franchises </a:t>
            </a:r>
          </a:p>
          <a:p>
            <a:pPr marL="457200" indent="-457200">
              <a:buFont typeface="+mj-lt"/>
              <a:buAutoNum type="arabicParenR"/>
            </a:pPr>
            <a:r>
              <a:rPr lang="en-US" b="1" dirty="0"/>
              <a:t>Joint ventures  </a:t>
            </a:r>
          </a:p>
          <a:p>
            <a:endParaRPr lang="en-US" dirty="0"/>
          </a:p>
        </p:txBody>
      </p:sp>
    </p:spTree>
    <p:extLst>
      <p:ext uri="{BB962C8B-B14F-4D97-AF65-F5344CB8AC3E}">
        <p14:creationId xmlns:p14="http://schemas.microsoft.com/office/powerpoint/2010/main" val="3600466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368B0-6658-41CB-AA32-3EDE62F0FCA9}"/>
              </a:ext>
            </a:extLst>
          </p:cNvPr>
          <p:cNvSpPr>
            <a:spLocks noGrp="1"/>
          </p:cNvSpPr>
          <p:nvPr>
            <p:ph type="title"/>
          </p:nvPr>
        </p:nvSpPr>
        <p:spPr>
          <a:xfrm>
            <a:off x="685800" y="764373"/>
            <a:ext cx="10820400" cy="1293028"/>
          </a:xfrm>
        </p:spPr>
        <p:txBody>
          <a:bodyPr/>
          <a:lstStyle/>
          <a:p>
            <a:pPr algn="l"/>
            <a:r>
              <a:rPr lang="en-US" dirty="0"/>
              <a:t>Sole trader</a:t>
            </a:r>
          </a:p>
        </p:txBody>
      </p:sp>
      <p:sp>
        <p:nvSpPr>
          <p:cNvPr id="3" name="Content Placeholder 2">
            <a:extLst>
              <a:ext uri="{FF2B5EF4-FFF2-40B4-BE49-F238E27FC236}">
                <a16:creationId xmlns:a16="http://schemas.microsoft.com/office/drawing/2014/main" id="{A0C44C42-3C46-4298-894E-3CF5C1E433B2}"/>
              </a:ext>
            </a:extLst>
          </p:cNvPr>
          <p:cNvSpPr>
            <a:spLocks noGrp="1"/>
          </p:cNvSpPr>
          <p:nvPr>
            <p:ph idx="1"/>
          </p:nvPr>
        </p:nvSpPr>
        <p:spPr/>
        <p:txBody>
          <a:bodyPr/>
          <a:lstStyle/>
          <a:p>
            <a:pPr marL="0" indent="0" algn="ctr">
              <a:buNone/>
            </a:pPr>
            <a:r>
              <a:rPr lang="en-US" b="1" dirty="0">
                <a:solidFill>
                  <a:schemeClr val="accent1"/>
                </a:solidFill>
              </a:rPr>
              <a:t>Sole trader : </a:t>
            </a:r>
            <a:r>
              <a:rPr lang="en-US" sz="2400" dirty="0"/>
              <a:t>is a form of business owned and operated by just one person.</a:t>
            </a:r>
          </a:p>
          <a:p>
            <a:pPr marL="0" indent="0" algn="ctr">
              <a:buNone/>
            </a:pPr>
            <a:r>
              <a:rPr lang="en-US" sz="2000" dirty="0"/>
              <a:t>Sole trader is the most common form of business organization because there are few legal requirements to set it up.</a:t>
            </a:r>
          </a:p>
          <a:p>
            <a:pPr marL="0" indent="0" algn="ctr">
              <a:buNone/>
            </a:pPr>
            <a:endParaRPr lang="en-US" sz="2000" dirty="0"/>
          </a:p>
          <a:p>
            <a:pPr marL="0" indent="0" algn="ctr">
              <a:buNone/>
            </a:pPr>
            <a:r>
              <a:rPr lang="en-US" sz="2400" b="1" dirty="0"/>
              <a:t> </a:t>
            </a:r>
            <a:r>
              <a:rPr lang="en-US" sz="2400" b="1" dirty="0">
                <a:solidFill>
                  <a:schemeClr val="accent1"/>
                </a:solidFill>
              </a:rPr>
              <a:t>Advantages:</a:t>
            </a:r>
          </a:p>
          <a:p>
            <a:pPr fontAlgn="t"/>
            <a:r>
              <a:rPr lang="en-US" dirty="0"/>
              <a:t>Owner in complete control.</a:t>
            </a:r>
          </a:p>
          <a:p>
            <a:pPr fontAlgn="t"/>
            <a:r>
              <a:rPr lang="en-US" dirty="0"/>
              <a:t>No sharing of profits.</a:t>
            </a:r>
          </a:p>
          <a:p>
            <a:pPr fontAlgn="t"/>
            <a:r>
              <a:rPr lang="en-US" sz="2400" dirty="0"/>
              <a:t>few legal regulations must be followed.</a:t>
            </a:r>
          </a:p>
          <a:p>
            <a:pPr fontAlgn="t"/>
            <a:endParaRPr lang="en-US" dirty="0"/>
          </a:p>
          <a:p>
            <a:pPr marL="0" indent="0" algn="ctr">
              <a:buNone/>
            </a:pPr>
            <a:endParaRPr lang="en-US" sz="2400" dirty="0">
              <a:solidFill>
                <a:schemeClr val="accent1"/>
              </a:solidFill>
            </a:endParaRPr>
          </a:p>
          <a:p>
            <a:pPr marL="0" indent="0" algn="ctr">
              <a:buNone/>
            </a:pPr>
            <a:endParaRPr lang="en-US" dirty="0"/>
          </a:p>
        </p:txBody>
      </p:sp>
    </p:spTree>
    <p:extLst>
      <p:ext uri="{BB962C8B-B14F-4D97-AF65-F5344CB8AC3E}">
        <p14:creationId xmlns:p14="http://schemas.microsoft.com/office/powerpoint/2010/main" val="2766728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1EA48-B0BA-48B8-A75B-AC3A4CF88C33}"/>
              </a:ext>
            </a:extLst>
          </p:cNvPr>
          <p:cNvSpPr>
            <a:spLocks noGrp="1"/>
          </p:cNvSpPr>
          <p:nvPr>
            <p:ph type="title"/>
          </p:nvPr>
        </p:nvSpPr>
        <p:spPr>
          <a:xfrm>
            <a:off x="685800" y="639315"/>
            <a:ext cx="8610600" cy="1293028"/>
          </a:xfrm>
        </p:spPr>
        <p:txBody>
          <a:bodyPr/>
          <a:lstStyle/>
          <a:p>
            <a:pPr algn="l"/>
            <a:r>
              <a:rPr lang="en-US" dirty="0"/>
              <a:t>Lesson 1: Why do we need businesses?</a:t>
            </a:r>
          </a:p>
        </p:txBody>
      </p:sp>
      <p:sp>
        <p:nvSpPr>
          <p:cNvPr id="3" name="Content Placeholder 2">
            <a:extLst>
              <a:ext uri="{FF2B5EF4-FFF2-40B4-BE49-F238E27FC236}">
                <a16:creationId xmlns:a16="http://schemas.microsoft.com/office/drawing/2014/main" id="{7A6303B1-2938-4E4A-A17F-CB627ADB2EC8}"/>
              </a:ext>
            </a:extLst>
          </p:cNvPr>
          <p:cNvSpPr>
            <a:spLocks noGrp="1"/>
          </p:cNvSpPr>
          <p:nvPr>
            <p:ph idx="1"/>
          </p:nvPr>
        </p:nvSpPr>
        <p:spPr/>
        <p:txBody>
          <a:bodyPr/>
          <a:lstStyle/>
          <a:p>
            <a:endParaRPr lang="en-US" dirty="0"/>
          </a:p>
          <a:p>
            <a:r>
              <a:rPr lang="en-US" dirty="0"/>
              <a:t>Today life is more complicated than ever before. </a:t>
            </a:r>
          </a:p>
          <a:p>
            <a:endParaRPr lang="en-US" dirty="0"/>
          </a:p>
          <a:p>
            <a:r>
              <a:rPr lang="en-US" dirty="0"/>
              <a:t>People are consuming many goods and becoming more dependent on a wide range of products. </a:t>
            </a:r>
          </a:p>
          <a:p>
            <a:pPr marL="0" indent="0">
              <a:buNone/>
            </a:pPr>
            <a:r>
              <a:rPr lang="en-US" dirty="0"/>
              <a:t>For example : we depend on cars to travel for even short distances, computers to do our work, and even simpler things like paper for writing, cups for drinking, etc.</a:t>
            </a:r>
          </a:p>
        </p:txBody>
      </p:sp>
    </p:spTree>
    <p:extLst>
      <p:ext uri="{BB962C8B-B14F-4D97-AF65-F5344CB8AC3E}">
        <p14:creationId xmlns:p14="http://schemas.microsoft.com/office/powerpoint/2010/main" val="2057388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F3FD-F264-49C6-A593-8ADB1F11558B}"/>
              </a:ext>
            </a:extLst>
          </p:cNvPr>
          <p:cNvSpPr>
            <a:spLocks noGrp="1"/>
          </p:cNvSpPr>
          <p:nvPr>
            <p:ph type="title"/>
          </p:nvPr>
        </p:nvSpPr>
        <p:spPr>
          <a:xfrm>
            <a:off x="685800" y="639315"/>
            <a:ext cx="8610600" cy="1293028"/>
          </a:xfrm>
        </p:spPr>
        <p:txBody>
          <a:bodyPr/>
          <a:lstStyle/>
          <a:p>
            <a:pPr algn="l"/>
            <a:r>
              <a:rPr lang="en-US" dirty="0"/>
              <a:t>Partnership</a:t>
            </a:r>
          </a:p>
        </p:txBody>
      </p:sp>
      <p:sp>
        <p:nvSpPr>
          <p:cNvPr id="3" name="Content Placeholder 2">
            <a:extLst>
              <a:ext uri="{FF2B5EF4-FFF2-40B4-BE49-F238E27FC236}">
                <a16:creationId xmlns:a16="http://schemas.microsoft.com/office/drawing/2014/main" id="{CE19303D-A959-42AC-A986-94E6B36B1FCD}"/>
              </a:ext>
            </a:extLst>
          </p:cNvPr>
          <p:cNvSpPr>
            <a:spLocks noGrp="1"/>
          </p:cNvSpPr>
          <p:nvPr>
            <p:ph idx="1"/>
          </p:nvPr>
        </p:nvSpPr>
        <p:spPr>
          <a:xfrm>
            <a:off x="685800" y="2194560"/>
            <a:ext cx="10820400" cy="4434840"/>
          </a:xfrm>
        </p:spPr>
        <p:txBody>
          <a:bodyPr/>
          <a:lstStyle/>
          <a:p>
            <a:pPr marL="0" indent="0" algn="ctr">
              <a:buNone/>
            </a:pPr>
            <a:r>
              <a:rPr lang="en-US" dirty="0"/>
              <a:t>When two business people decide to open a business together and agree to share expenses and risks . They are called </a:t>
            </a:r>
            <a:r>
              <a:rPr lang="en-US" b="1" dirty="0">
                <a:solidFill>
                  <a:srgbClr val="FF0000"/>
                </a:solidFill>
              </a:rPr>
              <a:t>partners.</a:t>
            </a:r>
          </a:p>
          <a:p>
            <a:pPr marL="0" indent="0" algn="ctr">
              <a:buNone/>
            </a:pPr>
            <a:r>
              <a:rPr lang="en-US" b="1" dirty="0">
                <a:solidFill>
                  <a:srgbClr val="FF0000"/>
                </a:solidFill>
              </a:rPr>
              <a:t>Partnership:</a:t>
            </a:r>
            <a:r>
              <a:rPr lang="en-US" sz="2400" dirty="0"/>
              <a:t> is a form of business in which two or more people agree to jointly own a business. </a:t>
            </a:r>
            <a:endParaRPr lang="en-US" b="1" dirty="0">
              <a:solidFill>
                <a:srgbClr val="FF0000"/>
              </a:solidFill>
            </a:endParaRPr>
          </a:p>
          <a:p>
            <a:pPr marL="0" indent="0" algn="ctr">
              <a:buNone/>
            </a:pPr>
            <a:r>
              <a:rPr lang="en-US" b="1" dirty="0">
                <a:solidFill>
                  <a:srgbClr val="FF0000"/>
                </a:solidFill>
              </a:rPr>
              <a:t>Partnership features: </a:t>
            </a:r>
          </a:p>
          <a:p>
            <a:pPr algn="ctr"/>
            <a:r>
              <a:rPr lang="en-US" b="1" dirty="0"/>
              <a:t>Partnership</a:t>
            </a:r>
            <a:r>
              <a:rPr lang="en-US" b="1" dirty="0">
                <a:solidFill>
                  <a:srgbClr val="FF0000"/>
                </a:solidFill>
              </a:rPr>
              <a:t> </a:t>
            </a:r>
            <a:r>
              <a:rPr lang="en-US" dirty="0"/>
              <a:t>is a legally binding commitment in the business world.</a:t>
            </a:r>
          </a:p>
          <a:p>
            <a:pPr algn="ctr"/>
            <a:r>
              <a:rPr lang="en-US" dirty="0"/>
              <a:t>Each partner has ownership in the company, although they may not necessarily share equal ownership.</a:t>
            </a:r>
          </a:p>
          <a:p>
            <a:pPr algn="ctr"/>
            <a:r>
              <a:rPr lang="en-US" dirty="0"/>
              <a:t>Partners should register their company with proper governmental department in their country (usually ministry of commerce). This way the right of both partners are protected.</a:t>
            </a:r>
          </a:p>
        </p:txBody>
      </p:sp>
    </p:spTree>
    <p:extLst>
      <p:ext uri="{BB962C8B-B14F-4D97-AF65-F5344CB8AC3E}">
        <p14:creationId xmlns:p14="http://schemas.microsoft.com/office/powerpoint/2010/main" val="1957988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67804-06F5-4FC5-8970-A44EE5242205}"/>
              </a:ext>
            </a:extLst>
          </p:cNvPr>
          <p:cNvSpPr>
            <a:spLocks noGrp="1"/>
          </p:cNvSpPr>
          <p:nvPr>
            <p:ph idx="1"/>
          </p:nvPr>
        </p:nvSpPr>
        <p:spPr/>
        <p:txBody>
          <a:bodyPr>
            <a:normAutofit/>
          </a:bodyPr>
          <a:lstStyle/>
          <a:p>
            <a:pPr marL="0" indent="0" algn="ctr">
              <a:buNone/>
            </a:pPr>
            <a:r>
              <a:rPr lang="en-US" sz="2400" b="1" dirty="0">
                <a:solidFill>
                  <a:schemeClr val="accent1"/>
                </a:solidFill>
              </a:rPr>
              <a:t>Partnership advantages </a:t>
            </a:r>
          </a:p>
          <a:p>
            <a:pPr marL="0" indent="0" algn="ctr">
              <a:buNone/>
            </a:pPr>
            <a:endParaRPr lang="en-US" sz="2400" b="1" dirty="0">
              <a:solidFill>
                <a:schemeClr val="accent1"/>
              </a:solidFill>
            </a:endParaRPr>
          </a:p>
          <a:p>
            <a:pPr fontAlgn="t"/>
            <a:r>
              <a:rPr lang="en-US" dirty="0"/>
              <a:t>Able to raise capital from partners </a:t>
            </a:r>
          </a:p>
          <a:p>
            <a:pPr fontAlgn="t"/>
            <a:r>
              <a:rPr lang="en-US" dirty="0"/>
              <a:t>Responsibilities shared</a:t>
            </a:r>
          </a:p>
          <a:p>
            <a:pPr fontAlgn="t"/>
            <a:r>
              <a:rPr lang="en-US" dirty="0"/>
              <a:t>More ideas from new partner(s)</a:t>
            </a:r>
          </a:p>
          <a:p>
            <a:pPr fontAlgn="t"/>
            <a:r>
              <a:rPr lang="en-US" dirty="0"/>
              <a:t>Partners motivated to work hard because they would benefit from the profits.</a:t>
            </a:r>
          </a:p>
          <a:p>
            <a:pPr marL="0" indent="0" algn="ctr">
              <a:buNone/>
            </a:pPr>
            <a:endParaRPr lang="en-US" sz="2400" b="1" dirty="0">
              <a:solidFill>
                <a:schemeClr val="accent1"/>
              </a:solidFill>
            </a:endParaRPr>
          </a:p>
        </p:txBody>
      </p:sp>
    </p:spTree>
    <p:extLst>
      <p:ext uri="{BB962C8B-B14F-4D97-AF65-F5344CB8AC3E}">
        <p14:creationId xmlns:p14="http://schemas.microsoft.com/office/powerpoint/2010/main" val="3507771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1F24-7793-4631-B80F-C3A0203E2D11}"/>
              </a:ext>
            </a:extLst>
          </p:cNvPr>
          <p:cNvSpPr>
            <a:spLocks noGrp="1"/>
          </p:cNvSpPr>
          <p:nvPr>
            <p:ph type="title"/>
          </p:nvPr>
        </p:nvSpPr>
        <p:spPr>
          <a:xfrm>
            <a:off x="685800" y="639315"/>
            <a:ext cx="8610600" cy="1293028"/>
          </a:xfrm>
        </p:spPr>
        <p:txBody>
          <a:bodyPr/>
          <a:lstStyle/>
          <a:p>
            <a:pPr algn="l"/>
            <a:r>
              <a:rPr lang="en-US" dirty="0"/>
              <a:t>Franchise</a:t>
            </a:r>
          </a:p>
        </p:txBody>
      </p:sp>
      <p:sp>
        <p:nvSpPr>
          <p:cNvPr id="3" name="Content Placeholder 2">
            <a:extLst>
              <a:ext uri="{FF2B5EF4-FFF2-40B4-BE49-F238E27FC236}">
                <a16:creationId xmlns:a16="http://schemas.microsoft.com/office/drawing/2014/main" id="{8D2C2A20-7705-410A-BA9E-F08AE9C0DB31}"/>
              </a:ext>
            </a:extLst>
          </p:cNvPr>
          <p:cNvSpPr>
            <a:spLocks noGrp="1"/>
          </p:cNvSpPr>
          <p:nvPr>
            <p:ph idx="1"/>
          </p:nvPr>
        </p:nvSpPr>
        <p:spPr>
          <a:xfrm>
            <a:off x="471488" y="1932344"/>
            <a:ext cx="11034712" cy="4286342"/>
          </a:xfrm>
        </p:spPr>
        <p:txBody>
          <a:bodyPr/>
          <a:lstStyle/>
          <a:p>
            <a:pPr marL="0" indent="0" algn="ctr">
              <a:buNone/>
            </a:pPr>
            <a:r>
              <a:rPr lang="en-US" sz="2400" b="1" dirty="0">
                <a:solidFill>
                  <a:schemeClr val="accent1"/>
                </a:solidFill>
              </a:rPr>
              <a:t>Franchise</a:t>
            </a:r>
            <a:r>
              <a:rPr lang="en-US" b="1" dirty="0"/>
              <a:t> :</a:t>
            </a:r>
            <a:r>
              <a:rPr lang="en-US" dirty="0"/>
              <a:t>Is when an established business allows another business to use their logo and trade name to produce and market their product or service under certain specifications.</a:t>
            </a:r>
          </a:p>
          <a:p>
            <a:pPr marL="0" indent="0" algn="ctr">
              <a:buNone/>
            </a:pPr>
            <a:r>
              <a:rPr lang="en-US" sz="2400" b="1" dirty="0">
                <a:solidFill>
                  <a:srgbClr val="FF0000"/>
                </a:solidFill>
              </a:rPr>
              <a:t>Ex: McDonald’s / KFC</a:t>
            </a:r>
          </a:p>
          <a:p>
            <a:pPr marL="0" indent="0" algn="ctr">
              <a:buNone/>
            </a:pPr>
            <a:r>
              <a:rPr lang="en-US" dirty="0"/>
              <a:t>The franchisee buys the license to operate this business from the franchisor .</a:t>
            </a:r>
          </a:p>
          <a:p>
            <a:pPr marL="0" indent="0" algn="ctr">
              <a:buNone/>
            </a:pPr>
            <a:endParaRPr lang="en-US" dirty="0"/>
          </a:p>
          <a:p>
            <a:pPr marL="0" lvl="0" indent="0">
              <a:buNone/>
            </a:pPr>
            <a:r>
              <a:rPr lang="en-US" b="1" dirty="0">
                <a:solidFill>
                  <a:schemeClr val="accent1"/>
                </a:solidFill>
              </a:rPr>
              <a:t>Franchisee</a:t>
            </a:r>
            <a:r>
              <a:rPr lang="en-US" b="1" dirty="0"/>
              <a:t> Is the business that pays the franchisor to use its name / products, etc.                                                      </a:t>
            </a:r>
            <a:endParaRPr lang="en-US" dirty="0"/>
          </a:p>
          <a:p>
            <a:endParaRPr lang="en-US" dirty="0"/>
          </a:p>
          <a:p>
            <a:pPr marL="0" lvl="0" indent="0">
              <a:buNone/>
            </a:pPr>
            <a:r>
              <a:rPr lang="en-US" b="1" dirty="0">
                <a:solidFill>
                  <a:schemeClr val="accent1"/>
                </a:solidFill>
              </a:rPr>
              <a:t>Franchisor</a:t>
            </a:r>
            <a:r>
              <a:rPr lang="en-US" b="1" dirty="0"/>
              <a:t> Is the existing business the allows a new business to sell its products.    </a:t>
            </a:r>
            <a:endParaRPr lang="en-US" dirty="0"/>
          </a:p>
          <a:p>
            <a:pPr marL="0" indent="0" algn="ctr">
              <a:buNone/>
            </a:pPr>
            <a:endParaRPr lang="en-US" dirty="0"/>
          </a:p>
        </p:txBody>
      </p:sp>
    </p:spTree>
    <p:extLst>
      <p:ext uri="{BB962C8B-B14F-4D97-AF65-F5344CB8AC3E}">
        <p14:creationId xmlns:p14="http://schemas.microsoft.com/office/powerpoint/2010/main" val="2283455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9E09D-074C-4335-919A-CD94331BCA8B}"/>
              </a:ext>
            </a:extLst>
          </p:cNvPr>
          <p:cNvSpPr>
            <a:spLocks noGrp="1"/>
          </p:cNvSpPr>
          <p:nvPr>
            <p:ph type="title"/>
          </p:nvPr>
        </p:nvSpPr>
        <p:spPr>
          <a:xfrm>
            <a:off x="157163" y="250024"/>
            <a:ext cx="11615738" cy="1673074"/>
          </a:xfrm>
        </p:spPr>
        <p:txBody>
          <a:bodyPr>
            <a:normAutofit fontScale="90000"/>
          </a:bodyPr>
          <a:lstStyle/>
          <a:p>
            <a:pPr algn="ctr"/>
            <a:br>
              <a:rPr lang="en-US" dirty="0"/>
            </a:br>
            <a:r>
              <a:rPr lang="en-US" dirty="0"/>
              <a:t>franchising benefits for both parties (franchisee and franchisor)</a:t>
            </a:r>
          </a:p>
        </p:txBody>
      </p:sp>
      <p:graphicFrame>
        <p:nvGraphicFramePr>
          <p:cNvPr id="4" name="Content Placeholder 3">
            <a:extLst>
              <a:ext uri="{FF2B5EF4-FFF2-40B4-BE49-F238E27FC236}">
                <a16:creationId xmlns:a16="http://schemas.microsoft.com/office/drawing/2014/main" id="{2E8ADC66-9139-4BE6-9CE4-3978201474BE}"/>
              </a:ext>
            </a:extLst>
          </p:cNvPr>
          <p:cNvGraphicFramePr>
            <a:graphicFrameLocks noGrp="1"/>
          </p:cNvGraphicFramePr>
          <p:nvPr>
            <p:ph idx="1"/>
            <p:extLst>
              <p:ext uri="{D42A27DB-BD31-4B8C-83A1-F6EECF244321}">
                <p14:modId xmlns:p14="http://schemas.microsoft.com/office/powerpoint/2010/main" val="1416293930"/>
              </p:ext>
            </p:extLst>
          </p:nvPr>
        </p:nvGraphicFramePr>
        <p:xfrm>
          <a:off x="685800" y="2193925"/>
          <a:ext cx="10820400" cy="3571240"/>
        </p:xfrm>
        <a:graphic>
          <a:graphicData uri="http://schemas.openxmlformats.org/drawingml/2006/table">
            <a:tbl>
              <a:tblPr firstRow="1" bandRow="1">
                <a:tableStyleId>{5C22544A-7EE6-4342-B048-85BDC9FD1C3A}</a:tableStyleId>
              </a:tblPr>
              <a:tblGrid>
                <a:gridCol w="3606800">
                  <a:extLst>
                    <a:ext uri="{9D8B030D-6E8A-4147-A177-3AD203B41FA5}">
                      <a16:colId xmlns:a16="http://schemas.microsoft.com/office/drawing/2014/main" val="3560164036"/>
                    </a:ext>
                  </a:extLst>
                </a:gridCol>
                <a:gridCol w="3606800">
                  <a:extLst>
                    <a:ext uri="{9D8B030D-6E8A-4147-A177-3AD203B41FA5}">
                      <a16:colId xmlns:a16="http://schemas.microsoft.com/office/drawing/2014/main" val="2052544144"/>
                    </a:ext>
                  </a:extLst>
                </a:gridCol>
                <a:gridCol w="3606800">
                  <a:extLst>
                    <a:ext uri="{9D8B030D-6E8A-4147-A177-3AD203B41FA5}">
                      <a16:colId xmlns:a16="http://schemas.microsoft.com/office/drawing/2014/main" val="4072853361"/>
                    </a:ext>
                  </a:extLst>
                </a:gridCol>
              </a:tblGrid>
              <a:tr h="370840">
                <a:tc>
                  <a:txBody>
                    <a:bodyPr/>
                    <a:lstStyle/>
                    <a:p>
                      <a:endParaRPr lang="en-US" dirty="0"/>
                    </a:p>
                  </a:txBody>
                  <a:tcPr/>
                </a:tc>
                <a:tc>
                  <a:txBody>
                    <a:bodyPr/>
                    <a:lstStyle/>
                    <a:p>
                      <a:r>
                        <a:rPr lang="en-US" dirty="0"/>
                        <a:t>For the franchisee </a:t>
                      </a:r>
                    </a:p>
                  </a:txBody>
                  <a:tcPr/>
                </a:tc>
                <a:tc>
                  <a:txBody>
                    <a:bodyPr/>
                    <a:lstStyle/>
                    <a:p>
                      <a:r>
                        <a:rPr lang="en-US" dirty="0"/>
                        <a:t>For the franchisor </a:t>
                      </a:r>
                    </a:p>
                  </a:txBody>
                  <a:tcPr/>
                </a:tc>
                <a:extLst>
                  <a:ext uri="{0D108BD9-81ED-4DB2-BD59-A6C34878D82A}">
                    <a16:rowId xmlns:a16="http://schemas.microsoft.com/office/drawing/2014/main" val="4087599118"/>
                  </a:ext>
                </a:extLst>
              </a:tr>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Advantages </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chances of business failure are much reduced because a well-known products is being sold</a:t>
                      </a:r>
                    </a:p>
                    <a:p>
                      <a:endParaRPr lang="en-US" dirty="0"/>
                    </a:p>
                  </a:txBody>
                  <a:tcPr/>
                </a:tc>
                <a:tc>
                  <a:txBody>
                    <a:bodyPr/>
                    <a:lstStyle/>
                    <a:p>
                      <a:endParaRPr lang="en-US" dirty="0"/>
                    </a:p>
                    <a:p>
                      <a:r>
                        <a:rPr lang="en-US" dirty="0"/>
                        <a:t>Rapid expansion occurs for them </a:t>
                      </a:r>
                    </a:p>
                  </a:txBody>
                  <a:tcPr/>
                </a:tc>
                <a:extLst>
                  <a:ext uri="{0D108BD9-81ED-4DB2-BD59-A6C34878D82A}">
                    <a16:rowId xmlns:a16="http://schemas.microsoft.com/office/drawing/2014/main" val="2465483384"/>
                  </a:ext>
                </a:extLst>
              </a:tr>
              <a:tr h="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franchisor pays for advertising and train their employees</a:t>
                      </a:r>
                    </a:p>
                    <a:p>
                      <a:endParaRPr lang="en-US" dirty="0"/>
                    </a:p>
                  </a:txBody>
                  <a:tcPr/>
                </a:tc>
                <a:tc>
                  <a:txBody>
                    <a:bodyPr/>
                    <a:lstStyle/>
                    <a:p>
                      <a:endParaRPr lang="en-US" dirty="0"/>
                    </a:p>
                    <a:p>
                      <a:r>
                        <a:rPr lang="en-US" dirty="0"/>
                        <a:t>Franchisors get a one-time franchise fee and a royalty (</a:t>
                      </a:r>
                      <a:r>
                        <a:rPr lang="en-US" dirty="0">
                          <a:solidFill>
                            <a:schemeClr val="accent1"/>
                          </a:solidFill>
                        </a:rPr>
                        <a:t>which is a percentage of sales revenue</a:t>
                      </a:r>
                      <a:r>
                        <a:rPr lang="en-US" dirty="0"/>
                        <a:t>)</a:t>
                      </a:r>
                    </a:p>
                  </a:txBody>
                  <a:tcPr/>
                </a:tc>
                <a:extLst>
                  <a:ext uri="{0D108BD9-81ED-4DB2-BD59-A6C34878D82A}">
                    <a16:rowId xmlns:a16="http://schemas.microsoft.com/office/drawing/2014/main" val="1043794047"/>
                  </a:ext>
                </a:extLst>
              </a:tr>
            </a:tbl>
          </a:graphicData>
        </a:graphic>
      </p:graphicFrame>
    </p:spTree>
    <p:extLst>
      <p:ext uri="{BB962C8B-B14F-4D97-AF65-F5344CB8AC3E}">
        <p14:creationId xmlns:p14="http://schemas.microsoft.com/office/powerpoint/2010/main" val="1536727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FCF8E-3297-40F4-9C2F-E6E52DB1187D}"/>
              </a:ext>
            </a:extLst>
          </p:cNvPr>
          <p:cNvSpPr>
            <a:spLocks noGrp="1"/>
          </p:cNvSpPr>
          <p:nvPr>
            <p:ph type="title"/>
          </p:nvPr>
        </p:nvSpPr>
        <p:spPr>
          <a:xfrm>
            <a:off x="685800" y="435760"/>
            <a:ext cx="8610600" cy="1293028"/>
          </a:xfrm>
        </p:spPr>
        <p:txBody>
          <a:bodyPr/>
          <a:lstStyle/>
          <a:p>
            <a:pPr algn="l"/>
            <a:r>
              <a:rPr lang="en-US" dirty="0"/>
              <a:t>Profit and non-profit businesses</a:t>
            </a:r>
          </a:p>
        </p:txBody>
      </p:sp>
      <p:sp>
        <p:nvSpPr>
          <p:cNvPr id="3" name="Content Placeholder 2">
            <a:extLst>
              <a:ext uri="{FF2B5EF4-FFF2-40B4-BE49-F238E27FC236}">
                <a16:creationId xmlns:a16="http://schemas.microsoft.com/office/drawing/2014/main" id="{02A2BFF4-6D0A-40F3-9F5D-AA7253D09B35}"/>
              </a:ext>
            </a:extLst>
          </p:cNvPr>
          <p:cNvSpPr>
            <a:spLocks noGrp="1"/>
          </p:cNvSpPr>
          <p:nvPr>
            <p:ph idx="1"/>
          </p:nvPr>
        </p:nvSpPr>
        <p:spPr/>
        <p:txBody>
          <a:bodyPr/>
          <a:lstStyle/>
          <a:p>
            <a:pPr marL="0" indent="0">
              <a:buNone/>
            </a:pPr>
            <a:endParaRPr lang="en-US" dirty="0"/>
          </a:p>
          <a:p>
            <a:pPr marL="0" indent="0">
              <a:buNone/>
            </a:pPr>
            <a:r>
              <a:rPr lang="en-US" dirty="0"/>
              <a:t>A </a:t>
            </a:r>
            <a:r>
              <a:rPr lang="en-US" b="1" dirty="0">
                <a:solidFill>
                  <a:srgbClr val="FF0000"/>
                </a:solidFill>
              </a:rPr>
              <a:t>profit business </a:t>
            </a:r>
            <a:r>
              <a:rPr lang="en-US" dirty="0"/>
              <a:t>is an organization that aims at making profits to increase the worth of the business and to provide income for the owners.</a:t>
            </a:r>
          </a:p>
          <a:p>
            <a:pPr marL="0" indent="0">
              <a:buNone/>
            </a:pPr>
            <a:endParaRPr lang="en-US" b="1" dirty="0">
              <a:solidFill>
                <a:srgbClr val="FF0000"/>
              </a:solidFill>
            </a:endParaRPr>
          </a:p>
          <a:p>
            <a:pPr marL="0" indent="0">
              <a:buNone/>
            </a:pPr>
            <a:r>
              <a:rPr lang="en-US" b="1" dirty="0">
                <a:solidFill>
                  <a:srgbClr val="FF0000"/>
                </a:solidFill>
              </a:rPr>
              <a:t>A Non –profit business </a:t>
            </a:r>
            <a:r>
              <a:rPr lang="en-US" dirty="0"/>
              <a:t>is a group organized for purposes other than generating profit and in which no part of the organization's income is distributed to its members, directors, or officers. </a:t>
            </a:r>
            <a:endParaRPr lang="en-US" b="1" dirty="0">
              <a:solidFill>
                <a:srgbClr val="FF0000"/>
              </a:solidFill>
            </a:endParaRPr>
          </a:p>
          <a:p>
            <a:pPr marL="0" indent="0">
              <a:buNone/>
            </a:pPr>
            <a:endParaRPr lang="en-US" b="1" dirty="0">
              <a:solidFill>
                <a:srgbClr val="FF0000"/>
              </a:solidFill>
            </a:endParaRPr>
          </a:p>
          <a:p>
            <a:pPr marL="0" indent="0" algn="ctr">
              <a:buNone/>
            </a:pPr>
            <a:r>
              <a:rPr lang="en-US" b="1" dirty="0">
                <a:solidFill>
                  <a:srgbClr val="FF0000"/>
                </a:solidFill>
              </a:rPr>
              <a:t>A non- businesses retain only enough money to cover the costs and use the rest of the money to serve the main objectives of the business.</a:t>
            </a:r>
            <a:endParaRPr lang="en-US" dirty="0"/>
          </a:p>
        </p:txBody>
      </p:sp>
    </p:spTree>
    <p:extLst>
      <p:ext uri="{BB962C8B-B14F-4D97-AF65-F5344CB8AC3E}">
        <p14:creationId xmlns:p14="http://schemas.microsoft.com/office/powerpoint/2010/main" val="3131850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3D93B-94D1-484D-8F3B-BEB6113C0805}"/>
              </a:ext>
            </a:extLst>
          </p:cNvPr>
          <p:cNvSpPr>
            <a:spLocks noGrp="1"/>
          </p:cNvSpPr>
          <p:nvPr>
            <p:ph type="title"/>
          </p:nvPr>
        </p:nvSpPr>
        <p:spPr>
          <a:xfrm>
            <a:off x="685800" y="639315"/>
            <a:ext cx="8610600" cy="1293028"/>
          </a:xfrm>
        </p:spPr>
        <p:txBody>
          <a:bodyPr/>
          <a:lstStyle/>
          <a:p>
            <a:pPr algn="l"/>
            <a:r>
              <a:rPr lang="en-US" dirty="0"/>
              <a:t>Production and marketing businesses </a:t>
            </a:r>
          </a:p>
        </p:txBody>
      </p:sp>
      <p:sp>
        <p:nvSpPr>
          <p:cNvPr id="3" name="Content Placeholder 2">
            <a:extLst>
              <a:ext uri="{FF2B5EF4-FFF2-40B4-BE49-F238E27FC236}">
                <a16:creationId xmlns:a16="http://schemas.microsoft.com/office/drawing/2014/main" id="{215FF53F-9620-442D-93CE-D11A14B092A6}"/>
              </a:ext>
            </a:extLst>
          </p:cNvPr>
          <p:cNvSpPr>
            <a:spLocks noGrp="1"/>
          </p:cNvSpPr>
          <p:nvPr>
            <p:ph idx="1"/>
          </p:nvPr>
        </p:nvSpPr>
        <p:spPr>
          <a:xfrm>
            <a:off x="214312" y="2194560"/>
            <a:ext cx="11758613" cy="4663440"/>
          </a:xfrm>
        </p:spPr>
        <p:txBody>
          <a:bodyPr/>
          <a:lstStyle/>
          <a:p>
            <a:pPr marL="0" indent="0" algn="ctr">
              <a:buNone/>
            </a:pPr>
            <a:r>
              <a:rPr lang="en-US" dirty="0"/>
              <a:t>Businesses can also be categorized based on the type of service or product they provide and to whom they provide it:</a:t>
            </a:r>
          </a:p>
          <a:p>
            <a:pPr marL="457200" indent="-457200" algn="ctr">
              <a:buFont typeface="+mj-lt"/>
              <a:buAutoNum type="arabicPeriod"/>
            </a:pPr>
            <a:r>
              <a:rPr lang="en-US" b="1" dirty="0">
                <a:solidFill>
                  <a:schemeClr val="accent1"/>
                </a:solidFill>
              </a:rPr>
              <a:t>Production of goods </a:t>
            </a:r>
            <a:r>
              <a:rPr lang="en-US" dirty="0"/>
              <a:t>(are businesses the produce / manufacture products ,and  subcategorized based on who will use the end products)</a:t>
            </a:r>
          </a:p>
          <a:p>
            <a:pPr marL="0" indent="0" algn="ctr">
              <a:buNone/>
            </a:pPr>
            <a:endParaRPr lang="en-US" dirty="0"/>
          </a:p>
          <a:p>
            <a:r>
              <a:rPr lang="en-US" b="1" dirty="0">
                <a:solidFill>
                  <a:schemeClr val="accent1"/>
                </a:solidFill>
              </a:rPr>
              <a:t>Consumer goods producers </a:t>
            </a:r>
            <a:r>
              <a:rPr lang="en-US" dirty="0"/>
              <a:t>(</a:t>
            </a:r>
            <a:r>
              <a:rPr lang="en-US" sz="2000" dirty="0"/>
              <a:t>Businesses producing products that will be used directly by consumers - like clothes, food, and personal electronics.)</a:t>
            </a:r>
          </a:p>
          <a:p>
            <a:r>
              <a:rPr lang="en-US" b="1" dirty="0">
                <a:solidFill>
                  <a:schemeClr val="accent1"/>
                </a:solidFill>
              </a:rPr>
              <a:t>Industrial goods producers </a:t>
            </a:r>
            <a:r>
              <a:rPr lang="en-US" b="1" dirty="0"/>
              <a:t>(</a:t>
            </a:r>
            <a:r>
              <a:rPr lang="en-US" sz="2000" dirty="0"/>
              <a:t>businesses that provide products that serve as raw materials or tools to make consumer goods). </a:t>
            </a:r>
          </a:p>
          <a:p>
            <a:pPr marL="0" indent="0">
              <a:buNone/>
            </a:pPr>
            <a:endParaRPr lang="en-US" sz="2000" dirty="0"/>
          </a:p>
          <a:p>
            <a:pPr marL="0" indent="0" algn="ctr">
              <a:buNone/>
            </a:pPr>
            <a:r>
              <a:rPr lang="en-US" sz="2000" dirty="0"/>
              <a:t>electronic parts, farm grown food items (perhaps sold to a grocery store), plastic containers, or machinery - fall into the "industrial goods producers" category. </a:t>
            </a:r>
          </a:p>
        </p:txBody>
      </p:sp>
    </p:spTree>
    <p:extLst>
      <p:ext uri="{BB962C8B-B14F-4D97-AF65-F5344CB8AC3E}">
        <p14:creationId xmlns:p14="http://schemas.microsoft.com/office/powerpoint/2010/main" val="40950656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843B59-9FE0-4C21-A96C-8397F670C194}"/>
              </a:ext>
            </a:extLst>
          </p:cNvPr>
          <p:cNvSpPr>
            <a:spLocks noGrp="1"/>
          </p:cNvSpPr>
          <p:nvPr>
            <p:ph idx="1"/>
          </p:nvPr>
        </p:nvSpPr>
        <p:spPr>
          <a:xfrm>
            <a:off x="685800" y="1285875"/>
            <a:ext cx="10820400" cy="4932810"/>
          </a:xfrm>
        </p:spPr>
        <p:txBody>
          <a:bodyPr/>
          <a:lstStyle/>
          <a:p>
            <a:pPr marL="0" indent="0">
              <a:buNone/>
            </a:pPr>
            <a:endParaRPr lang="en-US" dirty="0"/>
          </a:p>
          <a:p>
            <a:pPr marL="457200" indent="-457200">
              <a:buAutoNum type="arabicPeriod" startAt="2"/>
            </a:pPr>
            <a:r>
              <a:rPr lang="en-US" b="1" dirty="0">
                <a:solidFill>
                  <a:schemeClr val="accent1"/>
                </a:solidFill>
              </a:rPr>
              <a:t>Service providers </a:t>
            </a:r>
            <a:r>
              <a:rPr lang="en-US" dirty="0"/>
              <a:t>(are businesses that may be providing their service to individual consumers or may be providing a service needed by an industrial business.)</a:t>
            </a:r>
          </a:p>
          <a:p>
            <a:pPr marL="0" indent="0">
              <a:buNone/>
            </a:pPr>
            <a:endParaRPr lang="en-US" dirty="0"/>
          </a:p>
          <a:p>
            <a:pPr marL="0" indent="0">
              <a:buNone/>
            </a:pPr>
            <a:endParaRPr lang="en-US" dirty="0"/>
          </a:p>
          <a:p>
            <a:pPr marL="0" indent="0">
              <a:buNone/>
            </a:pPr>
            <a:r>
              <a:rPr lang="en-US" b="1" dirty="0">
                <a:solidFill>
                  <a:schemeClr val="accent1"/>
                </a:solidFill>
              </a:rPr>
              <a:t>3. Marketing businesses </a:t>
            </a:r>
            <a:r>
              <a:rPr lang="en-US" dirty="0"/>
              <a:t>(they handle the transfer of goods from the producer to the consumer, including transportation, logistics, promotion, and sales to either a middleman in the chain or to The ultimate end consumer).</a:t>
            </a:r>
          </a:p>
        </p:txBody>
      </p:sp>
    </p:spTree>
    <p:extLst>
      <p:ext uri="{BB962C8B-B14F-4D97-AF65-F5344CB8AC3E}">
        <p14:creationId xmlns:p14="http://schemas.microsoft.com/office/powerpoint/2010/main" val="4221771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B4503-D058-4271-9F1A-EF3CEE5A5575}"/>
              </a:ext>
            </a:extLst>
          </p:cNvPr>
          <p:cNvSpPr>
            <a:spLocks noGrp="1"/>
          </p:cNvSpPr>
          <p:nvPr>
            <p:ph type="title"/>
          </p:nvPr>
        </p:nvSpPr>
        <p:spPr>
          <a:xfrm>
            <a:off x="685799" y="857249"/>
            <a:ext cx="9701213" cy="871539"/>
          </a:xfrm>
        </p:spPr>
        <p:txBody>
          <a:bodyPr>
            <a:normAutofit fontScale="90000"/>
          </a:bodyPr>
          <a:lstStyle/>
          <a:p>
            <a:pPr algn="l"/>
            <a:r>
              <a:rPr lang="en-US" dirty="0"/>
              <a:t>Chain of production </a:t>
            </a:r>
            <a:br>
              <a:rPr lang="en-US" dirty="0"/>
            </a:br>
            <a:r>
              <a:rPr lang="en-US" sz="3100" b="1" dirty="0">
                <a:solidFill>
                  <a:schemeClr val="accent1"/>
                </a:solidFill>
              </a:rPr>
              <a:t>Classification of business activities </a:t>
            </a:r>
            <a:br>
              <a:rPr lang="en-US" b="1" dirty="0">
                <a:solidFill>
                  <a:schemeClr val="accent1"/>
                </a:solidFill>
              </a:rPr>
            </a:br>
            <a:endParaRPr lang="en-US" dirty="0"/>
          </a:p>
        </p:txBody>
      </p:sp>
      <p:sp>
        <p:nvSpPr>
          <p:cNvPr id="3" name="Content Placeholder 2">
            <a:extLst>
              <a:ext uri="{FF2B5EF4-FFF2-40B4-BE49-F238E27FC236}">
                <a16:creationId xmlns:a16="http://schemas.microsoft.com/office/drawing/2014/main" id="{44413EEB-8DDE-46F8-91B6-FFC2B7D457AA}"/>
              </a:ext>
            </a:extLst>
          </p:cNvPr>
          <p:cNvSpPr>
            <a:spLocks noGrp="1"/>
          </p:cNvSpPr>
          <p:nvPr>
            <p:ph idx="1"/>
          </p:nvPr>
        </p:nvSpPr>
        <p:spPr/>
        <p:txBody>
          <a:bodyPr>
            <a:normAutofit fontScale="92500" lnSpcReduction="10000"/>
          </a:bodyPr>
          <a:lstStyle/>
          <a:p>
            <a:pPr marL="0" indent="0" algn="ctr">
              <a:buNone/>
            </a:pPr>
            <a:r>
              <a:rPr lang="en-US" dirty="0"/>
              <a:t>A </a:t>
            </a:r>
            <a:r>
              <a:rPr lang="en-US" b="1" dirty="0">
                <a:solidFill>
                  <a:schemeClr val="accent1"/>
                </a:solidFill>
              </a:rPr>
              <a:t>production chain </a:t>
            </a:r>
            <a:r>
              <a:rPr lang="en-US" dirty="0"/>
              <a:t>can be defined as the steps taken to transform raw materials into ready to use goods by consumers.</a:t>
            </a:r>
          </a:p>
          <a:p>
            <a:pPr marL="0" indent="0" algn="ctr">
              <a:buNone/>
            </a:pPr>
            <a:endParaRPr lang="en-US" dirty="0"/>
          </a:p>
          <a:p>
            <a:pPr marL="0" indent="0">
              <a:buNone/>
            </a:pPr>
            <a:r>
              <a:rPr lang="en-US" dirty="0"/>
              <a:t>There are millions of businesses around us. Business activities can be categories in three broad sectors / stages: </a:t>
            </a:r>
            <a:r>
              <a:rPr lang="en-US" dirty="0">
                <a:hlinkClick r:id="rId2"/>
              </a:rPr>
              <a:t>https://www.youtube.com/watch?v=GuzmULmcU0E</a:t>
            </a:r>
            <a:r>
              <a:rPr lang="en-US" dirty="0"/>
              <a:t> </a:t>
            </a:r>
          </a:p>
          <a:p>
            <a:pPr marL="0" indent="0">
              <a:buNone/>
            </a:pPr>
            <a:endParaRPr lang="en-US" dirty="0"/>
          </a:p>
          <a:p>
            <a:r>
              <a:rPr lang="en-US" dirty="0"/>
              <a:t>The </a:t>
            </a:r>
            <a:r>
              <a:rPr lang="en-US" b="1" dirty="0">
                <a:solidFill>
                  <a:schemeClr val="accent1"/>
                </a:solidFill>
              </a:rPr>
              <a:t>primary sector </a:t>
            </a:r>
            <a:r>
              <a:rPr lang="en-US" dirty="0"/>
              <a:t>of industry extracts and uses natural resources of earth to produce raw materials used by other businesses.</a:t>
            </a:r>
          </a:p>
          <a:p>
            <a:r>
              <a:rPr lang="en-US" dirty="0"/>
              <a:t>The </a:t>
            </a:r>
            <a:r>
              <a:rPr lang="en-US" b="1" dirty="0">
                <a:solidFill>
                  <a:schemeClr val="accent1"/>
                </a:solidFill>
              </a:rPr>
              <a:t>secondary sector </a:t>
            </a:r>
            <a:r>
              <a:rPr lang="en-US" dirty="0"/>
              <a:t>of industry manufactures goods using the raw materials provided by the primary sector.</a:t>
            </a:r>
          </a:p>
          <a:p>
            <a:r>
              <a:rPr lang="en-US" dirty="0"/>
              <a:t>The </a:t>
            </a:r>
            <a:r>
              <a:rPr lang="en-US" b="1" dirty="0">
                <a:solidFill>
                  <a:schemeClr val="accent1"/>
                </a:solidFill>
              </a:rPr>
              <a:t>tertiary sector </a:t>
            </a:r>
            <a:r>
              <a:rPr lang="en-US" dirty="0"/>
              <a:t>of industry provides the services to consumers and the other sectors of industry. </a:t>
            </a:r>
          </a:p>
          <a:p>
            <a:pPr marL="0" indent="0" algn="ctr">
              <a:buNone/>
            </a:pPr>
            <a:endParaRPr lang="en-US" dirty="0"/>
          </a:p>
        </p:txBody>
      </p:sp>
    </p:spTree>
    <p:extLst>
      <p:ext uri="{BB962C8B-B14F-4D97-AF65-F5344CB8AC3E}">
        <p14:creationId xmlns:p14="http://schemas.microsoft.com/office/powerpoint/2010/main" val="2558197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4D063-6164-4C00-9759-364CA87FF613}"/>
              </a:ext>
            </a:extLst>
          </p:cNvPr>
          <p:cNvSpPr>
            <a:spLocks noGrp="1"/>
          </p:cNvSpPr>
          <p:nvPr>
            <p:ph type="title"/>
          </p:nvPr>
        </p:nvSpPr>
        <p:spPr>
          <a:xfrm>
            <a:off x="685800" y="507198"/>
            <a:ext cx="8610600" cy="1293028"/>
          </a:xfrm>
        </p:spPr>
        <p:txBody>
          <a:bodyPr/>
          <a:lstStyle/>
          <a:p>
            <a:pPr algn="l"/>
            <a:r>
              <a:rPr lang="en-US" dirty="0"/>
              <a:t>Examples of businesses in different sectors of industry :</a:t>
            </a:r>
          </a:p>
        </p:txBody>
      </p:sp>
      <p:pic>
        <p:nvPicPr>
          <p:cNvPr id="4" name="Picture 4" descr="docx, 7.25 MB">
            <a:extLst>
              <a:ext uri="{FF2B5EF4-FFF2-40B4-BE49-F238E27FC236}">
                <a16:creationId xmlns:a16="http://schemas.microsoft.com/office/drawing/2014/main" id="{4DA3863B-E84B-46E9-A1FC-6444123D584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14576" y="1671638"/>
            <a:ext cx="6500812" cy="4929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749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8F72A-103E-41DC-AA33-E86069107823}"/>
              </a:ext>
            </a:extLst>
          </p:cNvPr>
          <p:cNvSpPr>
            <a:spLocks noGrp="1"/>
          </p:cNvSpPr>
          <p:nvPr>
            <p:ph type="title"/>
          </p:nvPr>
        </p:nvSpPr>
        <p:spPr>
          <a:xfrm>
            <a:off x="685800" y="549967"/>
            <a:ext cx="8610600" cy="1293028"/>
          </a:xfrm>
        </p:spPr>
        <p:txBody>
          <a:bodyPr/>
          <a:lstStyle/>
          <a:p>
            <a:pPr algn="l"/>
            <a:r>
              <a:rPr lang="en-US" dirty="0"/>
              <a:t>Markets </a:t>
            </a:r>
          </a:p>
        </p:txBody>
      </p:sp>
      <p:sp>
        <p:nvSpPr>
          <p:cNvPr id="3" name="Content Placeholder 2">
            <a:extLst>
              <a:ext uri="{FF2B5EF4-FFF2-40B4-BE49-F238E27FC236}">
                <a16:creationId xmlns:a16="http://schemas.microsoft.com/office/drawing/2014/main" id="{E136AA13-60B1-4CBD-9934-B756916B18C9}"/>
              </a:ext>
            </a:extLst>
          </p:cNvPr>
          <p:cNvSpPr>
            <a:spLocks noGrp="1"/>
          </p:cNvSpPr>
          <p:nvPr>
            <p:ph idx="1"/>
          </p:nvPr>
        </p:nvSpPr>
        <p:spPr/>
        <p:txBody>
          <a:bodyPr/>
          <a:lstStyle/>
          <a:p>
            <a:pPr marL="0" indent="0" algn="ctr">
              <a:buNone/>
            </a:pPr>
            <a:r>
              <a:rPr lang="en-US" sz="1800" dirty="0"/>
              <a:t>Producing the final product is only the first step before the product reaches the consumer. The products must be sold to customers in the markets.</a:t>
            </a:r>
          </a:p>
          <a:p>
            <a:pPr marL="0" indent="0">
              <a:buNone/>
            </a:pPr>
            <a:r>
              <a:rPr lang="en-US" sz="1800" dirty="0"/>
              <a:t> </a:t>
            </a:r>
            <a:r>
              <a:rPr lang="en-US" dirty="0"/>
              <a:t>A </a:t>
            </a:r>
            <a:r>
              <a:rPr lang="en-US" b="1" dirty="0">
                <a:solidFill>
                  <a:srgbClr val="FF0000"/>
                </a:solidFill>
              </a:rPr>
              <a:t>market</a:t>
            </a:r>
            <a:r>
              <a:rPr lang="en-US" dirty="0"/>
              <a:t> is any medium that allows interaction between goods providers and consumers to facilitate an exchange of goods or services.</a:t>
            </a:r>
          </a:p>
          <a:p>
            <a:pPr marL="0" indent="0" algn="ctr">
              <a:buNone/>
            </a:pPr>
            <a:r>
              <a:rPr lang="en-US" sz="2000" b="1" dirty="0">
                <a:solidFill>
                  <a:srgbClr val="FF0000"/>
                </a:solidFill>
              </a:rPr>
              <a:t>Markets are two kinds  </a:t>
            </a:r>
          </a:p>
          <a:p>
            <a:pPr marL="457200" indent="-457200">
              <a:buFont typeface="+mj-lt"/>
              <a:buAutoNum type="arabicPeriod"/>
            </a:pPr>
            <a:r>
              <a:rPr lang="en-US" dirty="0"/>
              <a:t> </a:t>
            </a:r>
            <a:r>
              <a:rPr lang="en-US" b="1" dirty="0">
                <a:solidFill>
                  <a:srgbClr val="FF0000"/>
                </a:solidFill>
              </a:rPr>
              <a:t>Physical market </a:t>
            </a:r>
            <a:r>
              <a:rPr lang="en-US" dirty="0"/>
              <a:t>where buyers and sellers physically meet in the same location at the same time like malls, automobile market, farmers market, etc.</a:t>
            </a:r>
          </a:p>
          <a:p>
            <a:pPr marL="457200" indent="-457200">
              <a:buFont typeface="+mj-lt"/>
              <a:buAutoNum type="arabicPeriod"/>
            </a:pPr>
            <a:r>
              <a:rPr lang="en-US" dirty="0"/>
              <a:t>  </a:t>
            </a:r>
            <a:r>
              <a:rPr lang="en-US" b="1" dirty="0">
                <a:solidFill>
                  <a:srgbClr val="FF0000"/>
                </a:solidFill>
              </a:rPr>
              <a:t>Electronic market </a:t>
            </a:r>
            <a:r>
              <a:rPr lang="en-US" dirty="0"/>
              <a:t>where sellers find buyers electronically through phones, TV, and the Internet.</a:t>
            </a:r>
            <a:endParaRPr lang="en-US" sz="2000" b="1" dirty="0">
              <a:solidFill>
                <a:srgbClr val="FF0000"/>
              </a:solidFill>
            </a:endParaRPr>
          </a:p>
        </p:txBody>
      </p:sp>
    </p:spTree>
    <p:extLst>
      <p:ext uri="{BB962C8B-B14F-4D97-AF65-F5344CB8AC3E}">
        <p14:creationId xmlns:p14="http://schemas.microsoft.com/office/powerpoint/2010/main" val="2154732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3DE22-1807-4D70-A15D-C6E73041D305}"/>
              </a:ext>
            </a:extLst>
          </p:cNvPr>
          <p:cNvSpPr>
            <a:spLocks noGrp="1"/>
          </p:cNvSpPr>
          <p:nvPr>
            <p:ph type="title"/>
          </p:nvPr>
        </p:nvSpPr>
        <p:spPr>
          <a:xfrm>
            <a:off x="685800" y="535773"/>
            <a:ext cx="8610600" cy="1293028"/>
          </a:xfrm>
        </p:spPr>
        <p:txBody>
          <a:bodyPr/>
          <a:lstStyle/>
          <a:p>
            <a:pPr algn="l"/>
            <a:r>
              <a:rPr lang="en-US" dirty="0"/>
              <a:t>How dependent are you?</a:t>
            </a:r>
          </a:p>
        </p:txBody>
      </p:sp>
      <p:sp>
        <p:nvSpPr>
          <p:cNvPr id="3" name="Content Placeholder 2">
            <a:extLst>
              <a:ext uri="{FF2B5EF4-FFF2-40B4-BE49-F238E27FC236}">
                <a16:creationId xmlns:a16="http://schemas.microsoft.com/office/drawing/2014/main" id="{5EECB3C2-A21F-44DC-B4C4-4EB090CF5933}"/>
              </a:ext>
            </a:extLst>
          </p:cNvPr>
          <p:cNvSpPr>
            <a:spLocks noGrp="1"/>
          </p:cNvSpPr>
          <p:nvPr>
            <p:ph idx="1"/>
          </p:nvPr>
        </p:nvSpPr>
        <p:spPr>
          <a:xfrm>
            <a:off x="685800" y="2194560"/>
            <a:ext cx="10820400" cy="4349115"/>
          </a:xfrm>
        </p:spPr>
        <p:txBody>
          <a:bodyPr>
            <a:normAutofit/>
          </a:bodyPr>
          <a:lstStyle/>
          <a:p>
            <a:pPr marL="0" indent="0">
              <a:buNone/>
            </a:pPr>
            <a:r>
              <a:rPr lang="en-US" sz="1800" dirty="0"/>
              <a:t> </a:t>
            </a:r>
            <a:endParaRPr lang="en-US" sz="2000" dirty="0"/>
          </a:p>
          <a:p>
            <a:pPr marL="0" indent="0" algn="ctr">
              <a:buNone/>
            </a:pPr>
            <a:r>
              <a:rPr lang="en-US" sz="2000" dirty="0"/>
              <a:t>We as consumers depend on products in our daily lives , some of these products we need and some of them we just want to have :</a:t>
            </a:r>
          </a:p>
          <a:p>
            <a:pPr marL="0" indent="0" algn="ctr">
              <a:buNone/>
            </a:pPr>
            <a:endParaRPr lang="en-US" sz="2000" dirty="0"/>
          </a:p>
          <a:p>
            <a:pPr marL="0" indent="0">
              <a:buNone/>
            </a:pPr>
            <a:r>
              <a:rPr lang="en-US" dirty="0"/>
              <a:t>Well ,the things that we usually take for granted like the bed, bed sheets, covers, pillows, pajamas, toothpaste and food are all products that we use and depend on .Even the things we want to have  such as :smart phones, tablets, or even X-box. life will not function properly without .</a:t>
            </a:r>
          </a:p>
          <a:p>
            <a:endParaRPr lang="en-US" dirty="0"/>
          </a:p>
          <a:p>
            <a:pPr marL="0" indent="0" algn="ctr">
              <a:buNone/>
            </a:pPr>
            <a:r>
              <a:rPr lang="en-US" dirty="0"/>
              <a:t>If you think for a moment you will decide that life will not be the same without these products.</a:t>
            </a:r>
            <a:endParaRPr lang="en-US" sz="1800" dirty="0"/>
          </a:p>
        </p:txBody>
      </p:sp>
    </p:spTree>
    <p:extLst>
      <p:ext uri="{BB962C8B-B14F-4D97-AF65-F5344CB8AC3E}">
        <p14:creationId xmlns:p14="http://schemas.microsoft.com/office/powerpoint/2010/main" val="12236591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52518-07A9-4F6D-B396-7DB7BFC3682D}"/>
              </a:ext>
            </a:extLst>
          </p:cNvPr>
          <p:cNvSpPr>
            <a:spLocks noGrp="1"/>
          </p:cNvSpPr>
          <p:nvPr>
            <p:ph type="title"/>
          </p:nvPr>
        </p:nvSpPr>
        <p:spPr>
          <a:xfrm>
            <a:off x="685800" y="639315"/>
            <a:ext cx="8610600" cy="1293028"/>
          </a:xfrm>
        </p:spPr>
        <p:txBody>
          <a:bodyPr/>
          <a:lstStyle/>
          <a:p>
            <a:pPr algn="l"/>
            <a:r>
              <a:rPr lang="en-US" dirty="0"/>
              <a:t>Market prices</a:t>
            </a:r>
          </a:p>
        </p:txBody>
      </p:sp>
      <p:sp>
        <p:nvSpPr>
          <p:cNvPr id="3" name="Content Placeholder 2">
            <a:extLst>
              <a:ext uri="{FF2B5EF4-FFF2-40B4-BE49-F238E27FC236}">
                <a16:creationId xmlns:a16="http://schemas.microsoft.com/office/drawing/2014/main" id="{FE02F294-24C1-46E6-9B39-8B95525A1151}"/>
              </a:ext>
            </a:extLst>
          </p:cNvPr>
          <p:cNvSpPr>
            <a:spLocks noGrp="1"/>
          </p:cNvSpPr>
          <p:nvPr>
            <p:ph idx="1"/>
          </p:nvPr>
        </p:nvSpPr>
        <p:spPr/>
        <p:txBody>
          <a:bodyPr>
            <a:normAutofit lnSpcReduction="10000"/>
          </a:bodyPr>
          <a:lstStyle/>
          <a:p>
            <a:pPr marL="0" indent="0" algn="ctr">
              <a:buNone/>
            </a:pPr>
            <a:r>
              <a:rPr lang="en-US" dirty="0"/>
              <a:t>The term</a:t>
            </a:r>
            <a:r>
              <a:rPr lang="en-US" dirty="0">
                <a:solidFill>
                  <a:srgbClr val="FF0000"/>
                </a:solidFill>
              </a:rPr>
              <a:t> </a:t>
            </a:r>
            <a:r>
              <a:rPr lang="en-US" sz="2600" b="1" dirty="0">
                <a:solidFill>
                  <a:srgbClr val="FF0000"/>
                </a:solidFill>
              </a:rPr>
              <a:t>market price </a:t>
            </a:r>
            <a:r>
              <a:rPr lang="en-US" dirty="0"/>
              <a:t>is used to denote that price at which an item is selling in the marketplace.</a:t>
            </a:r>
          </a:p>
          <a:p>
            <a:pPr marL="0" indent="0" algn="ctr">
              <a:buNone/>
            </a:pPr>
            <a:r>
              <a:rPr lang="en-US" sz="2400" b="1" dirty="0">
                <a:solidFill>
                  <a:srgbClr val="FF0000"/>
                </a:solidFill>
              </a:rPr>
              <a:t>Demand</a:t>
            </a:r>
            <a:r>
              <a:rPr lang="en-US" dirty="0"/>
              <a:t> is the amount or number of a product that customers are willing and able to buy at a certain price.</a:t>
            </a:r>
          </a:p>
          <a:p>
            <a:pPr marL="0" indent="0" algn="ctr">
              <a:buNone/>
            </a:pPr>
            <a:r>
              <a:rPr lang="en-US" sz="2400" b="1" dirty="0">
                <a:solidFill>
                  <a:srgbClr val="FF0000"/>
                </a:solidFill>
              </a:rPr>
              <a:t>Supply </a:t>
            </a:r>
            <a:r>
              <a:rPr lang="en-US" dirty="0"/>
              <a:t>is the total amount of a product that producers and/or sellers are willing to make available for sale at a certain price. </a:t>
            </a:r>
          </a:p>
          <a:p>
            <a:pPr marL="0" indent="0" algn="ctr">
              <a:buNone/>
            </a:pPr>
            <a:r>
              <a:rPr lang="en-US" dirty="0"/>
              <a:t> when supply and demand are equal the </a:t>
            </a:r>
            <a:r>
              <a:rPr lang="en-US" dirty="0">
                <a:solidFill>
                  <a:schemeClr val="accent1"/>
                </a:solidFill>
              </a:rPr>
              <a:t>ideal price </a:t>
            </a:r>
            <a:r>
              <a:rPr lang="en-US" dirty="0"/>
              <a:t>at which all of the product made will be sold and all of the consumers who want that product will be satisfied. </a:t>
            </a:r>
          </a:p>
          <a:p>
            <a:pPr marL="0" indent="0" algn="ctr">
              <a:buNone/>
            </a:pPr>
            <a:r>
              <a:rPr lang="en-US" dirty="0"/>
              <a:t>Supply and demand are not fixed. Their levels rise and fall for many reasons, economic and otherwise. </a:t>
            </a:r>
          </a:p>
        </p:txBody>
      </p:sp>
    </p:spTree>
    <p:extLst>
      <p:ext uri="{BB962C8B-B14F-4D97-AF65-F5344CB8AC3E}">
        <p14:creationId xmlns:p14="http://schemas.microsoft.com/office/powerpoint/2010/main" val="1607109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19CCC-1675-4BBC-A4F2-441234E46BA2}"/>
              </a:ext>
            </a:extLst>
          </p:cNvPr>
          <p:cNvSpPr>
            <a:spLocks noGrp="1"/>
          </p:cNvSpPr>
          <p:nvPr>
            <p:ph type="ctrTitle"/>
          </p:nvPr>
        </p:nvSpPr>
        <p:spPr>
          <a:xfrm>
            <a:off x="1257300" y="1807105"/>
            <a:ext cx="9448800" cy="2864908"/>
          </a:xfrm>
        </p:spPr>
        <p:txBody>
          <a:bodyPr>
            <a:normAutofit/>
          </a:bodyPr>
          <a:lstStyle/>
          <a:p>
            <a:pPr algn="ctr"/>
            <a:r>
              <a:rPr lang="en-US" sz="2700" dirty="0"/>
              <a:t>Can you think of some of the things that might cause supply and/or demand to change and result in a market price change? </a:t>
            </a:r>
            <a:br>
              <a:rPr lang="en-US" dirty="0"/>
            </a:br>
            <a:endParaRPr lang="en-US" dirty="0"/>
          </a:p>
        </p:txBody>
      </p:sp>
    </p:spTree>
    <p:extLst>
      <p:ext uri="{BB962C8B-B14F-4D97-AF65-F5344CB8AC3E}">
        <p14:creationId xmlns:p14="http://schemas.microsoft.com/office/powerpoint/2010/main" val="26957209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79916-316F-4178-BE43-52E828B57758}"/>
              </a:ext>
            </a:extLst>
          </p:cNvPr>
          <p:cNvSpPr>
            <a:spLocks noGrp="1"/>
          </p:cNvSpPr>
          <p:nvPr>
            <p:ph type="title"/>
          </p:nvPr>
        </p:nvSpPr>
        <p:spPr>
          <a:xfrm>
            <a:off x="914409" y="519112"/>
            <a:ext cx="8610600" cy="1295400"/>
          </a:xfrm>
        </p:spPr>
        <p:txBody>
          <a:bodyPr>
            <a:normAutofit fontScale="90000"/>
          </a:bodyPr>
          <a:lstStyle/>
          <a:p>
            <a:pPr algn="l"/>
            <a:r>
              <a:rPr lang="en-US" dirty="0"/>
              <a:t>Factors that might cause supply and/or demand to change</a:t>
            </a:r>
          </a:p>
        </p:txBody>
      </p:sp>
      <p:sp>
        <p:nvSpPr>
          <p:cNvPr id="3" name="Text Placeholder 2">
            <a:extLst>
              <a:ext uri="{FF2B5EF4-FFF2-40B4-BE49-F238E27FC236}">
                <a16:creationId xmlns:a16="http://schemas.microsoft.com/office/drawing/2014/main" id="{2614EA74-37C7-4765-93F3-0D23A38F4AC8}"/>
              </a:ext>
            </a:extLst>
          </p:cNvPr>
          <p:cNvSpPr>
            <a:spLocks noGrp="1"/>
          </p:cNvSpPr>
          <p:nvPr>
            <p:ph type="body" idx="1"/>
          </p:nvPr>
        </p:nvSpPr>
        <p:spPr>
          <a:xfrm>
            <a:off x="711210" y="2183802"/>
            <a:ext cx="5079991" cy="823912"/>
          </a:xfrm>
        </p:spPr>
        <p:txBody>
          <a:bodyPr>
            <a:normAutofit/>
          </a:bodyPr>
          <a:lstStyle/>
          <a:p>
            <a:pPr algn="ctr"/>
            <a:r>
              <a:rPr lang="en-US" b="1" dirty="0">
                <a:solidFill>
                  <a:srgbClr val="FF0000"/>
                </a:solidFill>
              </a:rPr>
              <a:t>Factors affecting demand </a:t>
            </a:r>
          </a:p>
        </p:txBody>
      </p:sp>
      <p:sp>
        <p:nvSpPr>
          <p:cNvPr id="4" name="Content Placeholder 3">
            <a:extLst>
              <a:ext uri="{FF2B5EF4-FFF2-40B4-BE49-F238E27FC236}">
                <a16:creationId xmlns:a16="http://schemas.microsoft.com/office/drawing/2014/main" id="{10A31153-6715-4B97-8925-643C61D5E7B3}"/>
              </a:ext>
            </a:extLst>
          </p:cNvPr>
          <p:cNvSpPr>
            <a:spLocks noGrp="1"/>
          </p:cNvSpPr>
          <p:nvPr>
            <p:ph sz="half" idx="2"/>
          </p:nvPr>
        </p:nvSpPr>
        <p:spPr/>
        <p:txBody>
          <a:bodyPr/>
          <a:lstStyle/>
          <a:p>
            <a:r>
              <a:rPr lang="en-US" dirty="0"/>
              <a:t>Income.</a:t>
            </a:r>
          </a:p>
          <a:p>
            <a:pPr marL="0" indent="0">
              <a:buNone/>
            </a:pPr>
            <a:endParaRPr lang="en-US" dirty="0"/>
          </a:p>
          <a:p>
            <a:r>
              <a:rPr lang="en-US" dirty="0"/>
              <a:t>Tastes and preferences.</a:t>
            </a:r>
          </a:p>
          <a:p>
            <a:pPr marL="0" indent="0">
              <a:buNone/>
            </a:pPr>
            <a:endParaRPr lang="en-US" dirty="0"/>
          </a:p>
          <a:p>
            <a:r>
              <a:rPr lang="en-US" dirty="0"/>
              <a:t>The prices of related goods.</a:t>
            </a:r>
          </a:p>
        </p:txBody>
      </p:sp>
      <p:sp>
        <p:nvSpPr>
          <p:cNvPr id="5" name="Text Placeholder 4">
            <a:extLst>
              <a:ext uri="{FF2B5EF4-FFF2-40B4-BE49-F238E27FC236}">
                <a16:creationId xmlns:a16="http://schemas.microsoft.com/office/drawing/2014/main" id="{902AF3F8-B764-4F30-840D-55EBB905976E}"/>
              </a:ext>
            </a:extLst>
          </p:cNvPr>
          <p:cNvSpPr>
            <a:spLocks noGrp="1"/>
          </p:cNvSpPr>
          <p:nvPr>
            <p:ph type="body" sz="quarter" idx="3"/>
          </p:nvPr>
        </p:nvSpPr>
        <p:spPr/>
        <p:txBody>
          <a:bodyPr>
            <a:normAutofit/>
          </a:bodyPr>
          <a:lstStyle/>
          <a:p>
            <a:pPr algn="ctr"/>
            <a:r>
              <a:rPr lang="en-US" b="1" dirty="0">
                <a:solidFill>
                  <a:srgbClr val="FF0000"/>
                </a:solidFill>
              </a:rPr>
              <a:t>Factors affecting supply </a:t>
            </a:r>
          </a:p>
        </p:txBody>
      </p:sp>
      <p:sp>
        <p:nvSpPr>
          <p:cNvPr id="6" name="Content Placeholder 5">
            <a:extLst>
              <a:ext uri="{FF2B5EF4-FFF2-40B4-BE49-F238E27FC236}">
                <a16:creationId xmlns:a16="http://schemas.microsoft.com/office/drawing/2014/main" id="{5F209597-FAF9-4ADA-ACB0-02A19630652D}"/>
              </a:ext>
            </a:extLst>
          </p:cNvPr>
          <p:cNvSpPr>
            <a:spLocks noGrp="1"/>
          </p:cNvSpPr>
          <p:nvPr>
            <p:ph sz="quarter" idx="4"/>
          </p:nvPr>
        </p:nvSpPr>
        <p:spPr/>
        <p:txBody>
          <a:bodyPr/>
          <a:lstStyle/>
          <a:p>
            <a:r>
              <a:rPr lang="en-US" dirty="0"/>
              <a:t>Production conditions.</a:t>
            </a:r>
          </a:p>
          <a:p>
            <a:pPr marL="0" indent="0">
              <a:buNone/>
            </a:pPr>
            <a:endParaRPr lang="en-US" dirty="0"/>
          </a:p>
          <a:p>
            <a:r>
              <a:rPr lang="en-US" dirty="0"/>
              <a:t>number of suppliers.</a:t>
            </a:r>
          </a:p>
          <a:p>
            <a:pPr marL="0" indent="0">
              <a:buNone/>
            </a:pPr>
            <a:endParaRPr lang="en-US" dirty="0"/>
          </a:p>
          <a:p>
            <a:r>
              <a:rPr lang="en-US" dirty="0"/>
              <a:t>government policy.</a:t>
            </a:r>
          </a:p>
        </p:txBody>
      </p:sp>
    </p:spTree>
    <p:extLst>
      <p:ext uri="{BB962C8B-B14F-4D97-AF65-F5344CB8AC3E}">
        <p14:creationId xmlns:p14="http://schemas.microsoft.com/office/powerpoint/2010/main" val="2298726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2C2A2-4AA4-4781-99E0-7F32C7B73CB8}"/>
              </a:ext>
            </a:extLst>
          </p:cNvPr>
          <p:cNvSpPr>
            <a:spLocks noGrp="1"/>
          </p:cNvSpPr>
          <p:nvPr>
            <p:ph type="title"/>
          </p:nvPr>
        </p:nvSpPr>
        <p:spPr>
          <a:xfrm>
            <a:off x="685799" y="535773"/>
            <a:ext cx="10029825" cy="1293028"/>
          </a:xfrm>
        </p:spPr>
        <p:txBody>
          <a:bodyPr>
            <a:normAutofit/>
          </a:bodyPr>
          <a:lstStyle/>
          <a:p>
            <a:pPr algn="l"/>
            <a:r>
              <a:rPr lang="en-US" dirty="0"/>
              <a:t>how supply and demand changes affect the market price ?</a:t>
            </a:r>
          </a:p>
        </p:txBody>
      </p:sp>
      <p:sp>
        <p:nvSpPr>
          <p:cNvPr id="3" name="Content Placeholder 2">
            <a:extLst>
              <a:ext uri="{FF2B5EF4-FFF2-40B4-BE49-F238E27FC236}">
                <a16:creationId xmlns:a16="http://schemas.microsoft.com/office/drawing/2014/main" id="{0CA52FCD-8ED6-486C-83E3-BD08F3AF2E92}"/>
              </a:ext>
            </a:extLst>
          </p:cNvPr>
          <p:cNvSpPr>
            <a:spLocks noGrp="1"/>
          </p:cNvSpPr>
          <p:nvPr>
            <p:ph idx="1"/>
          </p:nvPr>
        </p:nvSpPr>
        <p:spPr/>
        <p:txBody>
          <a:bodyPr/>
          <a:lstStyle/>
          <a:p>
            <a:pPr marL="0" indent="0" algn="ctr">
              <a:buNone/>
            </a:pPr>
            <a:endParaRPr lang="en-US" dirty="0"/>
          </a:p>
          <a:p>
            <a:pPr marL="0" indent="0" algn="ctr">
              <a:buNone/>
            </a:pPr>
            <a:r>
              <a:rPr lang="en-US" dirty="0"/>
              <a:t> </a:t>
            </a:r>
            <a:r>
              <a:rPr lang="en-US" sz="3600" dirty="0"/>
              <a:t>It's a fundamental economic principle that explains:</a:t>
            </a:r>
          </a:p>
          <a:p>
            <a:pPr marL="0" indent="0" algn="ctr">
              <a:buNone/>
            </a:pPr>
            <a:r>
              <a:rPr lang="en-US" sz="3600" dirty="0"/>
              <a:t> </a:t>
            </a:r>
            <a:r>
              <a:rPr lang="en-US" sz="2800" dirty="0"/>
              <a:t>when supply exceeds demand for a good or service, prices fall.</a:t>
            </a:r>
          </a:p>
          <a:p>
            <a:pPr marL="0" indent="0" algn="ctr">
              <a:buNone/>
            </a:pPr>
            <a:r>
              <a:rPr lang="en-US" sz="2800" dirty="0"/>
              <a:t> When demand exceeds supply, prices tend to rise.</a:t>
            </a:r>
          </a:p>
        </p:txBody>
      </p:sp>
    </p:spTree>
    <p:extLst>
      <p:ext uri="{BB962C8B-B14F-4D97-AF65-F5344CB8AC3E}">
        <p14:creationId xmlns:p14="http://schemas.microsoft.com/office/powerpoint/2010/main" val="41297028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81F94E-9266-40C6-8F74-130294F5F736}"/>
              </a:ext>
            </a:extLst>
          </p:cNvPr>
          <p:cNvSpPr>
            <a:spLocks noGrp="1"/>
          </p:cNvSpPr>
          <p:nvPr>
            <p:ph idx="1"/>
          </p:nvPr>
        </p:nvSpPr>
        <p:spPr>
          <a:xfrm>
            <a:off x="685800" y="1680210"/>
            <a:ext cx="10820400" cy="4024125"/>
          </a:xfrm>
        </p:spPr>
        <p:txBody>
          <a:bodyPr>
            <a:normAutofit/>
          </a:bodyPr>
          <a:lstStyle/>
          <a:p>
            <a:pPr marL="0" indent="0">
              <a:buNone/>
            </a:pPr>
            <a:endParaRPr lang="en-US" sz="9600" dirty="0"/>
          </a:p>
          <a:p>
            <a:pPr marL="0" indent="0" algn="ctr">
              <a:buNone/>
            </a:pPr>
            <a:r>
              <a:rPr lang="en-US" sz="9600" dirty="0"/>
              <a:t>GOOD LUCK </a:t>
            </a:r>
          </a:p>
          <a:p>
            <a:pPr marL="0" indent="0" algn="ctr">
              <a:buNone/>
            </a:pPr>
            <a:endParaRPr lang="en-US" sz="9600" dirty="0"/>
          </a:p>
        </p:txBody>
      </p:sp>
    </p:spTree>
    <p:extLst>
      <p:ext uri="{BB962C8B-B14F-4D97-AF65-F5344CB8AC3E}">
        <p14:creationId xmlns:p14="http://schemas.microsoft.com/office/powerpoint/2010/main" val="1074917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7B991-6347-46B9-860E-17E5F6BAD273}"/>
              </a:ext>
            </a:extLst>
          </p:cNvPr>
          <p:cNvSpPr>
            <a:spLocks noGrp="1"/>
          </p:cNvSpPr>
          <p:nvPr>
            <p:ph type="title"/>
          </p:nvPr>
        </p:nvSpPr>
        <p:spPr>
          <a:xfrm>
            <a:off x="685800" y="764373"/>
            <a:ext cx="10820400" cy="1293028"/>
          </a:xfrm>
        </p:spPr>
        <p:txBody>
          <a:bodyPr/>
          <a:lstStyle/>
          <a:p>
            <a:pPr algn="l"/>
            <a:r>
              <a:rPr lang="en-US" dirty="0"/>
              <a:t>Business dictionary</a:t>
            </a:r>
          </a:p>
        </p:txBody>
      </p:sp>
      <p:sp>
        <p:nvSpPr>
          <p:cNvPr id="3" name="Content Placeholder 2">
            <a:extLst>
              <a:ext uri="{FF2B5EF4-FFF2-40B4-BE49-F238E27FC236}">
                <a16:creationId xmlns:a16="http://schemas.microsoft.com/office/drawing/2014/main" id="{8BCE200B-8C83-4555-891C-4A615BFB7CA7}"/>
              </a:ext>
            </a:extLst>
          </p:cNvPr>
          <p:cNvSpPr>
            <a:spLocks noGrp="1"/>
          </p:cNvSpPr>
          <p:nvPr>
            <p:ph idx="1"/>
          </p:nvPr>
        </p:nvSpPr>
        <p:spPr>
          <a:xfrm>
            <a:off x="685800" y="1814514"/>
            <a:ext cx="10820400" cy="4404172"/>
          </a:xfrm>
        </p:spPr>
        <p:txBody>
          <a:bodyPr>
            <a:normAutofit fontScale="92500" lnSpcReduction="20000"/>
          </a:bodyPr>
          <a:lstStyle/>
          <a:p>
            <a:r>
              <a:rPr lang="en-US" sz="2400" b="1" dirty="0">
                <a:solidFill>
                  <a:srgbClr val="FF0000"/>
                </a:solidFill>
              </a:rPr>
              <a:t>Products: </a:t>
            </a:r>
            <a:r>
              <a:rPr lang="en-US" sz="2400" dirty="0"/>
              <a:t>are goods or services that businesses produce or provide to satisfy customers needs and wants. </a:t>
            </a:r>
          </a:p>
          <a:p>
            <a:pPr algn="ctr"/>
            <a:endParaRPr lang="en-US" sz="2400" dirty="0"/>
          </a:p>
          <a:p>
            <a:r>
              <a:rPr lang="en-US" sz="2400" b="1" dirty="0">
                <a:solidFill>
                  <a:srgbClr val="FF0000"/>
                </a:solidFill>
              </a:rPr>
              <a:t>Goods: </a:t>
            </a:r>
            <a:r>
              <a:rPr lang="en-US" sz="2400" dirty="0"/>
              <a:t>are tangible items that can be physically seen and touched for sale.</a:t>
            </a:r>
          </a:p>
          <a:p>
            <a:pPr marL="0" indent="0">
              <a:buNone/>
            </a:pPr>
            <a:endParaRPr lang="en-US" sz="2400" dirty="0"/>
          </a:p>
          <a:p>
            <a:r>
              <a:rPr lang="en-US" sz="2400" b="1" dirty="0">
                <a:solidFill>
                  <a:srgbClr val="FF0000"/>
                </a:solidFill>
              </a:rPr>
              <a:t>Services : </a:t>
            </a:r>
            <a:r>
              <a:rPr lang="en-US" sz="2400" dirty="0"/>
              <a:t>are intangible activities , work done for someone by someone else </a:t>
            </a:r>
          </a:p>
          <a:p>
            <a:pPr marL="0" indent="0">
              <a:buNone/>
            </a:pPr>
            <a:r>
              <a:rPr lang="en-US" sz="2400" dirty="0"/>
              <a:t> ,usually for pay.</a:t>
            </a:r>
          </a:p>
          <a:p>
            <a:pPr marL="0" indent="0">
              <a:buNone/>
            </a:pPr>
            <a:endParaRPr lang="en-US" sz="2400" dirty="0"/>
          </a:p>
          <a:p>
            <a:pPr marL="0" indent="0">
              <a:buNone/>
            </a:pPr>
            <a:r>
              <a:rPr lang="en-US" sz="2400" b="1" dirty="0">
                <a:solidFill>
                  <a:srgbClr val="FF0000"/>
                </a:solidFill>
              </a:rPr>
              <a:t>.Needs: </a:t>
            </a:r>
            <a:r>
              <a:rPr lang="en-US" sz="2400" dirty="0"/>
              <a:t>are things essential for living.</a:t>
            </a:r>
          </a:p>
          <a:p>
            <a:pPr marL="0" indent="0">
              <a:buNone/>
            </a:pPr>
            <a:endParaRPr lang="en-US" sz="2400" dirty="0"/>
          </a:p>
          <a:p>
            <a:pPr marL="0" indent="0">
              <a:buNone/>
            </a:pPr>
            <a:r>
              <a:rPr lang="en-US" sz="2400" b="1" dirty="0"/>
              <a:t>.</a:t>
            </a:r>
            <a:r>
              <a:rPr lang="en-US" sz="2400" b="1" dirty="0">
                <a:solidFill>
                  <a:srgbClr val="FF0000"/>
                </a:solidFill>
              </a:rPr>
              <a:t>Wants: </a:t>
            </a:r>
            <a:r>
              <a:rPr lang="en-US" sz="2400" dirty="0"/>
              <a:t>are goods or services which people would like to have, but </a:t>
            </a:r>
          </a:p>
          <a:p>
            <a:pPr marL="0" indent="0">
              <a:buNone/>
            </a:pPr>
            <a:r>
              <a:rPr lang="en-US" sz="2400" dirty="0"/>
              <a:t>which are not essential for living.</a:t>
            </a:r>
          </a:p>
          <a:p>
            <a:pPr marL="0" indent="0">
              <a:buNone/>
            </a:pPr>
            <a:endParaRPr lang="en-US" sz="2400" dirty="0"/>
          </a:p>
        </p:txBody>
      </p:sp>
    </p:spTree>
    <p:extLst>
      <p:ext uri="{BB962C8B-B14F-4D97-AF65-F5344CB8AC3E}">
        <p14:creationId xmlns:p14="http://schemas.microsoft.com/office/powerpoint/2010/main" val="168607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E7ABF-D11D-44E8-BB38-F9D2C38C01EA}"/>
              </a:ext>
            </a:extLst>
          </p:cNvPr>
          <p:cNvSpPr>
            <a:spLocks noGrp="1"/>
          </p:cNvSpPr>
          <p:nvPr>
            <p:ph type="title"/>
          </p:nvPr>
        </p:nvSpPr>
        <p:spPr>
          <a:xfrm>
            <a:off x="685800" y="764373"/>
            <a:ext cx="10820400" cy="1293028"/>
          </a:xfrm>
        </p:spPr>
        <p:txBody>
          <a:bodyPr/>
          <a:lstStyle/>
          <a:p>
            <a:pPr algn="l"/>
            <a:r>
              <a:rPr lang="en-US" dirty="0"/>
              <a:t>Why are businesses important to the community?</a:t>
            </a:r>
          </a:p>
        </p:txBody>
      </p:sp>
      <p:sp>
        <p:nvSpPr>
          <p:cNvPr id="3" name="Content Placeholder 2">
            <a:extLst>
              <a:ext uri="{FF2B5EF4-FFF2-40B4-BE49-F238E27FC236}">
                <a16:creationId xmlns:a16="http://schemas.microsoft.com/office/drawing/2014/main" id="{C72513C7-EFA6-40ED-800B-A4AA6278305D}"/>
              </a:ext>
            </a:extLst>
          </p:cNvPr>
          <p:cNvSpPr>
            <a:spLocks noGrp="1"/>
          </p:cNvSpPr>
          <p:nvPr>
            <p:ph idx="1"/>
          </p:nvPr>
        </p:nvSpPr>
        <p:spPr/>
        <p:txBody>
          <a:bodyPr/>
          <a:lstStyle/>
          <a:p>
            <a:pPr marL="0" indent="0">
              <a:buNone/>
            </a:pPr>
            <a:r>
              <a:rPr lang="en-US" dirty="0"/>
              <a:t>Business is very important :</a:t>
            </a:r>
          </a:p>
          <a:p>
            <a:pPr marL="0" indent="0">
              <a:buNone/>
            </a:pPr>
            <a:endParaRPr lang="en-US" dirty="0"/>
          </a:p>
          <a:p>
            <a:r>
              <a:rPr lang="en-US" dirty="0"/>
              <a:t>Businesses provide products and services that meet the needs of local communities.</a:t>
            </a:r>
          </a:p>
          <a:p>
            <a:pPr marL="0" indent="0">
              <a:buNone/>
            </a:pPr>
            <a:endParaRPr lang="en-US" dirty="0"/>
          </a:p>
          <a:p>
            <a:r>
              <a:rPr lang="en-US" dirty="0"/>
              <a:t>creating job growth and providing locals with job opportunities </a:t>
            </a:r>
          </a:p>
          <a:p>
            <a:pPr marL="0" indent="0">
              <a:buNone/>
            </a:pPr>
            <a:endParaRPr lang="en-US" dirty="0"/>
          </a:p>
          <a:p>
            <a:r>
              <a:rPr lang="en-US" dirty="0"/>
              <a:t>It’s a measure of society’s progress and prosperity.</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04114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A12D5-FE76-4728-AEB2-662014F94FEC}"/>
              </a:ext>
            </a:extLst>
          </p:cNvPr>
          <p:cNvSpPr>
            <a:spLocks noGrp="1"/>
          </p:cNvSpPr>
          <p:nvPr>
            <p:ph type="title"/>
          </p:nvPr>
        </p:nvSpPr>
        <p:spPr>
          <a:xfrm>
            <a:off x="685800" y="435760"/>
            <a:ext cx="8610600" cy="1293028"/>
          </a:xfrm>
        </p:spPr>
        <p:txBody>
          <a:bodyPr/>
          <a:lstStyle/>
          <a:p>
            <a:pPr algn="l"/>
            <a:r>
              <a:rPr lang="en-US" dirty="0"/>
              <a:t>Objectives of a business</a:t>
            </a:r>
          </a:p>
        </p:txBody>
      </p:sp>
      <p:sp>
        <p:nvSpPr>
          <p:cNvPr id="3" name="Content Placeholder 2">
            <a:extLst>
              <a:ext uri="{FF2B5EF4-FFF2-40B4-BE49-F238E27FC236}">
                <a16:creationId xmlns:a16="http://schemas.microsoft.com/office/drawing/2014/main" id="{E9A09C9C-5E1D-4C88-AB02-0D5FEDB78C5E}"/>
              </a:ext>
            </a:extLst>
          </p:cNvPr>
          <p:cNvSpPr>
            <a:spLocks noGrp="1"/>
          </p:cNvSpPr>
          <p:nvPr>
            <p:ph idx="1"/>
          </p:nvPr>
        </p:nvSpPr>
        <p:spPr/>
        <p:txBody>
          <a:bodyPr>
            <a:normAutofit/>
          </a:bodyPr>
          <a:lstStyle/>
          <a:p>
            <a:pPr marL="0" indent="0" algn="ctr">
              <a:buNone/>
            </a:pPr>
            <a:r>
              <a:rPr lang="en-US" b="1" dirty="0">
                <a:solidFill>
                  <a:schemeClr val="accent1"/>
                </a:solidFill>
              </a:rPr>
              <a:t>The main objectives of a business are:</a:t>
            </a:r>
          </a:p>
          <a:p>
            <a:pPr marL="0" indent="0" algn="ctr">
              <a:buNone/>
            </a:pPr>
            <a:endParaRPr lang="en-US" b="1" dirty="0"/>
          </a:p>
          <a:p>
            <a:pPr algn="ctr"/>
            <a:r>
              <a:rPr lang="en-US" dirty="0"/>
              <a:t>Profit making is a main reason why people start a business.</a:t>
            </a:r>
          </a:p>
          <a:p>
            <a:pPr marL="0" indent="0" algn="ctr">
              <a:buNone/>
            </a:pPr>
            <a:endParaRPr lang="en-US" dirty="0"/>
          </a:p>
          <a:p>
            <a:pPr algn="ctr"/>
            <a:r>
              <a:rPr lang="en-US" dirty="0"/>
              <a:t>Customer satisfaction is an important objective for every business owner.</a:t>
            </a:r>
          </a:p>
          <a:p>
            <a:pPr algn="ctr"/>
            <a:endParaRPr lang="en-US" dirty="0"/>
          </a:p>
          <a:p>
            <a:pPr algn="ctr"/>
            <a:r>
              <a:rPr lang="en-US" dirty="0"/>
              <a:t>Building a good reputation and gain the trust and loyalty of their customers.</a:t>
            </a:r>
          </a:p>
          <a:p>
            <a:pPr marL="0" indent="0" algn="ctr">
              <a:buNone/>
            </a:pPr>
            <a:r>
              <a:rPr lang="en-US" b="1" dirty="0"/>
              <a:t>(the value of the relationship and the loyalty the business builds with its customers is called </a:t>
            </a:r>
            <a:r>
              <a:rPr lang="en-US" b="1" dirty="0">
                <a:solidFill>
                  <a:schemeClr val="accent1"/>
                </a:solidFill>
              </a:rPr>
              <a:t>customer capital</a:t>
            </a:r>
            <a:r>
              <a:rPr lang="en-US" b="1" dirty="0"/>
              <a:t>).</a:t>
            </a:r>
          </a:p>
          <a:p>
            <a:pPr marL="0" indent="0" algn="ctr">
              <a:buNone/>
            </a:pPr>
            <a:endParaRPr lang="en-US" b="1" dirty="0"/>
          </a:p>
          <a:p>
            <a:pPr marL="457200" indent="-457200" algn="ctr">
              <a:buFont typeface="+mj-lt"/>
              <a:buAutoNum type="arabicPeriod"/>
            </a:pPr>
            <a:endParaRPr lang="en-US" dirty="0"/>
          </a:p>
          <a:p>
            <a:pPr marL="0" indent="0" algn="ctr">
              <a:buNone/>
            </a:pPr>
            <a:endParaRPr lang="en-US" dirty="0"/>
          </a:p>
        </p:txBody>
      </p:sp>
    </p:spTree>
    <p:extLst>
      <p:ext uri="{BB962C8B-B14F-4D97-AF65-F5344CB8AC3E}">
        <p14:creationId xmlns:p14="http://schemas.microsoft.com/office/powerpoint/2010/main" val="1234101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B84DA-ED18-4056-99E3-000D8EFE56C4}"/>
              </a:ext>
            </a:extLst>
          </p:cNvPr>
          <p:cNvSpPr>
            <a:spLocks noGrp="1"/>
          </p:cNvSpPr>
          <p:nvPr>
            <p:ph type="title"/>
          </p:nvPr>
        </p:nvSpPr>
        <p:spPr>
          <a:xfrm>
            <a:off x="685800" y="764373"/>
            <a:ext cx="10820400" cy="1293028"/>
          </a:xfrm>
        </p:spPr>
        <p:txBody>
          <a:bodyPr/>
          <a:lstStyle/>
          <a:p>
            <a:pPr algn="l"/>
            <a:r>
              <a:rPr lang="en-US" dirty="0"/>
              <a:t>Lesson 2 :History of business</a:t>
            </a:r>
            <a:br>
              <a:rPr lang="en-US" dirty="0"/>
            </a:br>
            <a:r>
              <a:rPr lang="en-US" dirty="0"/>
              <a:t>The early beginning </a:t>
            </a:r>
          </a:p>
        </p:txBody>
      </p:sp>
      <p:sp>
        <p:nvSpPr>
          <p:cNvPr id="3" name="Content Placeholder 2">
            <a:extLst>
              <a:ext uri="{FF2B5EF4-FFF2-40B4-BE49-F238E27FC236}">
                <a16:creationId xmlns:a16="http://schemas.microsoft.com/office/drawing/2014/main" id="{F9469DD8-4FAF-4B1E-9C97-4866D110AC08}"/>
              </a:ext>
            </a:extLst>
          </p:cNvPr>
          <p:cNvSpPr>
            <a:spLocks noGrp="1"/>
          </p:cNvSpPr>
          <p:nvPr>
            <p:ph idx="1"/>
          </p:nvPr>
        </p:nvSpPr>
        <p:spPr/>
        <p:txBody>
          <a:bodyPr/>
          <a:lstStyle/>
          <a:p>
            <a:pPr marL="0" indent="0">
              <a:buNone/>
            </a:pPr>
            <a:endParaRPr lang="en-US" dirty="0"/>
          </a:p>
          <a:p>
            <a:pPr marL="0" indent="0" algn="ctr">
              <a:buNone/>
            </a:pPr>
            <a:r>
              <a:rPr lang="en-US" sz="2400" dirty="0"/>
              <a:t>People started doing businesses a very long time ago as a very early sign of civilization . They needed very basic things like food, simple tools, and clothing. As a result, they started trading things they had for things they needed. </a:t>
            </a:r>
            <a:r>
              <a:rPr lang="en-US" sz="1600" dirty="0"/>
              <a:t>For example :a farmer would trade some of his food for tools or clothes.</a:t>
            </a:r>
          </a:p>
          <a:p>
            <a:pPr marL="0" indent="0" algn="ctr">
              <a:buNone/>
            </a:pPr>
            <a:r>
              <a:rPr lang="en-US" dirty="0"/>
              <a:t>this worked out fine for people when life was very simple and people needed limited items. As societies progressed, businesses had to become more innovative to cover more items needed and reach more people.</a:t>
            </a:r>
            <a:endParaRPr lang="en-US" sz="1600" dirty="0"/>
          </a:p>
        </p:txBody>
      </p:sp>
    </p:spTree>
    <p:extLst>
      <p:ext uri="{BB962C8B-B14F-4D97-AF65-F5344CB8AC3E}">
        <p14:creationId xmlns:p14="http://schemas.microsoft.com/office/powerpoint/2010/main" val="142237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F51C1-24A7-42DE-8EAA-E1BA73E559F0}"/>
              </a:ext>
            </a:extLst>
          </p:cNvPr>
          <p:cNvSpPr>
            <a:spLocks noGrp="1"/>
          </p:cNvSpPr>
          <p:nvPr>
            <p:ph type="title"/>
          </p:nvPr>
        </p:nvSpPr>
        <p:spPr>
          <a:xfrm>
            <a:off x="723900" y="492911"/>
            <a:ext cx="8610600" cy="1293028"/>
          </a:xfrm>
        </p:spPr>
        <p:txBody>
          <a:bodyPr/>
          <a:lstStyle/>
          <a:p>
            <a:pPr algn="l"/>
            <a:r>
              <a:rPr lang="en-US" dirty="0"/>
              <a:t>Business dictionary</a:t>
            </a:r>
          </a:p>
        </p:txBody>
      </p:sp>
      <p:sp>
        <p:nvSpPr>
          <p:cNvPr id="3" name="Content Placeholder 2">
            <a:extLst>
              <a:ext uri="{FF2B5EF4-FFF2-40B4-BE49-F238E27FC236}">
                <a16:creationId xmlns:a16="http://schemas.microsoft.com/office/drawing/2014/main" id="{D5D7FCC4-B62C-4E0E-84E9-4EFB9CC56A19}"/>
              </a:ext>
            </a:extLst>
          </p:cNvPr>
          <p:cNvSpPr>
            <a:spLocks noGrp="1"/>
          </p:cNvSpPr>
          <p:nvPr>
            <p:ph idx="1"/>
          </p:nvPr>
        </p:nvSpPr>
        <p:spPr/>
        <p:txBody>
          <a:bodyPr/>
          <a:lstStyle/>
          <a:p>
            <a:endParaRPr lang="en-US" dirty="0"/>
          </a:p>
          <a:p>
            <a:r>
              <a:rPr lang="en-US" b="1" dirty="0">
                <a:solidFill>
                  <a:srgbClr val="FF0000"/>
                </a:solidFill>
              </a:rPr>
              <a:t>Barter : </a:t>
            </a:r>
            <a:r>
              <a:rPr lang="en-US" dirty="0"/>
              <a:t>exchange (goods or services) for other goods or services without using money. </a:t>
            </a:r>
          </a:p>
          <a:p>
            <a:endParaRPr lang="en-US" dirty="0"/>
          </a:p>
          <a:p>
            <a:r>
              <a:rPr lang="en-US" b="1" dirty="0">
                <a:solidFill>
                  <a:srgbClr val="FF0000"/>
                </a:solidFill>
              </a:rPr>
              <a:t>Trade :</a:t>
            </a:r>
            <a:r>
              <a:rPr lang="en-US" dirty="0"/>
              <a:t>refers to any activity carried on for the production of income from selling goods or performing services. </a:t>
            </a:r>
          </a:p>
          <a:p>
            <a:endParaRPr lang="en-US" dirty="0"/>
          </a:p>
          <a:p>
            <a:r>
              <a:rPr lang="en-US" b="1" dirty="0">
                <a:solidFill>
                  <a:srgbClr val="FF0000"/>
                </a:solidFill>
              </a:rPr>
              <a:t>Operate: </a:t>
            </a:r>
            <a:r>
              <a:rPr lang="en-US" dirty="0"/>
              <a:t>is to work, perform, or function.</a:t>
            </a:r>
          </a:p>
        </p:txBody>
      </p:sp>
    </p:spTree>
    <p:extLst>
      <p:ext uri="{BB962C8B-B14F-4D97-AF65-F5344CB8AC3E}">
        <p14:creationId xmlns:p14="http://schemas.microsoft.com/office/powerpoint/2010/main" val="329763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DB868-8157-47F1-B8FB-467526DE7042}"/>
              </a:ext>
            </a:extLst>
          </p:cNvPr>
          <p:cNvSpPr>
            <a:spLocks noGrp="1"/>
          </p:cNvSpPr>
          <p:nvPr>
            <p:ph type="title"/>
          </p:nvPr>
        </p:nvSpPr>
        <p:spPr>
          <a:xfrm>
            <a:off x="685800" y="507198"/>
            <a:ext cx="8610600" cy="1293028"/>
          </a:xfrm>
        </p:spPr>
        <p:txBody>
          <a:bodyPr/>
          <a:lstStyle/>
          <a:p>
            <a:pPr algn="l"/>
            <a:r>
              <a:rPr lang="en-US" dirty="0"/>
              <a:t>The development of business through history </a:t>
            </a:r>
          </a:p>
        </p:txBody>
      </p:sp>
      <p:sp>
        <p:nvSpPr>
          <p:cNvPr id="3" name="Content Placeholder 2">
            <a:extLst>
              <a:ext uri="{FF2B5EF4-FFF2-40B4-BE49-F238E27FC236}">
                <a16:creationId xmlns:a16="http://schemas.microsoft.com/office/drawing/2014/main" id="{AA93620D-6F37-43B5-B471-3B3CE2FE9A9E}"/>
              </a:ext>
            </a:extLst>
          </p:cNvPr>
          <p:cNvSpPr>
            <a:spLocks noGrp="1"/>
          </p:cNvSpPr>
          <p:nvPr>
            <p:ph idx="1"/>
          </p:nvPr>
        </p:nvSpPr>
        <p:spPr>
          <a:xfrm>
            <a:off x="0" y="1694498"/>
            <a:ext cx="12072938" cy="5006340"/>
          </a:xfrm>
        </p:spPr>
        <p:txBody>
          <a:bodyPr>
            <a:normAutofit/>
          </a:bodyPr>
          <a:lstStyle/>
          <a:p>
            <a:pPr marL="0" indent="0" algn="ctr">
              <a:buNone/>
            </a:pPr>
            <a:r>
              <a:rPr lang="en-US" sz="1800" dirty="0"/>
              <a:t>As trade continued to expand into towns , cities with many villages and so on.</a:t>
            </a:r>
          </a:p>
          <a:p>
            <a:pPr marL="0" indent="0" algn="ctr">
              <a:buNone/>
            </a:pPr>
            <a:r>
              <a:rPr lang="en-US" sz="1800" dirty="0"/>
              <a:t> Businesses became (national / regional / International and global).</a:t>
            </a:r>
          </a:p>
          <a:p>
            <a:pPr marL="0" indent="0" algn="ctr">
              <a:buNone/>
            </a:pPr>
            <a:endParaRPr lang="en-US" sz="1800" dirty="0"/>
          </a:p>
          <a:p>
            <a:pPr marL="0" indent="0" algn="ctr">
              <a:buNone/>
            </a:pPr>
            <a:r>
              <a:rPr lang="en-US" sz="1800" b="1" dirty="0">
                <a:solidFill>
                  <a:schemeClr val="accent1"/>
                </a:solidFill>
              </a:rPr>
              <a:t>Businesses types</a:t>
            </a:r>
          </a:p>
          <a:p>
            <a:pPr marL="0" indent="0">
              <a:buNone/>
            </a:pPr>
            <a:r>
              <a:rPr lang="en-US" dirty="0"/>
              <a:t>A </a:t>
            </a:r>
            <a:r>
              <a:rPr lang="en-US" b="1" dirty="0">
                <a:solidFill>
                  <a:srgbClr val="FF0000"/>
                </a:solidFill>
              </a:rPr>
              <a:t>national business: </a:t>
            </a:r>
            <a:r>
              <a:rPr lang="en-US" dirty="0"/>
              <a:t>is one that operates within the borders of a particular country. Like a local business, a national business understands the culture of the country and develops products and services to satisfy its market.</a:t>
            </a:r>
          </a:p>
          <a:p>
            <a:pPr marL="0" indent="0">
              <a:buNone/>
            </a:pPr>
            <a:r>
              <a:rPr lang="en-US" sz="1600" dirty="0"/>
              <a:t>Ex: restaurants , grocery stores in Jordan.</a:t>
            </a:r>
          </a:p>
          <a:p>
            <a:pPr marL="0" indent="0">
              <a:buNone/>
            </a:pPr>
            <a:endParaRPr lang="en-US" sz="1600" dirty="0"/>
          </a:p>
          <a:p>
            <a:pPr marL="0" indent="0">
              <a:buNone/>
            </a:pPr>
            <a:r>
              <a:rPr lang="en-US" dirty="0"/>
              <a:t>A </a:t>
            </a:r>
            <a:r>
              <a:rPr lang="en-US" b="1" dirty="0">
                <a:solidFill>
                  <a:srgbClr val="FF0000"/>
                </a:solidFill>
              </a:rPr>
              <a:t>regional business : </a:t>
            </a:r>
            <a:r>
              <a:rPr lang="en-US" dirty="0"/>
              <a:t>is a type of moderate size business serving the local community and then expand to neighboring countries.</a:t>
            </a:r>
          </a:p>
          <a:p>
            <a:pPr marL="0" indent="0">
              <a:buNone/>
            </a:pPr>
            <a:r>
              <a:rPr lang="en-US" sz="1600" dirty="0"/>
              <a:t>Ex: a company that operates and trades in the middle east.</a:t>
            </a:r>
          </a:p>
          <a:p>
            <a:pPr marL="0" indent="0">
              <a:buNone/>
            </a:pPr>
            <a:endParaRPr lang="en-US" sz="1600" dirty="0"/>
          </a:p>
          <a:p>
            <a:pPr marL="0" indent="0">
              <a:buNone/>
            </a:pPr>
            <a:endParaRPr lang="en-US" sz="16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4148237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4211</TotalTime>
  <Words>2319</Words>
  <Application>Microsoft Office PowerPoint</Application>
  <PresentationFormat>Widescreen</PresentationFormat>
  <Paragraphs>247</Paragraphs>
  <Slides>34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Century Gothic</vt:lpstr>
      <vt:lpstr>Vapor Trail</vt:lpstr>
      <vt:lpstr>Businesses around the world </vt:lpstr>
      <vt:lpstr>Lesson 1: Why do we need businesses?</vt:lpstr>
      <vt:lpstr>How dependent are you?</vt:lpstr>
      <vt:lpstr>Business dictionary</vt:lpstr>
      <vt:lpstr>Why are businesses important to the community?</vt:lpstr>
      <vt:lpstr>Objectives of a business</vt:lpstr>
      <vt:lpstr>Lesson 2 :History of business The early beginning </vt:lpstr>
      <vt:lpstr>Business dictionary</vt:lpstr>
      <vt:lpstr>The development of business through history </vt:lpstr>
      <vt:lpstr>PowerPoint Presentation</vt:lpstr>
      <vt:lpstr>How do businesses influence cultures and civilizations?</vt:lpstr>
      <vt:lpstr>global businesses advantages</vt:lpstr>
      <vt:lpstr>LESSON 3 :NATURE OF a business world (Classification of  businesses based on who owns and runs them and the purpose for which they exist ) </vt:lpstr>
      <vt:lpstr>Public sector </vt:lpstr>
      <vt:lpstr>Which business activities are usually in the public sector ?</vt:lpstr>
      <vt:lpstr>Private sector </vt:lpstr>
      <vt:lpstr>Class activity</vt:lpstr>
      <vt:lpstr>Types of business organizations in the private sector</vt:lpstr>
      <vt:lpstr>Sole trader</vt:lpstr>
      <vt:lpstr>Partnership</vt:lpstr>
      <vt:lpstr>PowerPoint Presentation</vt:lpstr>
      <vt:lpstr>Franchise</vt:lpstr>
      <vt:lpstr> franchising benefits for both parties (franchisee and franchisor)</vt:lpstr>
      <vt:lpstr>Profit and non-profit businesses</vt:lpstr>
      <vt:lpstr>Production and marketing businesses </vt:lpstr>
      <vt:lpstr>PowerPoint Presentation</vt:lpstr>
      <vt:lpstr>Chain of production  Classification of business activities  </vt:lpstr>
      <vt:lpstr>Examples of businesses in different sectors of industry :</vt:lpstr>
      <vt:lpstr>Markets </vt:lpstr>
      <vt:lpstr>Market prices</vt:lpstr>
      <vt:lpstr>Can you think of some of the things that might cause supply and/or demand to change and result in a market price change?  </vt:lpstr>
      <vt:lpstr>Factors that might cause supply and/or demand to change</vt:lpstr>
      <vt:lpstr>how supply and demand changes affect the market price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Businesses around the world </dc:title>
  <dc:creator>Yasmin Qaddoumi</dc:creator>
  <cp:lastModifiedBy>Yasmin Qaddoumi</cp:lastModifiedBy>
  <cp:revision>72</cp:revision>
  <dcterms:created xsi:type="dcterms:W3CDTF">2023-08-31T10:58:50Z</dcterms:created>
  <dcterms:modified xsi:type="dcterms:W3CDTF">2023-09-10T17:13:33Z</dcterms:modified>
</cp:coreProperties>
</file>