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E9FD5-679B-402C-A6FE-E946A93FE8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D0C678-AF41-4BE4-A184-9B0F7E471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FD989-77DE-489D-9BAD-16D15C7B4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D52E6-8710-49DB-8F2B-EE4B9132F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F88DFF-0FFB-4C52-A682-A37D37096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6F58F-F9F8-4AC9-808B-2E1DBC309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E3EC21-7F67-4C34-BDD5-6D4ECB510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9E8BE-52EE-4AFC-9A99-732145BD7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95D4A-A59A-4CC0-BE1B-BE5AC94C8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277D7-9949-4AA9-AB13-BF41A2B11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6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7B190A-531F-4199-9ED3-E8454681C6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4D5ABD-0D59-4984-A844-33E0BC786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B0876-B9CA-4E9E-929F-0875BB72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D0636-51AC-44D5-8E4D-A5CDFFCD8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AF475-44C7-4028-AF38-32E9B222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3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EE29E-143E-48DC-A6FF-00AF849D6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4D0457-8CA8-42E1-94B3-7899AE4FE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6FA5B-18D0-47C2-8D0D-01015343C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734D31-3C00-4649-AC8E-502565887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B1069-332C-4A7C-9C2D-8F0151F37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74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B53EC-61DE-4CBC-A9A4-6B495CF3E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400E0-7B88-4CB8-B724-AB5C7B5DF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1FF74-EE4E-43FA-8546-247542D98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5DBB9-613E-43FF-9407-B547DD3ED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47506B-C4B7-4E97-8453-0A1AB867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03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683C8-1699-4CAA-BA86-275F92897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DF09E-E8A4-4BBB-97D9-72A0147F40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55E5D-2BA8-44FC-98C0-43F8DE925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B06C3-03A6-4DF8-B585-76249911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8852D-5CA0-4589-A3D3-828084E0A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5915A-79F0-49A9-9DEF-779692B3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8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FF7E8-AEDF-4393-866D-E700E2707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8BFD00-6510-4658-A93D-EA4F7D00E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9B7DD-714F-4554-9263-00ECF71AE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182B16-5C3C-499D-A431-C4D4D63371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345FF8-7138-478E-A992-91A0E1294E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7B228-3AC7-4B5D-B5B9-B51D87796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98D3DD-6AFA-4FC9-920E-7E017F82E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5E2962-100F-4CB2-8F89-4CF8ACEA0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668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649E9-D18A-4B1C-9B21-7338E0C0D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75E175-BC97-413A-9702-59A6EAEF2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741C07-1CCB-4CF7-BA2A-5C40D2818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8D856D-6429-4407-B1E8-9A6AAC8CA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1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B5811F-E319-4742-BF3B-79DE127DB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F84B43-AFD5-40DB-9AC5-DBE0FD021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65E92-8370-4531-A4C4-2480353B5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0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29162-425F-4BD1-AC18-CB6575464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B47EB-C463-40D0-B592-E637C7763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DB4C5A-56AF-479E-87B8-377996CE16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D4B8E0-AD61-4292-9770-8FA14C526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4B0B16-6F3F-45AC-B2AD-5A2BF99F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A7301-B3F2-42A7-B170-A85032259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0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83E5D-BA7C-4242-ADC3-088AE0239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062611-1112-4F63-959B-999DE7A20E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F39BE0-3226-4562-B653-134453D09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108A2-1801-4561-A3B5-0CB4A206E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20C1CA-F6A2-4DA7-AE22-91C5545F5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DEFD6-617C-451E-A8F7-DDCD6AED1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43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BC14B3-8B0D-45C8-BD44-FCF8412D4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3CEE91-4D09-411B-B85D-67797D9EF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FE831A-8B54-4706-8AEE-DE0F8DDB59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47E25-F4B8-493B-BCBE-1062F2EF64EB}" type="datetimeFigureOut">
              <a:rPr lang="en-US" smtClean="0"/>
              <a:t>9/16/2022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D393C-6EE0-43CC-9E98-1E265BC046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FAB642-E201-4935-A309-567BADF0CD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72F17-D9D0-46C6-A287-03D0DBDBE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1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929F7-683D-4AA6-9DE2-C415BABE8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Inversion of subject and verb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257EA4-C3F9-4AE2-AD17-3631D44823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525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AA0C6-11C7-4228-A7BC-F8D2BC63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65BA63-7CA8-4CEF-8164-A9BF7C6391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Invert the subject and the verb if possible :</a:t>
            </a:r>
          </a:p>
          <a:p>
            <a:r>
              <a:rPr lang="en-US" dirty="0"/>
              <a:t>1- The girl jumped into the river .</a:t>
            </a:r>
          </a:p>
          <a:p>
            <a:r>
              <a:rPr lang="en-US" dirty="0"/>
              <a:t>2-He climbed up the hill .</a:t>
            </a:r>
          </a:p>
          <a:p>
            <a:r>
              <a:rPr lang="en-US" dirty="0"/>
              <a:t>3-”what is the time ?’’ Huda asked .</a:t>
            </a:r>
          </a:p>
          <a:p>
            <a:r>
              <a:rPr lang="en-US" dirty="0"/>
              <a:t>4-” I will call you soon ,’’ he said .</a:t>
            </a:r>
          </a:p>
          <a:p>
            <a:r>
              <a:rPr lang="en-US" dirty="0"/>
              <a:t>5-The kite rose into the sky .</a:t>
            </a:r>
          </a:p>
          <a:p>
            <a:r>
              <a:rPr lang="en-US" dirty="0"/>
              <a:t>6-It leapt over the fence .</a:t>
            </a:r>
          </a:p>
        </p:txBody>
      </p:sp>
    </p:spTree>
    <p:extLst>
      <p:ext uri="{BB962C8B-B14F-4D97-AF65-F5344CB8AC3E}">
        <p14:creationId xmlns:p14="http://schemas.microsoft.com/office/powerpoint/2010/main" val="1569445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09A25-2824-4FDA-B59B-A0EB01310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68212-144E-4EF1-A5D1-706E17B0C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866" y="2028825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1-Into the river jumped the girl .</a:t>
            </a:r>
          </a:p>
          <a:p>
            <a:r>
              <a:rPr lang="en-US" sz="3200" dirty="0">
                <a:solidFill>
                  <a:srgbClr val="0070C0"/>
                </a:solidFill>
              </a:rPr>
              <a:t>2-Up the hill he climbed .( no inversion )</a:t>
            </a:r>
          </a:p>
          <a:p>
            <a:r>
              <a:rPr lang="en-US" sz="3200" dirty="0">
                <a:solidFill>
                  <a:srgbClr val="0070C0"/>
                </a:solidFill>
              </a:rPr>
              <a:t>3-”What is the time ,” asked Huda .</a:t>
            </a:r>
          </a:p>
          <a:p>
            <a:r>
              <a:rPr lang="en-US" sz="3200" dirty="0">
                <a:solidFill>
                  <a:srgbClr val="0070C0"/>
                </a:solidFill>
              </a:rPr>
              <a:t>4-”I will call you soon ,’’ he said .(no inversion )</a:t>
            </a:r>
          </a:p>
          <a:p>
            <a:r>
              <a:rPr lang="en-US" sz="3200" dirty="0">
                <a:solidFill>
                  <a:srgbClr val="0070C0"/>
                </a:solidFill>
              </a:rPr>
              <a:t>5-Into the sky rose the kite .</a:t>
            </a:r>
          </a:p>
          <a:p>
            <a:r>
              <a:rPr lang="en-US" sz="3200" dirty="0">
                <a:solidFill>
                  <a:srgbClr val="0070C0"/>
                </a:solidFill>
              </a:rPr>
              <a:t>6-Over the fence it leapt .(no inversion )</a:t>
            </a:r>
          </a:p>
        </p:txBody>
      </p:sp>
    </p:spTree>
    <p:extLst>
      <p:ext uri="{BB962C8B-B14F-4D97-AF65-F5344CB8AC3E}">
        <p14:creationId xmlns:p14="http://schemas.microsoft.com/office/powerpoint/2010/main" val="1594792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95AB3-CCB5-4407-990A-A496655A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D084-1E2C-42A0-BF2F-F608DA7AB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accent5"/>
              </a:solidFill>
            </a:endParaRPr>
          </a:p>
          <a:p>
            <a:pPr marL="0" indent="0">
              <a:buNone/>
            </a:pPr>
            <a:r>
              <a:rPr lang="en-US" sz="6000" dirty="0">
                <a:solidFill>
                  <a:schemeClr val="accent5"/>
                </a:solidFill>
              </a:rPr>
              <a:t>What does inversion  mean ?</a:t>
            </a:r>
            <a:endParaRPr lang="en-US" sz="6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5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1D75C-0589-4474-8DBE-8145FD77C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24BF4-4ED6-4B77-BB4B-27E88A7943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It means  to change the </a:t>
            </a:r>
            <a:r>
              <a:rPr lang="en-US" sz="6000" dirty="0" err="1">
                <a:solidFill>
                  <a:srgbClr val="FF0000"/>
                </a:solidFill>
              </a:rPr>
              <a:t>postion</a:t>
            </a:r>
            <a:r>
              <a:rPr lang="en-US" sz="6000" dirty="0">
                <a:solidFill>
                  <a:srgbClr val="FF0000"/>
                </a:solidFill>
              </a:rPr>
              <a:t> of the subject and the verb .</a:t>
            </a:r>
          </a:p>
          <a:p>
            <a:r>
              <a:rPr lang="en-US" sz="6000" dirty="0">
                <a:solidFill>
                  <a:srgbClr val="FF0000"/>
                </a:solidFill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582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DCC2F-238F-45DB-88E5-9A67A1A60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13152-3ED5-45CC-8828-AD097EF05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92D050"/>
                </a:solidFill>
              </a:rPr>
              <a:t>The subject of a sentence usually appears before the verb:</a:t>
            </a:r>
          </a:p>
          <a:p>
            <a:r>
              <a:rPr lang="en-US" sz="3600" dirty="0">
                <a:solidFill>
                  <a:srgbClr val="92D050"/>
                </a:solidFill>
              </a:rPr>
              <a:t>The boy             ran              away 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</a:rPr>
              <a:t>    S                         V                Adverb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</a:rPr>
              <a:t>    1                         2                  3               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6537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3E259-517F-42C0-B177-D3332DA08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DA3D9B-DA7C-4882-B924-BD9EF33E79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965" y="1982062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  Away            ran         the boy 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 Adverb              V              S           </a:t>
            </a:r>
          </a:p>
          <a:p>
            <a:r>
              <a:rPr lang="en-US" sz="3200" dirty="0">
                <a:solidFill>
                  <a:srgbClr val="FF0000"/>
                </a:solidFill>
              </a:rPr>
              <a:t>3                        2                1</a:t>
            </a:r>
          </a:p>
          <a:p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>
                <a:solidFill>
                  <a:srgbClr val="FF0000"/>
                </a:solidFill>
              </a:rPr>
              <a:t>If the adverb or adverbial phrase of place comes first in the sentence , the subject and verb can be inverted .</a:t>
            </a:r>
          </a:p>
          <a:p>
            <a:r>
              <a:rPr lang="en-US" sz="3200" dirty="0">
                <a:solidFill>
                  <a:srgbClr val="FF0000"/>
                </a:solidFill>
              </a:rPr>
              <a:t>We can invert when the subject is a noun .</a:t>
            </a:r>
          </a:p>
        </p:txBody>
      </p:sp>
    </p:spTree>
    <p:extLst>
      <p:ext uri="{BB962C8B-B14F-4D97-AF65-F5344CB8AC3E}">
        <p14:creationId xmlns:p14="http://schemas.microsoft.com/office/powerpoint/2010/main" val="1138190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55AFC-21CB-40C4-9981-3921C8087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A3B1F-4D97-41EA-A191-36CF99A16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Miss Jackson     walked     into the room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   </a:t>
            </a:r>
            <a:r>
              <a:rPr lang="en-US" sz="3200" dirty="0"/>
              <a:t>    S                        V              Adverbial phrase of place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       1                         2                     3</a:t>
            </a:r>
          </a:p>
          <a:p>
            <a:pPr marL="0" indent="0">
              <a:buNone/>
            </a:pPr>
            <a:endParaRPr lang="en-US" sz="32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C00000"/>
                </a:solidFill>
              </a:rPr>
              <a:t>Into the room                    walked         Miss Jackson</a:t>
            </a:r>
          </a:p>
          <a:p>
            <a:pPr marL="0" indent="0">
              <a:buNone/>
            </a:pPr>
            <a:r>
              <a:rPr lang="en-US" sz="3200" dirty="0"/>
              <a:t> Adverbial phrase                 V                        S</a:t>
            </a:r>
          </a:p>
          <a:p>
            <a:pPr marL="0" indent="0">
              <a:buNone/>
            </a:pPr>
            <a:r>
              <a:rPr lang="en-US" sz="3200" dirty="0"/>
              <a:t>      3                                         2                       1                   </a:t>
            </a:r>
            <a:endParaRPr lang="en-US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879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AA797-C2AC-42D9-9B4B-8DBA8E5F0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F88E3-E991-4A56-8B1A-2740699E0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FFC000"/>
                </a:solidFill>
              </a:rPr>
              <a:t>He          sat              under the tree .</a:t>
            </a:r>
          </a:p>
          <a:p>
            <a:r>
              <a:rPr lang="en-US" sz="3200" dirty="0">
                <a:solidFill>
                  <a:srgbClr val="FFC000"/>
                </a:solidFill>
              </a:rPr>
              <a:t> S              V                  Adverbial phrase of place</a:t>
            </a:r>
          </a:p>
          <a:p>
            <a:r>
              <a:rPr lang="en-US" sz="3200" dirty="0"/>
              <a:t> 1               2                        3</a:t>
            </a:r>
          </a:p>
          <a:p>
            <a:r>
              <a:rPr lang="en-US" sz="3200" dirty="0"/>
              <a:t>Under the tree          he             sat.</a:t>
            </a:r>
          </a:p>
          <a:p>
            <a:r>
              <a:rPr lang="en-US" sz="3200" dirty="0"/>
              <a:t>Adverbial phrase        S                V</a:t>
            </a:r>
          </a:p>
          <a:p>
            <a:r>
              <a:rPr lang="en-US" sz="3200" dirty="0"/>
              <a:t>       3                             1                2</a:t>
            </a:r>
          </a:p>
          <a:p>
            <a:r>
              <a:rPr lang="en-US" sz="3200" dirty="0"/>
              <a:t>Note :-</a:t>
            </a:r>
            <a:r>
              <a:rPr lang="en-US" sz="3200" dirty="0">
                <a:solidFill>
                  <a:srgbClr val="FF0000"/>
                </a:solidFill>
              </a:rPr>
              <a:t> There is no inversion if the subject is pronoun 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46363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29CB4-7F0A-4F2E-8D44-A4C97C30A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AC6D-551E-497B-92F9-26767E3185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543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7030A0"/>
                </a:solidFill>
              </a:rPr>
              <a:t>Putting the adverb  or the adverbial phrase at the beginning ,makes the </a:t>
            </a:r>
          </a:p>
          <a:p>
            <a:r>
              <a:rPr lang="en-US" sz="4800" dirty="0">
                <a:solidFill>
                  <a:srgbClr val="7030A0"/>
                </a:solidFill>
              </a:rPr>
              <a:t>Sentence more dramatic .</a:t>
            </a:r>
          </a:p>
          <a:p>
            <a:endParaRPr lang="en-US" sz="4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329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8BE30-FDEB-4141-80DC-5D21D7C9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Inversion in direct speech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1D5D88-B389-480E-893D-CADAB690E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 direct speech </a:t>
            </a:r>
            <a:r>
              <a:rPr lang="en-US" sz="3200" dirty="0">
                <a:solidFill>
                  <a:srgbClr val="FF0000"/>
                </a:solidFill>
              </a:rPr>
              <a:t>the subject and verb </a:t>
            </a:r>
            <a:r>
              <a:rPr lang="en-US" sz="3200" dirty="0"/>
              <a:t>of the reporting phrase can be also  be inverted when it follows the direct speech.</a:t>
            </a:r>
          </a:p>
          <a:p>
            <a:endParaRPr lang="en-US" sz="3200" dirty="0"/>
          </a:p>
          <a:p>
            <a:r>
              <a:rPr lang="en-US" sz="3200" dirty="0"/>
              <a:t>“ I hate chocolate ,’’  </a:t>
            </a:r>
            <a:r>
              <a:rPr lang="en-US" sz="3200" dirty="0">
                <a:solidFill>
                  <a:srgbClr val="FF0000"/>
                </a:solidFill>
              </a:rPr>
              <a:t>the boy said . (this sentence can be inverted )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    “I hate chocolate ,’’  </a:t>
            </a:r>
            <a:r>
              <a:rPr lang="en-US" sz="3200" dirty="0"/>
              <a:t>said the boy .</a:t>
            </a:r>
          </a:p>
          <a:p>
            <a:pPr marL="0" indent="0">
              <a:buNone/>
            </a:pPr>
            <a:r>
              <a:rPr lang="en-US" sz="3200" dirty="0"/>
              <a:t>“Wait for me ,” he said .(</a:t>
            </a:r>
            <a:r>
              <a:rPr lang="en-US" sz="3200" dirty="0">
                <a:solidFill>
                  <a:srgbClr val="00B050"/>
                </a:solidFill>
              </a:rPr>
              <a:t>There is no inversion if a pronoun is used 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2246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370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Inversion of subject and verb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Inversion in direct speech 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Inversion of subject and verb</dc:title>
  <dc:creator>t.massarweh</dc:creator>
  <cp:lastModifiedBy>t.massarweh</cp:lastModifiedBy>
  <cp:revision>12</cp:revision>
  <dcterms:created xsi:type="dcterms:W3CDTF">2020-09-18T11:18:02Z</dcterms:created>
  <dcterms:modified xsi:type="dcterms:W3CDTF">2022-09-15T21:41:10Z</dcterms:modified>
</cp:coreProperties>
</file>