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501" r:id="rId3"/>
    <p:sldId id="267" r:id="rId4"/>
    <p:sldId id="258" r:id="rId5"/>
    <p:sldId id="259" r:id="rId6"/>
    <p:sldId id="266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28A15-39BC-4780-92A1-A352C3E8A674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F9644-C48A-4562-8803-514C7E67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50D2D-8460-4535-A151-73F0C1A9BA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4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50D2D-8460-4535-A151-73F0C1A9BA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8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50D2D-8460-4535-A151-73F0C1A9BA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3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0243-024A-4631-BFB8-12EFCC27E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AD94C-807F-4EB8-B0E8-E67FF0FE5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70F4C-56D9-409C-AABA-8710033C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DBCF3-4376-4A61-B510-23EAC3E5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1E5C-FD8B-4D1F-A071-8C49E7D7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C972-FC70-4614-8377-4A7D44E6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89281-B669-4EDD-8DAC-13FF91F9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439B5-99B6-4967-841C-1772739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BDAD2-29EE-450F-AD61-2FD85576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F5392-D314-4BD8-A2F4-FA179022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DFBAA-BCB5-4759-A6C4-7305F3128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A5862-BE83-4546-8F3F-F5E55F1F3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85B7D-31CA-444A-8328-0CA999BC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74509-C8BA-4FD3-B7F9-9E5FBD5F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84271-F32A-4563-9401-E7131EB7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2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4EBE-1976-43A2-92FE-E9E0B430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2D10-98EC-4DE5-AB39-83460D17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FF43A-72AF-4FC8-9AA8-3312232E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4E85B-2A4C-4614-8027-9F70EEE4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2FBBA-AF27-4863-A62C-2772539A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0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EDF0-CE42-4CFD-A8C3-04177EE2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50263-1A8A-4993-8E29-AF4D7D863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CAEC-F8B9-4751-969C-095C45FC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5F69B-5AC0-46F8-9354-86B4086D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822A9-2B95-484B-A9E5-85363831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1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16E4-441D-4AC9-9E47-C11CB396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38636-ACDF-437D-9E28-97878B84F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69F7C-7B02-4569-91FB-7A450D069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7BA82-65C6-4C94-B2D5-B36AB395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2884F-4AF5-44D9-AFBF-C01ED3A0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30E79-F7DE-4CAA-BC9E-A4C04793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1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28E6-886D-4230-876F-B3CF5AD2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CEA1D-9C1F-4645-84FE-278CC5296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CD875-0EF0-4F88-B1AB-5B581230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1228E-5CD5-49D1-9ADC-421F73612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E9C18-2E7D-4249-8D96-08E2979FB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A48D0-8EF7-4EBE-BA09-B27B97BB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876AC-0C18-4B67-A863-ABCC1BAE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23BBE-4508-439D-B7F4-F2F9186F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8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D061-CD75-4C56-86DE-2CFCE78B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5B959-5EF4-4AF6-8B8C-F9ACC2F4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5BBBE-2F49-4084-802B-FEFF419B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6D61C-96A4-4D27-A3E5-BA8B8B3B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21F1E-0159-4760-A094-D4B9C858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12EF0-40C9-46B5-B558-7D5BCA23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0B084-D73A-4160-93B6-5E162294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B14F-ABF5-4B72-9C49-415024D7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D4E9-2B75-46B1-A3C6-C26E3D357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2D168-B87E-404F-B70C-1AB29A411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CA948-C095-4621-9C1F-FE2F254A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07349-BEAB-4AC2-9F2F-C09D3EEE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59252-CCE1-4E1E-992E-34D1CE19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F5A1-75B9-4687-8371-9752A78E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3C714-026D-40F1-9C31-EA7636F1E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F808C-F295-48B9-88BB-29D64E36E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60047-266E-4251-8448-C8079EF2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6052-5B43-493F-AB48-63C120E3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B294B-444F-470D-AA09-822CD963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6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BDD3E-54B5-4686-A562-69EB208D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6564F-F2DB-45AC-8041-79FE89405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5B1C3-4557-413D-A044-9E563E783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1AE7-7F54-4A5D-84D6-ABCB37B86CDA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8A69-DBF3-41A6-9B27-BC2783EED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EC484-0016-4458-9B46-B30D783DB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6FB9C-7304-480A-872F-7D49438E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7019" y="3171663"/>
            <a:ext cx="8173445" cy="275262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Reviewing the Periodic table, Acids and Alkalis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9" name="Content Placehold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30753" r="46815" b="9081"/>
          <a:stretch/>
        </p:blipFill>
        <p:spPr bwMode="auto">
          <a:xfrm>
            <a:off x="9249922" y="4235298"/>
            <a:ext cx="2660638" cy="1879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3CF4BD-5846-4477-936A-71403D9EE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63" y="456529"/>
            <a:ext cx="4363059" cy="1781424"/>
          </a:xfrm>
          <a:prstGeom prst="rect">
            <a:avLst/>
          </a:prstGeom>
        </p:spPr>
      </p:pic>
      <p:grpSp>
        <p:nvGrpSpPr>
          <p:cNvPr id="8" name="Group">
            <a:extLst>
              <a:ext uri="{FF2B5EF4-FFF2-40B4-BE49-F238E27FC236}">
                <a16:creationId xmlns:a16="http://schemas.microsoft.com/office/drawing/2014/main" id="{B392FEE1-D5EF-435C-AE8C-76920B05B264}"/>
              </a:ext>
            </a:extLst>
          </p:cNvPr>
          <p:cNvGrpSpPr/>
          <p:nvPr/>
        </p:nvGrpSpPr>
        <p:grpSpPr>
          <a:xfrm>
            <a:off x="-66166" y="0"/>
            <a:ext cx="3008244" cy="6858000"/>
            <a:chOff x="0" y="0"/>
            <a:chExt cx="3171723" cy="6983683"/>
          </a:xfrm>
        </p:grpSpPr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2E83465C-C9D3-4235-AC12-3E174BF12048}"/>
                </a:ext>
              </a:extLst>
            </p:cNvPr>
            <p:cNvGrpSpPr/>
            <p:nvPr/>
          </p:nvGrpSpPr>
          <p:grpSpPr>
            <a:xfrm>
              <a:off x="46656" y="0"/>
              <a:ext cx="3125068" cy="3119218"/>
              <a:chOff x="0" y="0"/>
              <a:chExt cx="3125067" cy="3119217"/>
            </a:xfrm>
          </p:grpSpPr>
          <p:pic>
            <p:nvPicPr>
              <p:cNvPr id="14" name="Image" descr="Image">
                <a:extLst>
                  <a:ext uri="{FF2B5EF4-FFF2-40B4-BE49-F238E27FC236}">
                    <a16:creationId xmlns:a16="http://schemas.microsoft.com/office/drawing/2014/main" id="{71012C6E-EAEE-49A6-B012-1C89B79C2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b="31383"/>
              <a:stretch>
                <a:fillRect/>
              </a:stretch>
            </p:blipFill>
            <p:spPr>
              <a:xfrm>
                <a:off x="1785" y="0"/>
                <a:ext cx="1565789" cy="15692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" name="Image" descr="Image">
                <a:extLst>
                  <a:ext uri="{FF2B5EF4-FFF2-40B4-BE49-F238E27FC236}">
                    <a16:creationId xmlns:a16="http://schemas.microsoft.com/office/drawing/2014/main" id="{AA6B1802-CD72-465C-A1BF-FA925D291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21999" t="71155" r="51506"/>
              <a:stretch>
                <a:fillRect/>
              </a:stretch>
            </p:blipFill>
            <p:spPr>
              <a:xfrm>
                <a:off x="1563323" y="1557313"/>
                <a:ext cx="1561745" cy="15545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" name="Image" descr="Image">
                <a:extLst>
                  <a:ext uri="{FF2B5EF4-FFF2-40B4-BE49-F238E27FC236}">
                    <a16:creationId xmlns:a16="http://schemas.microsoft.com/office/drawing/2014/main" id="{823412A9-8EDB-4EE6-B0D0-AA3BE9C89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9222" r="11853" b="14723"/>
              <a:stretch>
                <a:fillRect/>
              </a:stretch>
            </p:blipFill>
            <p:spPr>
              <a:xfrm>
                <a:off x="1564164" y="14610"/>
                <a:ext cx="1560003" cy="15545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7" name="Image" descr="Image">
                <a:extLst>
                  <a:ext uri="{FF2B5EF4-FFF2-40B4-BE49-F238E27FC236}">
                    <a16:creationId xmlns:a16="http://schemas.microsoft.com/office/drawing/2014/main" id="{441E5735-36E6-47AF-B5B6-7B2A8689E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0" y="1549971"/>
                <a:ext cx="1569246" cy="15692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8C822257-63BA-4F9B-AD97-1E360435A7C7}"/>
                </a:ext>
              </a:extLst>
            </p:cNvPr>
            <p:cNvSpPr/>
            <p:nvPr/>
          </p:nvSpPr>
          <p:spPr>
            <a:xfrm>
              <a:off x="0" y="3061875"/>
              <a:ext cx="3158947" cy="3921809"/>
            </a:xfrm>
            <a:prstGeom prst="rect">
              <a:avLst/>
            </a:prstGeom>
            <a:solidFill>
              <a:srgbClr val="0027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570A025E-431A-4D1E-A6D2-5AA8CB8B1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6" y="6114526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E6447F-BF1F-49FC-AF19-7CC4F3BE45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7019" y="4657102"/>
            <a:ext cx="4825653" cy="133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91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BAC51B2-3936-4AA6-85E2-FFD63E4F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1" y="2010672"/>
            <a:ext cx="11441287" cy="176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9DF3D0-19EC-4B46-9C03-BC125D9C56CA}"/>
              </a:ext>
            </a:extLst>
          </p:cNvPr>
          <p:cNvSpPr txBox="1">
            <a:spLocks/>
          </p:cNvSpPr>
          <p:nvPr/>
        </p:nvSpPr>
        <p:spPr bwMode="auto">
          <a:xfrm>
            <a:off x="326412" y="350381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>
                <a:solidFill>
                  <a:srgbClr val="91C8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Universal Indicator</a:t>
            </a:r>
            <a:endParaRPr lang="en-GB" sz="3600" b="1" dirty="0">
              <a:solidFill>
                <a:srgbClr val="91C8E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872D75-FF19-4ACC-89A0-D713E711C1E9}"/>
              </a:ext>
            </a:extLst>
          </p:cNvPr>
          <p:cNvSpPr/>
          <p:nvPr/>
        </p:nvSpPr>
        <p:spPr>
          <a:xfrm>
            <a:off x="326412" y="971094"/>
            <a:ext cx="11441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A mixture of indicators that give range of colors, used to show how strong or weak an acid or an alkali is.</a:t>
            </a:r>
          </a:p>
        </p:txBody>
      </p:sp>
      <p:pic>
        <p:nvPicPr>
          <p:cNvPr id="9" name="Picture 4" descr="Aqueous Solutions">
            <a:extLst>
              <a:ext uri="{FF2B5EF4-FFF2-40B4-BE49-F238E27FC236}">
                <a16:creationId xmlns:a16="http://schemas.microsoft.com/office/drawing/2014/main" id="{A3AD7CDB-0D2F-4D94-8C2B-6F4344720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6435" y="4032288"/>
            <a:ext cx="9674087" cy="25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512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1E5B90-54BC-48A7-8D87-33B85338D1DF}"/>
              </a:ext>
            </a:extLst>
          </p:cNvPr>
          <p:cNvSpPr txBox="1">
            <a:spLocks/>
          </p:cNvSpPr>
          <p:nvPr/>
        </p:nvSpPr>
        <p:spPr bwMode="auto">
          <a:xfrm>
            <a:off x="758687" y="217211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>
                <a:solidFill>
                  <a:srgbClr val="91C8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Neutralization</a:t>
            </a:r>
            <a:endParaRPr lang="en-GB" sz="3600" b="1" dirty="0">
              <a:solidFill>
                <a:srgbClr val="91C8E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CA553-5BB1-4C2B-96EB-E79F23FCF60D}"/>
              </a:ext>
            </a:extLst>
          </p:cNvPr>
          <p:cNvSpPr txBox="1"/>
          <p:nvPr/>
        </p:nvSpPr>
        <p:spPr>
          <a:xfrm>
            <a:off x="182994" y="837924"/>
            <a:ext cx="122077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It is a chemical reaction between an acid and an alkali to form water and salt.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Water is neutral (pH=7) , therefore, the pH changes when we mix acids and alkalis.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  <a:p>
            <a:pPr>
              <a:defRPr/>
            </a:pPr>
            <a:endParaRPr lang="en-US" alt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ADCEB6-B703-42D5-8BEC-1C3E6ED53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87" y="2263637"/>
            <a:ext cx="10823713" cy="437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5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A3F293-6938-43A4-B707-030E94DA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+mn-lt"/>
              </a:rPr>
              <a:t>Learning Objectives:</a:t>
            </a:r>
            <a:br>
              <a:rPr lang="en-US" sz="3200" b="1" dirty="0">
                <a:solidFill>
                  <a:srgbClr val="002060"/>
                </a:solidFill>
                <a:latin typeface="+mn-lt"/>
              </a:rPr>
            </a:b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A83830-0CC0-4DB6-96ED-4F7E8B2E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260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Understand that the periodic table is a way to sort elements. </a:t>
            </a:r>
          </a:p>
          <a:p>
            <a:r>
              <a:rPr lang="en-US" dirty="0"/>
              <a:t>Identify different groups in the periodic table.</a:t>
            </a:r>
          </a:p>
          <a:p>
            <a:r>
              <a:rPr lang="en-US" altLang="en-US" dirty="0">
                <a:solidFill>
                  <a:srgbClr val="1C1C1C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Describe Acids , Bases and Alkalis.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AE747E-87FB-44A7-87E4-6DDB7B01FE99}"/>
              </a:ext>
            </a:extLst>
          </p:cNvPr>
          <p:cNvSpPr/>
          <p:nvPr/>
        </p:nvSpPr>
        <p:spPr>
          <a:xfrm>
            <a:off x="838200" y="276032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Key words:</a:t>
            </a:r>
            <a:br>
              <a:rPr lang="en-US" sz="3200" b="1" dirty="0">
                <a:solidFill>
                  <a:srgbClr val="002060"/>
                </a:solidFill>
              </a:rPr>
            </a:b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5B7D52-0D79-44E4-819D-8C2DE9AF34D2}"/>
              </a:ext>
            </a:extLst>
          </p:cNvPr>
          <p:cNvSpPr txBox="1">
            <a:spLocks/>
          </p:cNvSpPr>
          <p:nvPr/>
        </p:nvSpPr>
        <p:spPr>
          <a:xfrm>
            <a:off x="838200" y="3571714"/>
            <a:ext cx="4848405" cy="3429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Atom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Element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Compound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Chemical Symbol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Chemical formula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pH indicator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Neutralization</a:t>
            </a:r>
          </a:p>
        </p:txBody>
      </p:sp>
    </p:spTree>
    <p:extLst>
      <p:ext uri="{BB962C8B-B14F-4D97-AF65-F5344CB8AC3E}">
        <p14:creationId xmlns:p14="http://schemas.microsoft.com/office/powerpoint/2010/main" val="304615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9E9A2D9-AE30-4E26-B394-1C7FC8904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975" y="4028661"/>
            <a:ext cx="7176025" cy="28293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D2658D-65AF-4805-9003-F6FCBF9F97EA}"/>
              </a:ext>
            </a:extLst>
          </p:cNvPr>
          <p:cNvSpPr/>
          <p:nvPr/>
        </p:nvSpPr>
        <p:spPr>
          <a:xfrm>
            <a:off x="131161" y="868640"/>
            <a:ext cx="87006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Russian scientist born in 1834. He created the Periodic Table almost 150 years ago. </a:t>
            </a:r>
          </a:p>
          <a:p>
            <a:endParaRPr lang="en-US" sz="3600" dirty="0"/>
          </a:p>
          <a:p>
            <a:r>
              <a:rPr lang="en-US" sz="3600" dirty="0"/>
              <a:t>When creating the Periodic Table, Mendeleev even predicted elements would be discovered in the future. Those elements have, in fact, been discovered in recent years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689DCE-56B8-4379-97CC-96EB4E16D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61" y="136250"/>
            <a:ext cx="5050439" cy="73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9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C087BE-5780-4E99-8F55-9793588C3C9A}"/>
              </a:ext>
            </a:extLst>
          </p:cNvPr>
          <p:cNvSpPr txBox="1">
            <a:spLocks/>
          </p:cNvSpPr>
          <p:nvPr/>
        </p:nvSpPr>
        <p:spPr>
          <a:xfrm>
            <a:off x="148883" y="31348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B84C07-9772-4303-B90A-759AFA46BB0E}"/>
              </a:ext>
            </a:extLst>
          </p:cNvPr>
          <p:cNvSpPr txBox="1">
            <a:spLocks/>
          </p:cNvSpPr>
          <p:nvPr/>
        </p:nvSpPr>
        <p:spPr bwMode="auto">
          <a:xfrm>
            <a:off x="644462" y="218845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The Periodic Table</a:t>
            </a:r>
            <a:endParaRPr lang="en-GB" sz="3600" b="1" dirty="0">
              <a:solidFill>
                <a:srgbClr val="00206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5A6234-A0BD-47FC-818B-A930C76330C4}"/>
              </a:ext>
            </a:extLst>
          </p:cNvPr>
          <p:cNvSpPr txBox="1"/>
          <p:nvPr/>
        </p:nvSpPr>
        <p:spPr>
          <a:xfrm>
            <a:off x="148883" y="808216"/>
            <a:ext cx="117780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Open Sans" panose="020B0604020202020204" charset="0"/>
                <a:cs typeface="Open Sans" panose="020B0604020202020204" charset="0"/>
              </a:rPr>
              <a:t>A column in the periodic table is called a </a:t>
            </a:r>
            <a:r>
              <a:rPr lang="en-GB" sz="2800" dirty="0">
                <a:solidFill>
                  <a:srgbClr val="0070C0"/>
                </a:solidFill>
                <a:ea typeface="Open Sans" panose="020B0604020202020204" charset="0"/>
                <a:cs typeface="Open Sans" panose="020B0604020202020204" charset="0"/>
              </a:rPr>
              <a:t>group</a:t>
            </a:r>
            <a:r>
              <a:rPr lang="en-GB" sz="2800" dirty="0">
                <a:ea typeface="Open Sans" panose="020B0604020202020204" charset="0"/>
                <a:cs typeface="Open Sans" panose="020B0604020202020204" charset="0"/>
              </a:rPr>
              <a:t>. </a:t>
            </a:r>
          </a:p>
          <a:p>
            <a:r>
              <a:rPr lang="en-GB" sz="2800" dirty="0">
                <a:ea typeface="Open Sans" panose="020B0604020202020204" charset="0"/>
                <a:cs typeface="Open Sans" panose="020B0604020202020204" charset="0"/>
              </a:rPr>
              <a:t>The groups are numbered along the top, from Group 1 to Group 7, with Group 8 on the end.</a:t>
            </a:r>
          </a:p>
          <a:p>
            <a:endParaRPr lang="en-GB" sz="2800" dirty="0">
              <a:ea typeface="Open Sans" panose="020B0604020202020204" charset="0"/>
              <a:cs typeface="Open Sans" panose="020B0604020202020204" charset="0"/>
            </a:endParaRPr>
          </a:p>
          <a:p>
            <a:r>
              <a:rPr lang="en-GB" sz="2800" dirty="0">
                <a:ea typeface="Open Sans" panose="020B0604020202020204" charset="0"/>
                <a:cs typeface="Open Sans" panose="020B0604020202020204" charset="0"/>
              </a:rPr>
              <a:t>The middle section is not included in this group system because the elements here behave differently to those in the labelled groups.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04A2BF-EA14-40BA-9990-88BAFF4BFDB2}"/>
              </a:ext>
            </a:extLst>
          </p:cNvPr>
          <p:cNvGrpSpPr/>
          <p:nvPr/>
        </p:nvGrpSpPr>
        <p:grpSpPr>
          <a:xfrm>
            <a:off x="6154080" y="3722938"/>
            <a:ext cx="5889037" cy="3135062"/>
            <a:chOff x="1744422" y="3537644"/>
            <a:chExt cx="5662715" cy="299236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82E8DB-BCDA-4039-8C02-F2CA2CAF40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64" t="18254" r="11413" b="24636"/>
            <a:stretch/>
          </p:blipFill>
          <p:spPr>
            <a:xfrm>
              <a:off x="2122170" y="3537644"/>
              <a:ext cx="5284967" cy="299236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E2CE68E-F61F-40DD-BBB0-C8091DC05C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64" t="18141" r="82468" b="75397"/>
            <a:stretch/>
          </p:blipFill>
          <p:spPr>
            <a:xfrm>
              <a:off x="3895105" y="3545730"/>
              <a:ext cx="390346" cy="33855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6A17E6-09A1-44FC-908E-C20316093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9" t="24646" r="82798" b="38787"/>
            <a:stretch/>
          </p:blipFill>
          <p:spPr>
            <a:xfrm>
              <a:off x="1744422" y="3874233"/>
              <a:ext cx="369257" cy="191588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B4D62C-228D-49D2-83D4-DB6E6D51F983}"/>
              </a:ext>
            </a:extLst>
          </p:cNvPr>
          <p:cNvGrpSpPr/>
          <p:nvPr/>
        </p:nvGrpSpPr>
        <p:grpSpPr>
          <a:xfrm>
            <a:off x="6096000" y="3419951"/>
            <a:ext cx="5889037" cy="358063"/>
            <a:chOff x="1781282" y="3227596"/>
            <a:chExt cx="5602183" cy="3580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7C385D-ABE5-45D1-8CF0-2376579E8D44}"/>
                </a:ext>
              </a:extLst>
            </p:cNvPr>
            <p:cNvSpPr txBox="1"/>
            <p:nvPr/>
          </p:nvSpPr>
          <p:spPr>
            <a:xfrm>
              <a:off x="1781282" y="3237570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D237A4-6C83-4C92-954A-EA106205B556}"/>
                </a:ext>
              </a:extLst>
            </p:cNvPr>
            <p:cNvSpPr txBox="1"/>
            <p:nvPr/>
          </p:nvSpPr>
          <p:spPr>
            <a:xfrm>
              <a:off x="2097447" y="3247105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48C0CE2-E117-4A1E-A983-FC711000AEC8}"/>
                </a:ext>
              </a:extLst>
            </p:cNvPr>
            <p:cNvSpPr txBox="1"/>
            <p:nvPr/>
          </p:nvSpPr>
          <p:spPr>
            <a:xfrm>
              <a:off x="5479842" y="3230109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A2FD7B3-8E65-4A13-9AA1-272F02C72545}"/>
                </a:ext>
              </a:extLst>
            </p:cNvPr>
            <p:cNvSpPr txBox="1"/>
            <p:nvPr/>
          </p:nvSpPr>
          <p:spPr>
            <a:xfrm>
              <a:off x="5790492" y="3230109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4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9187B5-24D9-4FE0-B0E3-264BFFBEB7DB}"/>
                </a:ext>
              </a:extLst>
            </p:cNvPr>
            <p:cNvSpPr txBox="1"/>
            <p:nvPr/>
          </p:nvSpPr>
          <p:spPr>
            <a:xfrm>
              <a:off x="6100721" y="3230109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765279-3F7D-44E9-9BB0-0248FB324708}"/>
                </a:ext>
              </a:extLst>
            </p:cNvPr>
            <p:cNvSpPr txBox="1"/>
            <p:nvPr/>
          </p:nvSpPr>
          <p:spPr>
            <a:xfrm>
              <a:off x="6411367" y="3230109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E08877-18F3-4217-B170-AD1A5BCDFDDA}"/>
                </a:ext>
              </a:extLst>
            </p:cNvPr>
            <p:cNvSpPr txBox="1"/>
            <p:nvPr/>
          </p:nvSpPr>
          <p:spPr>
            <a:xfrm>
              <a:off x="6711655" y="3230109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7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5642543-17B8-43DE-8E97-73E17317ED19}"/>
                </a:ext>
              </a:extLst>
            </p:cNvPr>
            <p:cNvSpPr txBox="1"/>
            <p:nvPr/>
          </p:nvSpPr>
          <p:spPr>
            <a:xfrm>
              <a:off x="7024840" y="3227596"/>
              <a:ext cx="358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91C8E6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4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FF29AF7-D018-402F-BC90-591AD35B028D}"/>
              </a:ext>
            </a:extLst>
          </p:cNvPr>
          <p:cNvSpPr txBox="1">
            <a:spLocks/>
          </p:cNvSpPr>
          <p:nvPr/>
        </p:nvSpPr>
        <p:spPr>
          <a:xfrm>
            <a:off x="6387548" y="3651360"/>
            <a:ext cx="5413513" cy="2815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6070BA-C23B-4723-BCDC-92C894A0B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70" y="-39840"/>
            <a:ext cx="3356271" cy="70508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0D561F-FD6E-4314-8F97-5DB09AF0E360}"/>
              </a:ext>
            </a:extLst>
          </p:cNvPr>
          <p:cNvSpPr txBox="1"/>
          <p:nvPr/>
        </p:nvSpPr>
        <p:spPr>
          <a:xfrm>
            <a:off x="465263" y="3140765"/>
            <a:ext cx="28889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smallest particle of a chemical element.</a:t>
            </a:r>
          </a:p>
          <a:p>
            <a:endParaRPr lang="en-US" sz="2800" dirty="0"/>
          </a:p>
          <a:p>
            <a:r>
              <a:rPr lang="en-US" sz="2800" dirty="0"/>
              <a:t>Contains electrons, protons and neutrons.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C419C0-8A99-417D-A470-C429C431E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075" y="0"/>
            <a:ext cx="3263338" cy="69464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772623-2D0A-457B-8971-C5EAB627D9AE}"/>
              </a:ext>
            </a:extLst>
          </p:cNvPr>
          <p:cNvSpPr txBox="1"/>
          <p:nvPr/>
        </p:nvSpPr>
        <p:spPr>
          <a:xfrm>
            <a:off x="4386257" y="3318570"/>
            <a:ext cx="28889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substance that cannot be broken down into another substance.</a:t>
            </a:r>
          </a:p>
          <a:p>
            <a:endParaRPr lang="en-US" sz="2800" dirty="0"/>
          </a:p>
          <a:p>
            <a:r>
              <a:rPr lang="en-US" sz="2800" dirty="0"/>
              <a:t>Each element is made up of its own type of atom.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037964-E5BA-4E18-B718-4DD7DC95F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217" y="-1"/>
            <a:ext cx="3279004" cy="69100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439BF6-B24F-47F2-BC24-D1721060D0E0}"/>
              </a:ext>
            </a:extLst>
          </p:cNvPr>
          <p:cNvSpPr txBox="1"/>
          <p:nvPr/>
        </p:nvSpPr>
        <p:spPr>
          <a:xfrm>
            <a:off x="8504756" y="3410050"/>
            <a:ext cx="291472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substance made from two or more different elements that have been chemically joined.</a:t>
            </a:r>
          </a:p>
          <a:p>
            <a:r>
              <a:rPr lang="en-US" sz="2800" dirty="0"/>
              <a:t>Example:</a:t>
            </a:r>
          </a:p>
          <a:p>
            <a:r>
              <a:rPr lang="en-US" sz="2800" dirty="0"/>
              <a:t>                 H₂O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066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8CF03-E0AC-4816-9388-730A32386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954157"/>
            <a:ext cx="6537049" cy="477223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GB" altLang="en-US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GB" altLang="en-US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GB" alt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591D79-C183-41DC-9E58-99A50915B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366" y="1"/>
            <a:ext cx="324906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0F83D6-4C73-4354-896F-FB20B6844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009" y="1"/>
            <a:ext cx="343459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10240F-96EA-44A1-A588-0C11F65920BB}"/>
              </a:ext>
            </a:extLst>
          </p:cNvPr>
          <p:cNvSpPr txBox="1"/>
          <p:nvPr/>
        </p:nvSpPr>
        <p:spPr>
          <a:xfrm>
            <a:off x="2438400" y="3542186"/>
            <a:ext cx="2975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Most chemical elements are </a:t>
            </a:r>
            <a:r>
              <a:rPr lang="en-US" sz="2800" b="1" dirty="0"/>
              <a:t>represented symbolically by two letters</a:t>
            </a:r>
            <a:r>
              <a:rPr lang="en-US" sz="2800" dirty="0"/>
              <a:t>, generally the first two in their name.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118B3-1E6F-4928-9D0F-8916E94C39A4}"/>
              </a:ext>
            </a:extLst>
          </p:cNvPr>
          <p:cNvSpPr txBox="1"/>
          <p:nvPr/>
        </p:nvSpPr>
        <p:spPr>
          <a:xfrm>
            <a:off x="6410944" y="3428836"/>
            <a:ext cx="32233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Tells us the number of each element in a compound. </a:t>
            </a:r>
          </a:p>
          <a:p>
            <a:r>
              <a:rPr lang="en-US" sz="2800" dirty="0"/>
              <a:t>It contains the symbols of the elements present in the compound.</a:t>
            </a:r>
          </a:p>
        </p:txBody>
      </p:sp>
    </p:spTree>
    <p:extLst>
      <p:ext uri="{BB962C8B-B14F-4D97-AF65-F5344CB8AC3E}">
        <p14:creationId xmlns:p14="http://schemas.microsoft.com/office/powerpoint/2010/main" val="160329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09E7124-D5FF-4D9D-943D-53C4D35FC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26" y="3592669"/>
            <a:ext cx="1522758" cy="317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7FA4D77-BC95-4675-B718-09D321FA9E95}"/>
              </a:ext>
            </a:extLst>
          </p:cNvPr>
          <p:cNvSpPr txBox="1">
            <a:spLocks/>
          </p:cNvSpPr>
          <p:nvPr/>
        </p:nvSpPr>
        <p:spPr bwMode="auto">
          <a:xfrm>
            <a:off x="617958" y="156788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>
                <a:solidFill>
                  <a:srgbClr val="91C8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Acids</a:t>
            </a:r>
            <a:endParaRPr lang="en-GB" sz="3600" b="1" dirty="0">
              <a:solidFill>
                <a:srgbClr val="91C8E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09241A-EB08-4EE6-9153-1EAF45E9315E}"/>
              </a:ext>
            </a:extLst>
          </p:cNvPr>
          <p:cNvSpPr txBox="1"/>
          <p:nvPr/>
        </p:nvSpPr>
        <p:spPr>
          <a:xfrm>
            <a:off x="222751" y="824446"/>
            <a:ext cx="122077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Substances that donate hydrogen ions, H</a:t>
            </a:r>
            <a:r>
              <a:rPr lang="en-US" altLang="en-US" sz="2800" baseline="30000" dirty="0"/>
              <a:t>+1</a:t>
            </a:r>
            <a:r>
              <a:rPr lang="en-US" altLang="en-US" sz="2800" dirty="0"/>
              <a:t>,, when </a:t>
            </a:r>
            <a:r>
              <a:rPr lang="en-US" altLang="en-US" sz="2800" dirty="0">
                <a:solidFill>
                  <a:srgbClr val="FF0000"/>
                </a:solidFill>
              </a:rPr>
              <a:t>dissolved in water.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Acids conduct electricity well, due to the positive and negative ions in the solution. Acids turn blue litmus paper into red </a:t>
            </a:r>
          </a:p>
          <a:p>
            <a:pPr marL="395287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Corrosive: Can burn skin and react with metals. </a:t>
            </a:r>
            <a:r>
              <a:rPr lang="en-US" altLang="en-US" sz="2400" dirty="0"/>
              <a:t>(stored in glass containers)</a:t>
            </a:r>
          </a:p>
          <a:p>
            <a:pPr marL="395287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 All acids contain the element Hydrogen.</a:t>
            </a:r>
          </a:p>
          <a:p>
            <a:pPr marL="395287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Acids have a pH ranging from 0-6</a:t>
            </a:r>
            <a:endParaRPr lang="en-US" altLang="en-US" sz="2400" dirty="0"/>
          </a:p>
          <a:p>
            <a:pPr>
              <a:defRPr/>
            </a:pPr>
            <a:endParaRPr lang="en-GB" sz="2800" dirty="0"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6CA6CD-03ED-4D1E-B84C-809A9BA2F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462" y="4238973"/>
            <a:ext cx="72104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5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0471-ECF2-4E18-8B9A-06F48ACB3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>
                <a:latin typeface="+mn-lt"/>
              </a:rPr>
              <a:t>According to concentration acids are classified into : 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B481A-1FC5-47B7-95B1-7A228435B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A- Concentrated acids</a:t>
            </a:r>
            <a:r>
              <a:rPr lang="en-US" dirty="0"/>
              <a:t>: more number of acid particles dissolved in water, so more </a:t>
            </a:r>
            <a:r>
              <a:rPr lang="en-US" altLang="en-US" b="1" dirty="0"/>
              <a:t>H</a:t>
            </a:r>
            <a:r>
              <a:rPr lang="en-US" altLang="en-US" b="1" baseline="30000" dirty="0"/>
              <a:t>+1</a:t>
            </a:r>
            <a:r>
              <a:rPr lang="en-US" b="1" dirty="0"/>
              <a:t> </a:t>
            </a:r>
            <a:r>
              <a:rPr lang="en-US" dirty="0"/>
              <a:t>ions present. ( corrosive – can destroy skin and attack metals)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B- Diluted acids</a:t>
            </a:r>
            <a:r>
              <a:rPr lang="en-US" dirty="0"/>
              <a:t>: low number of acid particles dissolved in water, so less </a:t>
            </a:r>
            <a:r>
              <a:rPr lang="en-US" altLang="en-US" b="1" dirty="0"/>
              <a:t>H</a:t>
            </a:r>
            <a:r>
              <a:rPr lang="en-US" altLang="en-US" b="1" baseline="30000" dirty="0"/>
              <a:t>+1</a:t>
            </a:r>
            <a:r>
              <a:rPr lang="en-US" dirty="0"/>
              <a:t> ions present. (irritant – skin may become red and blistered)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Acids and bases - CHEMISTRY 9">
            <a:extLst>
              <a:ext uri="{FF2B5EF4-FFF2-40B4-BE49-F238E27FC236}">
                <a16:creationId xmlns:a16="http://schemas.microsoft.com/office/drawing/2014/main" id="{7DD0E78A-54F9-49CF-B8DA-01517162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74" y="4546461"/>
            <a:ext cx="4582352" cy="21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01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D360D2-A549-4F36-ABA7-4C52EEE02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30" y="4093268"/>
            <a:ext cx="7040503" cy="236123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0D8DE6-BA16-497C-83E5-33453CEC549D}"/>
              </a:ext>
            </a:extLst>
          </p:cNvPr>
          <p:cNvSpPr txBox="1">
            <a:spLocks/>
          </p:cNvSpPr>
          <p:nvPr/>
        </p:nvSpPr>
        <p:spPr bwMode="auto">
          <a:xfrm>
            <a:off x="366168" y="125094"/>
            <a:ext cx="9144000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b="1" dirty="0">
                <a:solidFill>
                  <a:srgbClr val="91C8E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Bases and Alkalis</a:t>
            </a:r>
            <a:endParaRPr lang="en-GB" sz="3600" b="1" dirty="0">
              <a:solidFill>
                <a:srgbClr val="91C8E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ABD532-E044-47C5-99B6-2DD6962E14F9}"/>
              </a:ext>
            </a:extLst>
          </p:cNvPr>
          <p:cNvSpPr txBox="1"/>
          <p:nvPr/>
        </p:nvSpPr>
        <p:spPr>
          <a:xfrm>
            <a:off x="103482" y="745807"/>
            <a:ext cx="122077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Substances that form hydroxide ions (OH</a:t>
            </a:r>
            <a:r>
              <a:rPr lang="en-US" altLang="en-US" sz="2800" baseline="40000" dirty="0"/>
              <a:t>-1</a:t>
            </a:r>
            <a:r>
              <a:rPr lang="en-US" altLang="en-US" sz="2800" dirty="0"/>
              <a:t>) ions when </a:t>
            </a:r>
            <a:r>
              <a:rPr lang="en-US" altLang="en-US" sz="2800" u="sng" dirty="0"/>
              <a:t>dissolved</a:t>
            </a:r>
            <a:r>
              <a:rPr lang="en-US" altLang="en-US" sz="2800" dirty="0"/>
              <a:t> in water</a:t>
            </a:r>
            <a:endParaRPr lang="en-GB" sz="2800" dirty="0">
              <a:ea typeface="Open Sans" panose="020B0604020202020204" charset="0"/>
              <a:cs typeface="Open Sans" panose="020B06040202020202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Not all bases dissolve in Water. When a Base dissolves in water, the solution is called Alkali.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Taste bitter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Can burn skin (caustic).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Alkaline solutions conduct electricity well.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Alkalis turn red litmus paper into blue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Have a pH ranging from 8-14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  <a:p>
            <a:pPr>
              <a:defRPr/>
            </a:pPr>
            <a:endParaRPr lang="en-US" altLang="en-US" sz="2800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106D095D-9DED-43D8-9B0B-173AC28C2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286" y="3610940"/>
            <a:ext cx="2448057" cy="302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306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cs PowerPoint Template" id="{18C6BFE4-75B8-4463-B197-2EC00491E872}" vid="{EDD3D8DC-FD34-457F-A9CA-5C9E62E49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 PowerPoint Template</Template>
  <TotalTime>54205</TotalTime>
  <Words>540</Words>
  <Application>Microsoft Office PowerPoint</Application>
  <PresentationFormat>Widescreen</PresentationFormat>
  <Paragraphs>69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Wingdings</vt:lpstr>
      <vt:lpstr>Office Theme</vt:lpstr>
      <vt:lpstr>PowerPoint Presentation</vt:lpstr>
      <vt:lpstr>Learning Objectives: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According to concentration acids are classified into :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</dc:creator>
  <cp:lastModifiedBy>N.kawar</cp:lastModifiedBy>
  <cp:revision>370</cp:revision>
  <dcterms:created xsi:type="dcterms:W3CDTF">2020-06-28T09:52:36Z</dcterms:created>
  <dcterms:modified xsi:type="dcterms:W3CDTF">2023-09-18T07:44:18Z</dcterms:modified>
</cp:coreProperties>
</file>