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492" r:id="rId3"/>
    <p:sldId id="269" r:id="rId4"/>
    <p:sldId id="493" r:id="rId5"/>
    <p:sldId id="488" r:id="rId6"/>
    <p:sldId id="494" r:id="rId7"/>
    <p:sldId id="490" r:id="rId8"/>
    <p:sldId id="495" r:id="rId9"/>
    <p:sldId id="4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28A15-39BC-4780-92A1-A352C3E8A674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F9644-C48A-4562-8803-514C7E67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243-024A-4631-BFB8-12EFCC27E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AD94C-807F-4EB8-B0E8-E67FF0FE5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0F4C-56D9-409C-AABA-8710033C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DBCF3-4376-4A61-B510-23EAC3E5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1E5C-FD8B-4D1F-A071-8C49E7D7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C972-FC70-4614-8377-4A7D44E6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89281-B669-4EDD-8DAC-13FF91F9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39B5-99B6-4967-841C-1772739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BDAD2-29EE-450F-AD61-2FD85576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F5392-D314-4BD8-A2F4-FA179022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DFBAA-BCB5-4759-A6C4-7305F3128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A5862-BE83-4546-8F3F-F5E55F1F3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5B7D-31CA-444A-8328-0CA999BC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74509-C8BA-4FD3-B7F9-9E5FBD5F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84271-F32A-4563-9401-E7131EB7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4EBE-1976-43A2-92FE-E9E0B430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2D10-98EC-4DE5-AB39-83460D17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FF43A-72AF-4FC8-9AA8-3312232E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E85B-2A4C-4614-8027-9F70EEE4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2FBBA-AF27-4863-A62C-2772539A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0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EDF0-CE42-4CFD-A8C3-04177EE2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50263-1A8A-4993-8E29-AF4D7D86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CAEC-F8B9-4751-969C-095C45FC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5F69B-5AC0-46F8-9354-86B4086D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822A9-2B95-484B-A9E5-85363831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16E4-441D-4AC9-9E47-C11CB396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8636-ACDF-437D-9E28-97878B84F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69F7C-7B02-4569-91FB-7A450D069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7BA82-65C6-4C94-B2D5-B36AB395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2884F-4AF5-44D9-AFBF-C01ED3A0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30E79-F7DE-4CAA-BC9E-A4C04793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28E6-886D-4230-876F-B3CF5AD2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CEA1D-9C1F-4645-84FE-278CC5296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CD875-0EF0-4F88-B1AB-5B581230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1228E-5CD5-49D1-9ADC-421F73612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E9C18-2E7D-4249-8D96-08E2979FB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A48D0-8EF7-4EBE-BA09-B27B97BB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876AC-0C18-4B67-A863-ABCC1BAE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23BBE-4508-439D-B7F4-F2F9186F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8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D061-CD75-4C56-86DE-2CFCE78B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5B959-5EF4-4AF6-8B8C-F9ACC2F4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5BBBE-2F49-4084-802B-FEFF419B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D61C-96A4-4D27-A3E5-BA8B8B3B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21F1E-0159-4760-A094-D4B9C858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12EF0-40C9-46B5-B558-7D5BCA23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0B084-D73A-4160-93B6-5E162294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B14F-ABF5-4B72-9C49-415024D7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D4E9-2B75-46B1-A3C6-C26E3D35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2D168-B87E-404F-B70C-1AB29A411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CA948-C095-4621-9C1F-FE2F254A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07349-BEAB-4AC2-9F2F-C09D3EEE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59252-CCE1-4E1E-992E-34D1CE19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F5A1-75B9-4687-8371-9752A78E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3C714-026D-40F1-9C31-EA7636F1E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F808C-F295-48B9-88BB-29D64E36E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60047-266E-4251-8448-C8079EF2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6052-5B43-493F-AB48-63C120E3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B294B-444F-470D-AA09-822CD963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BDD3E-54B5-4686-A562-69EB208D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6564F-F2DB-45AC-8041-79FE8940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5B1C3-4557-413D-A044-9E563E783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1AE7-7F54-4A5D-84D6-ABCB37B86CD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8A69-DBF3-41A6-9B27-BC2783EED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C484-0016-4458-9B46-B30D783DB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6FB9C-7304-480A-872F-7D49438E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5048" y="2291045"/>
            <a:ext cx="4494874" cy="275262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Unit 1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The Particle Model</a:t>
            </a:r>
          </a:p>
        </p:txBody>
      </p:sp>
      <p:pic>
        <p:nvPicPr>
          <p:cNvPr id="9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0753" r="46815" b="9081"/>
          <a:stretch/>
        </p:blipFill>
        <p:spPr bwMode="auto">
          <a:xfrm>
            <a:off x="8389878" y="3606803"/>
            <a:ext cx="3346615" cy="2651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3CF4BD-5846-4477-936A-71403D9EE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63" y="456529"/>
            <a:ext cx="4363059" cy="1781424"/>
          </a:xfrm>
          <a:prstGeom prst="rect">
            <a:avLst/>
          </a:prstGeom>
        </p:spPr>
      </p:pic>
      <p:grpSp>
        <p:nvGrpSpPr>
          <p:cNvPr id="8" name="Group">
            <a:extLst>
              <a:ext uri="{FF2B5EF4-FFF2-40B4-BE49-F238E27FC236}">
                <a16:creationId xmlns:a16="http://schemas.microsoft.com/office/drawing/2014/main" id="{B392FEE1-D5EF-435C-AE8C-76920B05B264}"/>
              </a:ext>
            </a:extLst>
          </p:cNvPr>
          <p:cNvGrpSpPr/>
          <p:nvPr/>
        </p:nvGrpSpPr>
        <p:grpSpPr>
          <a:xfrm>
            <a:off x="-66166" y="0"/>
            <a:ext cx="3008244" cy="6858000"/>
            <a:chOff x="0" y="0"/>
            <a:chExt cx="3171723" cy="6983683"/>
          </a:xfrm>
        </p:grpSpPr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2E83465C-C9D3-4235-AC12-3E174BF12048}"/>
                </a:ext>
              </a:extLst>
            </p:cNvPr>
            <p:cNvGrpSpPr/>
            <p:nvPr/>
          </p:nvGrpSpPr>
          <p:grpSpPr>
            <a:xfrm>
              <a:off x="46656" y="0"/>
              <a:ext cx="3125068" cy="3119218"/>
              <a:chOff x="0" y="0"/>
              <a:chExt cx="3125067" cy="3119217"/>
            </a:xfrm>
          </p:grpSpPr>
          <p:pic>
            <p:nvPicPr>
              <p:cNvPr id="14" name="Image" descr="Image">
                <a:extLst>
                  <a:ext uri="{FF2B5EF4-FFF2-40B4-BE49-F238E27FC236}">
                    <a16:creationId xmlns:a16="http://schemas.microsoft.com/office/drawing/2014/main" id="{71012C6E-EAEE-49A6-B012-1C89B79C2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b="31383"/>
              <a:stretch>
                <a:fillRect/>
              </a:stretch>
            </p:blipFill>
            <p:spPr>
              <a:xfrm>
                <a:off x="1785" y="0"/>
                <a:ext cx="1565789" cy="15692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" name="Image" descr="Image">
                <a:extLst>
                  <a:ext uri="{FF2B5EF4-FFF2-40B4-BE49-F238E27FC236}">
                    <a16:creationId xmlns:a16="http://schemas.microsoft.com/office/drawing/2014/main" id="{AA6B1802-CD72-465C-A1BF-FA925D291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1999" t="71155" r="51506"/>
              <a:stretch>
                <a:fillRect/>
              </a:stretch>
            </p:blipFill>
            <p:spPr>
              <a:xfrm>
                <a:off x="1563323" y="1557313"/>
                <a:ext cx="1561745" cy="15545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" name="Image" descr="Image">
                <a:extLst>
                  <a:ext uri="{FF2B5EF4-FFF2-40B4-BE49-F238E27FC236}">
                    <a16:creationId xmlns:a16="http://schemas.microsoft.com/office/drawing/2014/main" id="{823412A9-8EDB-4EE6-B0D0-AA3BE9C89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9222" r="11853" b="14723"/>
              <a:stretch>
                <a:fillRect/>
              </a:stretch>
            </p:blipFill>
            <p:spPr>
              <a:xfrm>
                <a:off x="1564164" y="14610"/>
                <a:ext cx="1560003" cy="1554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" name="Image" descr="Image">
                <a:extLst>
                  <a:ext uri="{FF2B5EF4-FFF2-40B4-BE49-F238E27FC236}">
                    <a16:creationId xmlns:a16="http://schemas.microsoft.com/office/drawing/2014/main" id="{441E5735-36E6-47AF-B5B6-7B2A8689E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0" y="1549971"/>
                <a:ext cx="1569246" cy="15692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8C822257-63BA-4F9B-AD97-1E360435A7C7}"/>
                </a:ext>
              </a:extLst>
            </p:cNvPr>
            <p:cNvSpPr/>
            <p:nvPr/>
          </p:nvSpPr>
          <p:spPr>
            <a:xfrm>
              <a:off x="0" y="3061875"/>
              <a:ext cx="3158947" cy="3921809"/>
            </a:xfrm>
            <a:prstGeom prst="rect">
              <a:avLst/>
            </a:prstGeom>
            <a:solidFill>
              <a:srgbClr val="0027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570A025E-431A-4D1E-A6D2-5AA8CB8B1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6" y="6114526"/>
            <a:ext cx="4825163" cy="5490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399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8ADEC2-DCF7-4D78-8D5B-A1E6682DD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" y="363596"/>
            <a:ext cx="8365067" cy="61308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46F821-71FC-4655-A107-1F4D7B17EF2B}"/>
              </a:ext>
            </a:extLst>
          </p:cNvPr>
          <p:cNvSpPr txBox="1"/>
          <p:nvPr/>
        </p:nvSpPr>
        <p:spPr>
          <a:xfrm>
            <a:off x="8619066" y="999067"/>
            <a:ext cx="35729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do you see?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What are these things made of?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1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43" y="475963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matter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  </a:t>
            </a:r>
            <a:b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4159" y="1457821"/>
            <a:ext cx="11207931" cy="4294010"/>
          </a:xfrm>
        </p:spPr>
        <p:txBody>
          <a:bodyPr>
            <a:normAutofit/>
          </a:bodyPr>
          <a:lstStyle/>
          <a:p>
            <a:pPr>
              <a:buNone/>
            </a:pPr>
            <a:endParaRPr lang="ar-JO" sz="1800" dirty="0"/>
          </a:p>
          <a:p>
            <a:pPr>
              <a:buNone/>
            </a:pPr>
            <a:endParaRPr lang="en-US" sz="2000" b="1" u="sng" dirty="0"/>
          </a:p>
          <a:p>
            <a:pPr>
              <a:buNone/>
            </a:pPr>
            <a:r>
              <a:rPr lang="en-US" b="1" u="sng" dirty="0">
                <a:solidFill>
                  <a:srgbClr val="002060"/>
                </a:solidFill>
              </a:rPr>
              <a:t>What is matter made from?</a:t>
            </a:r>
          </a:p>
          <a:p>
            <a:pPr>
              <a:buNone/>
            </a:pPr>
            <a:r>
              <a:rPr lang="en-US" sz="2000" dirty="0"/>
              <a:t>The different types of matter (stuff) that things are made</a:t>
            </a:r>
          </a:p>
          <a:p>
            <a:pPr>
              <a:buNone/>
            </a:pPr>
            <a:r>
              <a:rPr lang="en-US" sz="2000" dirty="0"/>
              <a:t> from are </a:t>
            </a:r>
            <a:r>
              <a:rPr lang="en-US" sz="2000" dirty="0">
                <a:solidFill>
                  <a:schemeClr val="accent1"/>
                </a:solidFill>
              </a:rPr>
              <a:t>materials</a:t>
            </a:r>
            <a:r>
              <a:rPr lang="en-US" sz="2000" dirty="0"/>
              <a:t>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All materials are made up of ting particles.</a:t>
            </a:r>
          </a:p>
          <a:p>
            <a:pPr>
              <a:buNone/>
            </a:pPr>
            <a:endParaRPr lang="ar-JO" sz="1800" dirty="0"/>
          </a:p>
        </p:txBody>
      </p:sp>
      <p:sp>
        <p:nvSpPr>
          <p:cNvPr id="7" name="Rectangle 6"/>
          <p:cNvSpPr/>
          <p:nvPr/>
        </p:nvSpPr>
        <p:spPr>
          <a:xfrm>
            <a:off x="9432443" y="4250709"/>
            <a:ext cx="1510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Solid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Liquid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Gas </a:t>
            </a:r>
            <a:endParaRPr lang="ar-JO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1503B2E9-E061-4464-8D08-FF48DF265799}"/>
              </a:ext>
            </a:extLst>
          </p:cNvPr>
          <p:cNvSpPr/>
          <p:nvPr/>
        </p:nvSpPr>
        <p:spPr>
          <a:xfrm rot="1356078">
            <a:off x="7702287" y="859937"/>
            <a:ext cx="4077788" cy="2607733"/>
          </a:xfrm>
          <a:prstGeom prst="wedgeEllipseCallout">
            <a:avLst>
              <a:gd name="adj1" fmla="val -26474"/>
              <a:gd name="adj2" fmla="val 101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</a:rPr>
              <a:t>Matter </a:t>
            </a:r>
            <a:r>
              <a:rPr lang="en-US" dirty="0"/>
              <a:t> is anything that has mass and takes up space </a:t>
            </a:r>
            <a:r>
              <a:rPr lang="en-US" sz="1200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909B88-BD02-49A6-A69B-58F7F410FF08}"/>
              </a:ext>
            </a:extLst>
          </p:cNvPr>
          <p:cNvSpPr/>
          <p:nvPr/>
        </p:nvSpPr>
        <p:spPr>
          <a:xfrm>
            <a:off x="9202059" y="3651413"/>
            <a:ext cx="3735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</a:rPr>
              <a:t>The three states of matter </a:t>
            </a:r>
          </a:p>
        </p:txBody>
      </p:sp>
    </p:spTree>
    <p:extLst>
      <p:ext uri="{BB962C8B-B14F-4D97-AF65-F5344CB8AC3E}">
        <p14:creationId xmlns:p14="http://schemas.microsoft.com/office/powerpoint/2010/main" val="323943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56C683-51A7-4466-9FF4-8B9EA682B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136" y="4224754"/>
            <a:ext cx="4092716" cy="2875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6118D1-046F-4E4B-8B28-94CBBB3D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" y="-6072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What is the difference?</a:t>
            </a:r>
            <a:br>
              <a:rPr lang="en-US" sz="3200" b="1" dirty="0">
                <a:solidFill>
                  <a:srgbClr val="002060"/>
                </a:solidFill>
              </a:rPr>
            </a:b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Top Timber Dealers in Bannur - Best Timber Wood Dealers Mysore - Justdial">
            <a:extLst>
              <a:ext uri="{FF2B5EF4-FFF2-40B4-BE49-F238E27FC236}">
                <a16:creationId xmlns:a16="http://schemas.microsoft.com/office/drawing/2014/main" id="{3BD01727-7635-44CD-B650-8D810567FA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17" y="602059"/>
            <a:ext cx="2997201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tting Mix/Soil – Sunantha Organic Farms">
            <a:extLst>
              <a:ext uri="{FF2B5EF4-FFF2-40B4-BE49-F238E27FC236}">
                <a16:creationId xmlns:a16="http://schemas.microsoft.com/office/drawing/2014/main" id="{A89265AD-0C1D-43F8-893A-D1B7B689A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925" y="2103901"/>
            <a:ext cx="3468075" cy="228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tural Resources - Rocks | Definition, Examples, Diagrams">
            <a:extLst>
              <a:ext uri="{FF2B5EF4-FFF2-40B4-BE49-F238E27FC236}">
                <a16:creationId xmlns:a16="http://schemas.microsoft.com/office/drawing/2014/main" id="{A789AF51-274D-459D-97A1-E6B5CEB03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919" y="3045808"/>
            <a:ext cx="3261227" cy="258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lver Price Forecast | Is Silver a Good Investment?">
            <a:extLst>
              <a:ext uri="{FF2B5EF4-FFF2-40B4-BE49-F238E27FC236}">
                <a16:creationId xmlns:a16="http://schemas.microsoft.com/office/drawing/2014/main" id="{BE8453F5-73CC-40B1-B8A9-E179712CD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5" y="3031463"/>
            <a:ext cx="3050645" cy="228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'toxic' is sugar? | CBC News">
            <a:extLst>
              <a:ext uri="{FF2B5EF4-FFF2-40B4-BE49-F238E27FC236}">
                <a16:creationId xmlns:a16="http://schemas.microsoft.com/office/drawing/2014/main" id="{1656E04A-F6B5-453F-8F0E-2CD78EA43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62" y="-42399"/>
            <a:ext cx="3819903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w much water should I drink a day? - Harvard Health">
            <a:extLst>
              <a:ext uri="{FF2B5EF4-FFF2-40B4-BE49-F238E27FC236}">
                <a16:creationId xmlns:a16="http://schemas.microsoft.com/office/drawing/2014/main" id="{853CB428-2D93-41CE-A3CD-DDF32FB5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02" y="661957"/>
            <a:ext cx="3582290" cy="238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02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43" y="475963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Substance or material</a:t>
            </a:r>
            <a:endParaRPr lang="ar-JO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2696" y="2011680"/>
            <a:ext cx="11207931" cy="25995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Most materials are </a:t>
            </a:r>
            <a:r>
              <a:rPr lang="en-US" sz="2000" u="sng" dirty="0"/>
              <a:t>mixtures</a:t>
            </a:r>
            <a:r>
              <a:rPr lang="en-US" sz="2000" dirty="0"/>
              <a:t>. Ex: Wood, soil and most rocks.</a:t>
            </a:r>
          </a:p>
          <a:p>
            <a:pPr>
              <a:buNone/>
            </a:pPr>
            <a:r>
              <a:rPr lang="en-US" sz="2000" dirty="0"/>
              <a:t>But some materials are not mixtures. They have just one type of matter.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A material that has </a:t>
            </a:r>
            <a:r>
              <a:rPr lang="en-US" sz="2000" u="sng" dirty="0">
                <a:solidFill>
                  <a:schemeClr val="accent1"/>
                </a:solidFill>
              </a:rPr>
              <a:t>one</a:t>
            </a:r>
            <a:r>
              <a:rPr lang="en-US" sz="2000" dirty="0"/>
              <a:t> type of matter is called a </a:t>
            </a:r>
            <a:r>
              <a:rPr lang="en-US" sz="2000" dirty="0">
                <a:solidFill>
                  <a:schemeClr val="accent1"/>
                </a:solidFill>
              </a:rPr>
              <a:t>substance</a:t>
            </a:r>
            <a:r>
              <a:rPr lang="en-US" sz="2000" dirty="0"/>
              <a:t>. </a:t>
            </a:r>
          </a:p>
          <a:p>
            <a:pPr>
              <a:buNone/>
            </a:pPr>
            <a:r>
              <a:rPr lang="en-US" sz="2000" dirty="0"/>
              <a:t>Ex: Silver, sugar, diamond, pure water.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383602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A397-2749-4E7F-99D6-5D940A06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Describe the properties of the following substances at room temperature 20°C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0E501A-3D04-481B-91EA-0BBCD7B7E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1" y="1740657"/>
            <a:ext cx="11280137" cy="1977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01A0F-8094-40EB-BD20-1710BBCB2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1" y="3936516"/>
            <a:ext cx="3523478" cy="9402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68E1D-88F8-428F-BF50-B6E1A8754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822" y="4123840"/>
            <a:ext cx="2971800" cy="809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758559-246D-4494-BC63-7988D160E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925" y="4016132"/>
            <a:ext cx="35718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7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43" y="475963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are properties </a:t>
            </a:r>
            <a:endParaRPr lang="ar-JO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2696" y="2051436"/>
            <a:ext cx="11207931" cy="403642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/>
              <a:t>Every substance has its own </a:t>
            </a:r>
            <a:r>
              <a:rPr lang="en-US" sz="2400" dirty="0">
                <a:solidFill>
                  <a:schemeClr val="accent1"/>
                </a:solidFill>
              </a:rPr>
              <a:t>properties</a:t>
            </a:r>
            <a:r>
              <a:rPr lang="en-US" sz="2400" dirty="0"/>
              <a:t>. The properties of a substance describe what it is like and what it does.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The properties of a substance depend on five factors: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What its particles </a:t>
            </a:r>
            <a:r>
              <a:rPr lang="en-US" sz="2400" dirty="0">
                <a:solidFill>
                  <a:schemeClr val="accent1"/>
                </a:solidFill>
              </a:rPr>
              <a:t>are like</a:t>
            </a:r>
          </a:p>
          <a:p>
            <a:r>
              <a:rPr lang="en-US" sz="2400" dirty="0"/>
              <a:t>How its particles are </a:t>
            </a:r>
            <a:r>
              <a:rPr lang="en-US" sz="2400" dirty="0">
                <a:solidFill>
                  <a:schemeClr val="accent1"/>
                </a:solidFill>
              </a:rPr>
              <a:t>arranged</a:t>
            </a:r>
            <a:r>
              <a:rPr lang="en-US" sz="2400" dirty="0"/>
              <a:t> </a:t>
            </a:r>
          </a:p>
          <a:p>
            <a:r>
              <a:rPr lang="en-US" sz="2400" dirty="0"/>
              <a:t>How its particles </a:t>
            </a:r>
            <a:r>
              <a:rPr lang="en-US" sz="2400" dirty="0">
                <a:solidFill>
                  <a:schemeClr val="accent1"/>
                </a:solidFill>
              </a:rPr>
              <a:t>move</a:t>
            </a:r>
          </a:p>
          <a:p>
            <a:r>
              <a:rPr lang="en-US" sz="2400" dirty="0"/>
              <a:t>How </a:t>
            </a:r>
            <a:r>
              <a:rPr lang="en-US" sz="2400" dirty="0">
                <a:solidFill>
                  <a:schemeClr val="accent1"/>
                </a:solidFill>
              </a:rPr>
              <a:t>far</a:t>
            </a:r>
            <a:r>
              <a:rPr lang="en-US" sz="2400" dirty="0"/>
              <a:t> apart the particles are </a:t>
            </a:r>
          </a:p>
          <a:p>
            <a:r>
              <a:rPr lang="en-US" sz="2400" dirty="0"/>
              <a:t>How </a:t>
            </a:r>
            <a:r>
              <a:rPr lang="en-US" sz="2400" dirty="0">
                <a:solidFill>
                  <a:schemeClr val="accent1"/>
                </a:solidFill>
              </a:rPr>
              <a:t>strongly</a:t>
            </a:r>
            <a:r>
              <a:rPr lang="en-US" sz="2400" dirty="0"/>
              <a:t> its particles hold together </a:t>
            </a:r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086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59F7-BFDD-4F1D-8B85-A123753C6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6651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The particle model helps us explain some properties.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A21DC-2376-492A-9ABB-36B18D061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48" y="2093430"/>
            <a:ext cx="11357703" cy="2399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A355D5-8FCF-491D-90C9-9F61F30C0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43" y="4729990"/>
            <a:ext cx="1933575" cy="790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65534-0BDA-4483-8DB0-E5ABD1A71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068" y="4625214"/>
            <a:ext cx="2038350" cy="1000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7B5664-47F1-4456-B36C-BB886D3C1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508" y="4729990"/>
            <a:ext cx="2266950" cy="542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289677-7B59-4CDC-A93B-6C879EA74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4514" y="4625214"/>
            <a:ext cx="22574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8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3F9868-6755-4913-B8B4-5AF9981BF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57" y="194848"/>
            <a:ext cx="3648075" cy="2333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556CA9-A4C2-421D-8B99-EA66A8E9F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229" y="0"/>
            <a:ext cx="5015120" cy="640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3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cs PowerPoint Template" id="{18C6BFE4-75B8-4463-B197-2EC00491E872}" vid="{EDD3D8DC-FD34-457F-A9CA-5C9E62E49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 PowerPoint Template</Template>
  <TotalTime>52957</TotalTime>
  <Words>221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What is matter?   </vt:lpstr>
      <vt:lpstr>What is the difference? </vt:lpstr>
      <vt:lpstr>Substance or material</vt:lpstr>
      <vt:lpstr>Describe the properties of the following substances at room temperature 20°C</vt:lpstr>
      <vt:lpstr>What are properties </vt:lpstr>
      <vt:lpstr>The particle model helps us explain some properties.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N.kawar</cp:lastModifiedBy>
  <cp:revision>349</cp:revision>
  <dcterms:created xsi:type="dcterms:W3CDTF">2020-06-28T09:52:36Z</dcterms:created>
  <dcterms:modified xsi:type="dcterms:W3CDTF">2023-09-16T11:11:33Z</dcterms:modified>
</cp:coreProperties>
</file>