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9" r:id="rId4"/>
    <p:sldId id="260" r:id="rId5"/>
    <p:sldId id="266" r:id="rId6"/>
    <p:sldId id="267" r:id="rId7"/>
    <p:sldId id="263" r:id="rId8"/>
    <p:sldId id="268" r:id="rId9"/>
    <p:sldId id="269" r:id="rId10"/>
    <p:sldId id="270" r:id="rId11"/>
    <p:sldId id="271"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4660"/>
  </p:normalViewPr>
  <p:slideViewPr>
    <p:cSldViewPr snapToGrid="0">
      <p:cViewPr varScale="1">
        <p:scale>
          <a:sx n="67" d="100"/>
          <a:sy n="67" d="100"/>
        </p:scale>
        <p:origin x="12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95575-2888-4392-83A4-4BD6172F494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261F9CA-39A6-47B1-81DC-80AA53CAFA37}">
      <dgm:prSet phldrT="[Text]"/>
      <dgm:spPr/>
      <dgm:t>
        <a:bodyPr/>
        <a:lstStyle/>
        <a:p>
          <a:r>
            <a:rPr lang="en-US" dirty="0"/>
            <a:t>Find a clear focus </a:t>
          </a:r>
        </a:p>
        <a:p>
          <a:r>
            <a:rPr lang="en-US" dirty="0"/>
            <a:t>(Communication)</a:t>
          </a:r>
        </a:p>
      </dgm:t>
    </dgm:pt>
    <dgm:pt modelId="{6DE505D3-391F-446A-A73F-C4C7A2EDAC95}" type="parTrans" cxnId="{00FEB313-1106-405A-AD41-024AD2F278A7}">
      <dgm:prSet/>
      <dgm:spPr/>
      <dgm:t>
        <a:bodyPr/>
        <a:lstStyle/>
        <a:p>
          <a:endParaRPr lang="en-US"/>
        </a:p>
      </dgm:t>
    </dgm:pt>
    <dgm:pt modelId="{CEB26A11-733A-47E8-ACFB-C49212E05728}" type="sibTrans" cxnId="{00FEB313-1106-405A-AD41-024AD2F278A7}">
      <dgm:prSet/>
      <dgm:spPr/>
      <dgm:t>
        <a:bodyPr/>
        <a:lstStyle/>
        <a:p>
          <a:endParaRPr lang="en-US"/>
        </a:p>
      </dgm:t>
    </dgm:pt>
    <dgm:pt modelId="{964FA806-9515-4C03-8E5D-2E47489082F2}">
      <dgm:prSet phldrT="[Text]"/>
      <dgm:spPr/>
      <dgm:t>
        <a:bodyPr/>
        <a:lstStyle/>
        <a:p>
          <a:r>
            <a:rPr lang="en-US" dirty="0"/>
            <a:t>Methodologies (Research) </a:t>
          </a:r>
        </a:p>
      </dgm:t>
    </dgm:pt>
    <dgm:pt modelId="{36BD6F93-8C3E-4474-A961-9DA4626F5D03}" type="parTrans" cxnId="{FC9C1F80-0F8A-4A96-9BD0-EA44AB43B725}">
      <dgm:prSet/>
      <dgm:spPr/>
      <dgm:t>
        <a:bodyPr/>
        <a:lstStyle/>
        <a:p>
          <a:endParaRPr lang="en-US"/>
        </a:p>
      </dgm:t>
    </dgm:pt>
    <dgm:pt modelId="{E8A2F5A0-0A18-4DDF-AFDF-05D14FFB7D8D}" type="sibTrans" cxnId="{FC9C1F80-0F8A-4A96-9BD0-EA44AB43B725}">
      <dgm:prSet/>
      <dgm:spPr/>
      <dgm:t>
        <a:bodyPr/>
        <a:lstStyle/>
        <a:p>
          <a:endParaRPr lang="en-US"/>
        </a:p>
      </dgm:t>
    </dgm:pt>
    <dgm:pt modelId="{86B3A9E8-7CC7-4916-8F71-DA6A9CD6FA01}">
      <dgm:prSet phldrT="[Text]"/>
      <dgm:spPr/>
      <dgm:t>
        <a:bodyPr/>
        <a:lstStyle/>
        <a:p>
          <a:r>
            <a:rPr lang="en-US" dirty="0"/>
            <a:t>Use terminology</a:t>
          </a:r>
        </a:p>
        <a:p>
          <a:r>
            <a:rPr lang="en-US" dirty="0"/>
            <a:t>(Communication) </a:t>
          </a:r>
        </a:p>
      </dgm:t>
    </dgm:pt>
    <dgm:pt modelId="{6FE4A237-8FC3-414B-B4C1-F5F33DA7610C}" type="parTrans" cxnId="{F2A97718-D715-4DF8-94D8-A35403A3C8D4}">
      <dgm:prSet/>
      <dgm:spPr/>
      <dgm:t>
        <a:bodyPr/>
        <a:lstStyle/>
        <a:p>
          <a:endParaRPr lang="en-US"/>
        </a:p>
      </dgm:t>
    </dgm:pt>
    <dgm:pt modelId="{5F8BB48E-B422-4885-9048-ABDF9155BA90}" type="sibTrans" cxnId="{F2A97718-D715-4DF8-94D8-A35403A3C8D4}">
      <dgm:prSet/>
      <dgm:spPr/>
      <dgm:t>
        <a:bodyPr/>
        <a:lstStyle/>
        <a:p>
          <a:endParaRPr lang="en-US"/>
        </a:p>
      </dgm:t>
    </dgm:pt>
    <dgm:pt modelId="{8F0E0FC5-4827-40F5-8D63-30751381D448}">
      <dgm:prSet phldrT="[Text]"/>
      <dgm:spPr/>
      <dgm:t>
        <a:bodyPr/>
        <a:lstStyle/>
        <a:p>
          <a:endParaRPr lang="en-US" dirty="0"/>
        </a:p>
        <a:p>
          <a:r>
            <a:rPr lang="en-US" dirty="0"/>
            <a:t>Learning from science</a:t>
          </a:r>
        </a:p>
        <a:p>
          <a:r>
            <a:rPr lang="en-US" dirty="0"/>
            <a:t>(Reflection) </a:t>
          </a:r>
        </a:p>
        <a:p>
          <a:endParaRPr lang="en-US" dirty="0"/>
        </a:p>
      </dgm:t>
    </dgm:pt>
    <dgm:pt modelId="{FBCAA69D-6EF2-4075-A424-15AB7438C19C}" type="parTrans" cxnId="{E6C7AE17-30DE-4200-95BC-71C29EF70D64}">
      <dgm:prSet/>
      <dgm:spPr/>
      <dgm:t>
        <a:bodyPr/>
        <a:lstStyle/>
        <a:p>
          <a:endParaRPr lang="en-US"/>
        </a:p>
      </dgm:t>
    </dgm:pt>
    <dgm:pt modelId="{909AFC57-7598-4C67-87CD-89AAAD391986}" type="sibTrans" cxnId="{E6C7AE17-30DE-4200-95BC-71C29EF70D64}">
      <dgm:prSet/>
      <dgm:spPr/>
      <dgm:t>
        <a:bodyPr/>
        <a:lstStyle/>
        <a:p>
          <a:endParaRPr lang="en-US"/>
        </a:p>
      </dgm:t>
    </dgm:pt>
    <dgm:pt modelId="{2273A3A9-0047-4590-97C6-4EA94621917D}">
      <dgm:prSet phldrT="[Text]"/>
      <dgm:spPr/>
      <dgm:t>
        <a:bodyPr/>
        <a:lstStyle/>
        <a:p>
          <a:r>
            <a:rPr lang="en-US" dirty="0"/>
            <a:t>Cite your sources</a:t>
          </a:r>
        </a:p>
        <a:p>
          <a:r>
            <a:rPr lang="en-US" dirty="0"/>
            <a:t>Research  </a:t>
          </a:r>
        </a:p>
      </dgm:t>
    </dgm:pt>
    <dgm:pt modelId="{9D27DB48-0291-4956-B448-09114601991E}" type="parTrans" cxnId="{CD7E3BE9-01E1-44DC-AB04-21D9510C01DC}">
      <dgm:prSet/>
      <dgm:spPr/>
      <dgm:t>
        <a:bodyPr/>
        <a:lstStyle/>
        <a:p>
          <a:endParaRPr lang="en-US"/>
        </a:p>
      </dgm:t>
    </dgm:pt>
    <dgm:pt modelId="{FCA02C6C-A5EE-4B24-B658-9E2C73EA09FF}" type="sibTrans" cxnId="{CD7E3BE9-01E1-44DC-AB04-21D9510C01DC}">
      <dgm:prSet/>
      <dgm:spPr/>
      <dgm:t>
        <a:bodyPr/>
        <a:lstStyle/>
        <a:p>
          <a:endParaRPr lang="en-US"/>
        </a:p>
      </dgm:t>
    </dgm:pt>
    <dgm:pt modelId="{F78017D8-F187-4E2A-8570-4AFEEACB2F81}">
      <dgm:prSet phldrT="[Text]"/>
      <dgm:spPr/>
      <dgm:t>
        <a:bodyPr/>
        <a:lstStyle/>
        <a:p>
          <a:r>
            <a:rPr lang="en-US" dirty="0"/>
            <a:t>Cross – checking data (Evaluation)</a:t>
          </a:r>
        </a:p>
      </dgm:t>
    </dgm:pt>
    <dgm:pt modelId="{BE008FA8-8DAD-47AA-A61C-4DCFADFE9C58}" type="parTrans" cxnId="{4C87259D-84BB-4D20-B4DD-8AAB8E738914}">
      <dgm:prSet/>
      <dgm:spPr/>
      <dgm:t>
        <a:bodyPr/>
        <a:lstStyle/>
        <a:p>
          <a:endParaRPr lang="en-US"/>
        </a:p>
      </dgm:t>
    </dgm:pt>
    <dgm:pt modelId="{8E3DF47F-D7EB-4309-B010-5E0288DE2580}" type="sibTrans" cxnId="{4C87259D-84BB-4D20-B4DD-8AAB8E738914}">
      <dgm:prSet/>
      <dgm:spPr/>
      <dgm:t>
        <a:bodyPr/>
        <a:lstStyle/>
        <a:p>
          <a:endParaRPr lang="en-US"/>
        </a:p>
      </dgm:t>
    </dgm:pt>
    <dgm:pt modelId="{7E338841-000D-467A-A337-EAF3920FA156}" type="pres">
      <dgm:prSet presAssocID="{DE495575-2888-4392-83A4-4BD6172F4947}" presName="diagram" presStyleCnt="0">
        <dgm:presLayoutVars>
          <dgm:dir/>
          <dgm:resizeHandles val="exact"/>
        </dgm:presLayoutVars>
      </dgm:prSet>
      <dgm:spPr/>
    </dgm:pt>
    <dgm:pt modelId="{FF9109FA-8588-47AD-8C02-75F0994EF483}" type="pres">
      <dgm:prSet presAssocID="{B261F9CA-39A6-47B1-81DC-80AA53CAFA37}" presName="node" presStyleLbl="node1" presStyleIdx="0" presStyleCnt="6">
        <dgm:presLayoutVars>
          <dgm:bulletEnabled val="1"/>
        </dgm:presLayoutVars>
      </dgm:prSet>
      <dgm:spPr/>
    </dgm:pt>
    <dgm:pt modelId="{5065E94D-7EB5-4397-88DA-183F8C25D981}" type="pres">
      <dgm:prSet presAssocID="{CEB26A11-733A-47E8-ACFB-C49212E05728}" presName="sibTrans" presStyleCnt="0"/>
      <dgm:spPr/>
    </dgm:pt>
    <dgm:pt modelId="{F4964D8E-5BFB-4BBD-8411-BBB038BCBCF8}" type="pres">
      <dgm:prSet presAssocID="{964FA806-9515-4C03-8E5D-2E47489082F2}" presName="node" presStyleLbl="node1" presStyleIdx="1" presStyleCnt="6">
        <dgm:presLayoutVars>
          <dgm:bulletEnabled val="1"/>
        </dgm:presLayoutVars>
      </dgm:prSet>
      <dgm:spPr/>
    </dgm:pt>
    <dgm:pt modelId="{9C72435B-1B66-4C3B-918C-9E9219138E47}" type="pres">
      <dgm:prSet presAssocID="{E8A2F5A0-0A18-4DDF-AFDF-05D14FFB7D8D}" presName="sibTrans" presStyleCnt="0"/>
      <dgm:spPr/>
    </dgm:pt>
    <dgm:pt modelId="{BBB535CA-E7E1-4EF1-AF47-38AA8D573E84}" type="pres">
      <dgm:prSet presAssocID="{86B3A9E8-7CC7-4916-8F71-DA6A9CD6FA01}" presName="node" presStyleLbl="node1" presStyleIdx="2" presStyleCnt="6" custLinFactX="-100000" custLinFactY="10134" custLinFactNeighborX="-120013" custLinFactNeighborY="100000">
        <dgm:presLayoutVars>
          <dgm:bulletEnabled val="1"/>
        </dgm:presLayoutVars>
      </dgm:prSet>
      <dgm:spPr/>
    </dgm:pt>
    <dgm:pt modelId="{EABAA818-CC90-46C8-8434-CACE6C7450C7}" type="pres">
      <dgm:prSet presAssocID="{5F8BB48E-B422-4885-9048-ABDF9155BA90}" presName="sibTrans" presStyleCnt="0"/>
      <dgm:spPr/>
    </dgm:pt>
    <dgm:pt modelId="{185E66CD-CE02-4913-A5C8-D6C40FB62DA4}" type="pres">
      <dgm:prSet presAssocID="{8F0E0FC5-4827-40F5-8D63-30751381D448}" presName="node" presStyleLbl="node1" presStyleIdx="3" presStyleCnt="6" custLinFactX="9992" custLinFactNeighborX="100000" custLinFactNeighborY="-6532">
        <dgm:presLayoutVars>
          <dgm:bulletEnabled val="1"/>
        </dgm:presLayoutVars>
      </dgm:prSet>
      <dgm:spPr/>
    </dgm:pt>
    <dgm:pt modelId="{44B8E8AF-6F82-43A4-BC71-7725B828BE98}" type="pres">
      <dgm:prSet presAssocID="{909AFC57-7598-4C67-87CD-89AAAD391986}" presName="sibTrans" presStyleCnt="0"/>
      <dgm:spPr/>
    </dgm:pt>
    <dgm:pt modelId="{A66AA154-54FE-4BCA-B83D-0D4CF4756221}" type="pres">
      <dgm:prSet presAssocID="{2273A3A9-0047-4590-97C6-4EA94621917D}" presName="node" presStyleLbl="node1" presStyleIdx="4" presStyleCnt="6" custLinFactX="9997" custLinFactNeighborX="100000" custLinFactNeighborY="-6532">
        <dgm:presLayoutVars>
          <dgm:bulletEnabled val="1"/>
        </dgm:presLayoutVars>
      </dgm:prSet>
      <dgm:spPr/>
    </dgm:pt>
    <dgm:pt modelId="{70D9EE92-CE33-4479-B7A8-BE7A0D1B1F5D}" type="pres">
      <dgm:prSet presAssocID="{FCA02C6C-A5EE-4B24-B658-9E2C73EA09FF}" presName="sibTrans" presStyleCnt="0"/>
      <dgm:spPr/>
    </dgm:pt>
    <dgm:pt modelId="{8492734D-9105-432D-9611-AF8BAA95FA3F}" type="pres">
      <dgm:prSet presAssocID="{F78017D8-F187-4E2A-8570-4AFEEACB2F81}" presName="node" presStyleLbl="node1" presStyleIdx="5" presStyleCnt="6" custLinFactY="-17727" custLinFactNeighborX="-3" custLinFactNeighborY="-100000">
        <dgm:presLayoutVars>
          <dgm:bulletEnabled val="1"/>
        </dgm:presLayoutVars>
      </dgm:prSet>
      <dgm:spPr/>
    </dgm:pt>
  </dgm:ptLst>
  <dgm:cxnLst>
    <dgm:cxn modelId="{11A96B05-5E40-42CE-A1C6-31BF59849897}" type="presOf" srcId="{F78017D8-F187-4E2A-8570-4AFEEACB2F81}" destId="{8492734D-9105-432D-9611-AF8BAA95FA3F}" srcOrd="0" destOrd="0" presId="urn:microsoft.com/office/officeart/2005/8/layout/default"/>
    <dgm:cxn modelId="{00FEB313-1106-405A-AD41-024AD2F278A7}" srcId="{DE495575-2888-4392-83A4-4BD6172F4947}" destId="{B261F9CA-39A6-47B1-81DC-80AA53CAFA37}" srcOrd="0" destOrd="0" parTransId="{6DE505D3-391F-446A-A73F-C4C7A2EDAC95}" sibTransId="{CEB26A11-733A-47E8-ACFB-C49212E05728}"/>
    <dgm:cxn modelId="{E6C7AE17-30DE-4200-95BC-71C29EF70D64}" srcId="{DE495575-2888-4392-83A4-4BD6172F4947}" destId="{8F0E0FC5-4827-40F5-8D63-30751381D448}" srcOrd="3" destOrd="0" parTransId="{FBCAA69D-6EF2-4075-A424-15AB7438C19C}" sibTransId="{909AFC57-7598-4C67-87CD-89AAAD391986}"/>
    <dgm:cxn modelId="{F2A97718-D715-4DF8-94D8-A35403A3C8D4}" srcId="{DE495575-2888-4392-83A4-4BD6172F4947}" destId="{86B3A9E8-7CC7-4916-8F71-DA6A9CD6FA01}" srcOrd="2" destOrd="0" parTransId="{6FE4A237-8FC3-414B-B4C1-F5F33DA7610C}" sibTransId="{5F8BB48E-B422-4885-9048-ABDF9155BA90}"/>
    <dgm:cxn modelId="{8ACF8E5C-E399-4B32-A167-E7549420449D}" type="presOf" srcId="{964FA806-9515-4C03-8E5D-2E47489082F2}" destId="{F4964D8E-5BFB-4BBD-8411-BBB038BCBCF8}" srcOrd="0" destOrd="0" presId="urn:microsoft.com/office/officeart/2005/8/layout/default"/>
    <dgm:cxn modelId="{FC9C1F80-0F8A-4A96-9BD0-EA44AB43B725}" srcId="{DE495575-2888-4392-83A4-4BD6172F4947}" destId="{964FA806-9515-4C03-8E5D-2E47489082F2}" srcOrd="1" destOrd="0" parTransId="{36BD6F93-8C3E-4474-A961-9DA4626F5D03}" sibTransId="{E8A2F5A0-0A18-4DDF-AFDF-05D14FFB7D8D}"/>
    <dgm:cxn modelId="{2CB92A99-76F6-4FF6-BB70-F13D780E9DE7}" type="presOf" srcId="{8F0E0FC5-4827-40F5-8D63-30751381D448}" destId="{185E66CD-CE02-4913-A5C8-D6C40FB62DA4}" srcOrd="0" destOrd="0" presId="urn:microsoft.com/office/officeart/2005/8/layout/default"/>
    <dgm:cxn modelId="{4C87259D-84BB-4D20-B4DD-8AAB8E738914}" srcId="{DE495575-2888-4392-83A4-4BD6172F4947}" destId="{F78017D8-F187-4E2A-8570-4AFEEACB2F81}" srcOrd="5" destOrd="0" parTransId="{BE008FA8-8DAD-47AA-A61C-4DCFADFE9C58}" sibTransId="{8E3DF47F-D7EB-4309-B010-5E0288DE2580}"/>
    <dgm:cxn modelId="{7F3C3F9D-8619-44E7-B03A-78196A028167}" type="presOf" srcId="{B261F9CA-39A6-47B1-81DC-80AA53CAFA37}" destId="{FF9109FA-8588-47AD-8C02-75F0994EF483}" srcOrd="0" destOrd="0" presId="urn:microsoft.com/office/officeart/2005/8/layout/default"/>
    <dgm:cxn modelId="{A97927A4-5FA4-46B1-BBEA-96EEF8C4A350}" type="presOf" srcId="{2273A3A9-0047-4590-97C6-4EA94621917D}" destId="{A66AA154-54FE-4BCA-B83D-0D4CF4756221}" srcOrd="0" destOrd="0" presId="urn:microsoft.com/office/officeart/2005/8/layout/default"/>
    <dgm:cxn modelId="{FA2743CB-B643-4AB1-A7AC-4353646626B5}" type="presOf" srcId="{86B3A9E8-7CC7-4916-8F71-DA6A9CD6FA01}" destId="{BBB535CA-E7E1-4EF1-AF47-38AA8D573E84}" srcOrd="0" destOrd="0" presId="urn:microsoft.com/office/officeart/2005/8/layout/default"/>
    <dgm:cxn modelId="{9B4247DA-C764-44D9-AB7C-81A11592BFFC}" type="presOf" srcId="{DE495575-2888-4392-83A4-4BD6172F4947}" destId="{7E338841-000D-467A-A337-EAF3920FA156}" srcOrd="0" destOrd="0" presId="urn:microsoft.com/office/officeart/2005/8/layout/default"/>
    <dgm:cxn modelId="{CD7E3BE9-01E1-44DC-AB04-21D9510C01DC}" srcId="{DE495575-2888-4392-83A4-4BD6172F4947}" destId="{2273A3A9-0047-4590-97C6-4EA94621917D}" srcOrd="4" destOrd="0" parTransId="{9D27DB48-0291-4956-B448-09114601991E}" sibTransId="{FCA02C6C-A5EE-4B24-B658-9E2C73EA09FF}"/>
    <dgm:cxn modelId="{D911A2F7-D277-4C77-A301-81176329C008}" type="presParOf" srcId="{7E338841-000D-467A-A337-EAF3920FA156}" destId="{FF9109FA-8588-47AD-8C02-75F0994EF483}" srcOrd="0" destOrd="0" presId="urn:microsoft.com/office/officeart/2005/8/layout/default"/>
    <dgm:cxn modelId="{D9A32C19-6274-420C-8AF2-4852146D9379}" type="presParOf" srcId="{7E338841-000D-467A-A337-EAF3920FA156}" destId="{5065E94D-7EB5-4397-88DA-183F8C25D981}" srcOrd="1" destOrd="0" presId="urn:microsoft.com/office/officeart/2005/8/layout/default"/>
    <dgm:cxn modelId="{CD5727BD-6860-4DE3-89E3-21BEE62E87A5}" type="presParOf" srcId="{7E338841-000D-467A-A337-EAF3920FA156}" destId="{F4964D8E-5BFB-4BBD-8411-BBB038BCBCF8}" srcOrd="2" destOrd="0" presId="urn:microsoft.com/office/officeart/2005/8/layout/default"/>
    <dgm:cxn modelId="{C1852AF8-DAEE-40CE-B3D6-8948B6F0AAB3}" type="presParOf" srcId="{7E338841-000D-467A-A337-EAF3920FA156}" destId="{9C72435B-1B66-4C3B-918C-9E9219138E47}" srcOrd="3" destOrd="0" presId="urn:microsoft.com/office/officeart/2005/8/layout/default"/>
    <dgm:cxn modelId="{88779297-54E8-49A2-9895-ABB02F47D8F9}" type="presParOf" srcId="{7E338841-000D-467A-A337-EAF3920FA156}" destId="{BBB535CA-E7E1-4EF1-AF47-38AA8D573E84}" srcOrd="4" destOrd="0" presId="urn:microsoft.com/office/officeart/2005/8/layout/default"/>
    <dgm:cxn modelId="{B2E403B1-4625-42D2-8A27-02FD8DEF3785}" type="presParOf" srcId="{7E338841-000D-467A-A337-EAF3920FA156}" destId="{EABAA818-CC90-46C8-8434-CACE6C7450C7}" srcOrd="5" destOrd="0" presId="urn:microsoft.com/office/officeart/2005/8/layout/default"/>
    <dgm:cxn modelId="{91C86624-7D67-4EDE-A043-592C9A406045}" type="presParOf" srcId="{7E338841-000D-467A-A337-EAF3920FA156}" destId="{185E66CD-CE02-4913-A5C8-D6C40FB62DA4}" srcOrd="6" destOrd="0" presId="urn:microsoft.com/office/officeart/2005/8/layout/default"/>
    <dgm:cxn modelId="{AE3BF6B3-EC50-4E16-AEE3-3344E2523B60}" type="presParOf" srcId="{7E338841-000D-467A-A337-EAF3920FA156}" destId="{44B8E8AF-6F82-43A4-BC71-7725B828BE98}" srcOrd="7" destOrd="0" presId="urn:microsoft.com/office/officeart/2005/8/layout/default"/>
    <dgm:cxn modelId="{94442472-C532-42C6-898D-18303C677B5A}" type="presParOf" srcId="{7E338841-000D-467A-A337-EAF3920FA156}" destId="{A66AA154-54FE-4BCA-B83D-0D4CF4756221}" srcOrd="8" destOrd="0" presId="urn:microsoft.com/office/officeart/2005/8/layout/default"/>
    <dgm:cxn modelId="{4CD3A4C1-154B-428A-94C9-CA7F45888459}" type="presParOf" srcId="{7E338841-000D-467A-A337-EAF3920FA156}" destId="{70D9EE92-CE33-4479-B7A8-BE7A0D1B1F5D}" srcOrd="9" destOrd="0" presId="urn:microsoft.com/office/officeart/2005/8/layout/default"/>
    <dgm:cxn modelId="{5C863547-1533-4809-B1F7-77FBB1C384DB}" type="presParOf" srcId="{7E338841-000D-467A-A337-EAF3920FA156}" destId="{8492734D-9105-432D-9611-AF8BAA95FA3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9109FA-8588-47AD-8C02-75F0994EF483}">
      <dsp:nvSpPr>
        <dsp:cNvPr id="0" name=""/>
        <dsp:cNvSpPr/>
      </dsp:nvSpPr>
      <dsp:spPr>
        <a:xfrm>
          <a:off x="0" y="116110"/>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Find a clear focus </a:t>
          </a:r>
        </a:p>
        <a:p>
          <a:pPr marL="0" lvl="0" indent="0" algn="ctr" defTabSz="1022350">
            <a:lnSpc>
              <a:spcPct val="90000"/>
            </a:lnSpc>
            <a:spcBef>
              <a:spcPct val="0"/>
            </a:spcBef>
            <a:spcAft>
              <a:spcPct val="35000"/>
            </a:spcAft>
            <a:buNone/>
          </a:pPr>
          <a:r>
            <a:rPr lang="en-US" sz="2300" kern="1200" dirty="0"/>
            <a:t>(Communication)</a:t>
          </a:r>
        </a:p>
      </dsp:txBody>
      <dsp:txXfrm>
        <a:off x="0" y="116110"/>
        <a:ext cx="3057425" cy="1834455"/>
      </dsp:txXfrm>
    </dsp:sp>
    <dsp:sp modelId="{F4964D8E-5BFB-4BBD-8411-BBB038BCBCF8}">
      <dsp:nvSpPr>
        <dsp:cNvPr id="0" name=""/>
        <dsp:cNvSpPr/>
      </dsp:nvSpPr>
      <dsp:spPr>
        <a:xfrm>
          <a:off x="3363168" y="116110"/>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Methodologies (Research) </a:t>
          </a:r>
        </a:p>
      </dsp:txBody>
      <dsp:txXfrm>
        <a:off x="3363168" y="116110"/>
        <a:ext cx="3057425" cy="1834455"/>
      </dsp:txXfrm>
    </dsp:sp>
    <dsp:sp modelId="{BBB535CA-E7E1-4EF1-AF47-38AA8D573E84}">
      <dsp:nvSpPr>
        <dsp:cNvPr id="0" name=""/>
        <dsp:cNvSpPr/>
      </dsp:nvSpPr>
      <dsp:spPr>
        <a:xfrm>
          <a:off x="0" y="2136469"/>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Use terminology</a:t>
          </a:r>
        </a:p>
        <a:p>
          <a:pPr marL="0" lvl="0" indent="0" algn="ctr" defTabSz="1022350">
            <a:lnSpc>
              <a:spcPct val="90000"/>
            </a:lnSpc>
            <a:spcBef>
              <a:spcPct val="0"/>
            </a:spcBef>
            <a:spcAft>
              <a:spcPct val="35000"/>
            </a:spcAft>
            <a:buNone/>
          </a:pPr>
          <a:r>
            <a:rPr lang="en-US" sz="2300" kern="1200" dirty="0"/>
            <a:t>(Communication) </a:t>
          </a:r>
        </a:p>
      </dsp:txBody>
      <dsp:txXfrm>
        <a:off x="0" y="2136469"/>
        <a:ext cx="3057425" cy="1834455"/>
      </dsp:txXfrm>
    </dsp:sp>
    <dsp:sp modelId="{185E66CD-CE02-4913-A5C8-D6C40FB62DA4}">
      <dsp:nvSpPr>
        <dsp:cNvPr id="0" name=""/>
        <dsp:cNvSpPr/>
      </dsp:nvSpPr>
      <dsp:spPr>
        <a:xfrm>
          <a:off x="3362923" y="2136482"/>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endParaRPr lang="en-US" sz="2300" kern="1200" dirty="0"/>
        </a:p>
        <a:p>
          <a:pPr marL="0" lvl="0" indent="0" algn="ctr" defTabSz="1022350">
            <a:lnSpc>
              <a:spcPct val="90000"/>
            </a:lnSpc>
            <a:spcBef>
              <a:spcPct val="0"/>
            </a:spcBef>
            <a:spcAft>
              <a:spcPct val="35000"/>
            </a:spcAft>
            <a:buNone/>
          </a:pPr>
          <a:r>
            <a:rPr lang="en-US" sz="2300" kern="1200" dirty="0"/>
            <a:t>Learning from science</a:t>
          </a:r>
        </a:p>
        <a:p>
          <a:pPr marL="0" lvl="0" indent="0" algn="ctr" defTabSz="1022350">
            <a:lnSpc>
              <a:spcPct val="90000"/>
            </a:lnSpc>
            <a:spcBef>
              <a:spcPct val="0"/>
            </a:spcBef>
            <a:spcAft>
              <a:spcPct val="35000"/>
            </a:spcAft>
            <a:buNone/>
          </a:pPr>
          <a:r>
            <a:rPr lang="en-US" sz="2300" kern="1200" dirty="0"/>
            <a:t>(Reflection) </a:t>
          </a:r>
        </a:p>
        <a:p>
          <a:pPr marL="0" lvl="0" indent="0" algn="ctr" defTabSz="1022350">
            <a:lnSpc>
              <a:spcPct val="90000"/>
            </a:lnSpc>
            <a:spcBef>
              <a:spcPct val="0"/>
            </a:spcBef>
            <a:spcAft>
              <a:spcPct val="35000"/>
            </a:spcAft>
            <a:buNone/>
          </a:pPr>
          <a:endParaRPr lang="en-US" sz="2300" kern="1200" dirty="0"/>
        </a:p>
      </dsp:txBody>
      <dsp:txXfrm>
        <a:off x="3362923" y="2136482"/>
        <a:ext cx="3057425" cy="1834455"/>
      </dsp:txXfrm>
    </dsp:sp>
    <dsp:sp modelId="{A66AA154-54FE-4BCA-B83D-0D4CF4756221}">
      <dsp:nvSpPr>
        <dsp:cNvPr id="0" name=""/>
        <dsp:cNvSpPr/>
      </dsp:nvSpPr>
      <dsp:spPr>
        <a:xfrm>
          <a:off x="6726245" y="2136482"/>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Cite your sources</a:t>
          </a:r>
        </a:p>
        <a:p>
          <a:pPr marL="0" lvl="0" indent="0" algn="ctr" defTabSz="1022350">
            <a:lnSpc>
              <a:spcPct val="90000"/>
            </a:lnSpc>
            <a:spcBef>
              <a:spcPct val="0"/>
            </a:spcBef>
            <a:spcAft>
              <a:spcPct val="35000"/>
            </a:spcAft>
            <a:buNone/>
          </a:pPr>
          <a:r>
            <a:rPr lang="en-US" sz="2300" kern="1200" dirty="0"/>
            <a:t>Research  </a:t>
          </a:r>
        </a:p>
      </dsp:txBody>
      <dsp:txXfrm>
        <a:off x="6726245" y="2136482"/>
        <a:ext cx="3057425" cy="1834455"/>
      </dsp:txXfrm>
    </dsp:sp>
    <dsp:sp modelId="{8492734D-9105-432D-9611-AF8BAA95FA3F}">
      <dsp:nvSpPr>
        <dsp:cNvPr id="0" name=""/>
        <dsp:cNvSpPr/>
      </dsp:nvSpPr>
      <dsp:spPr>
        <a:xfrm>
          <a:off x="6726245" y="96659"/>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Cross – checking data (Evaluation)</a:t>
          </a:r>
        </a:p>
      </dsp:txBody>
      <dsp:txXfrm>
        <a:off x="6726245" y="96659"/>
        <a:ext cx="3057425" cy="183445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D1EA3F-6CDA-4BC1-BC37-6A95D4C967A8}" type="datetimeFigureOut">
              <a:rPr lang="en-US" smtClean="0"/>
              <a:t>11-Sep-22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A4DBDF-6DBE-4D4E-A988-59132A8AA91C}" type="slidenum">
              <a:rPr lang="en-US" smtClean="0"/>
              <a:t>‹#›</a:t>
            </a:fld>
            <a:endParaRPr lang="en-US"/>
          </a:p>
        </p:txBody>
      </p:sp>
    </p:spTree>
    <p:extLst>
      <p:ext uri="{BB962C8B-B14F-4D97-AF65-F5344CB8AC3E}">
        <p14:creationId xmlns:p14="http://schemas.microsoft.com/office/powerpoint/2010/main" val="153391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A4DBDF-6DBE-4D4E-A988-59132A8AA91C}" type="slidenum">
              <a:rPr lang="en-US" smtClean="0"/>
              <a:t>8</a:t>
            </a:fld>
            <a:endParaRPr lang="en-US"/>
          </a:p>
        </p:txBody>
      </p:sp>
    </p:spTree>
    <p:extLst>
      <p:ext uri="{BB962C8B-B14F-4D97-AF65-F5344CB8AC3E}">
        <p14:creationId xmlns:p14="http://schemas.microsoft.com/office/powerpoint/2010/main" val="97340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8CF241-0F09-4850-93D0-DD38C11A37D8}" type="datetimeFigureOut">
              <a:rPr lang="en-US" smtClean="0"/>
              <a:t>11-Sep-22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365261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CF241-0F09-4850-93D0-DD38C11A37D8}" type="datetimeFigureOut">
              <a:rPr lang="en-US" smtClean="0"/>
              <a:t>11-Sep-22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356571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768CF241-0F09-4850-93D0-DD38C11A37D8}" type="datetimeFigureOut">
              <a:rPr lang="en-US" smtClean="0"/>
              <a:t>11-Sep-22</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351273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CF241-0F09-4850-93D0-DD38C11A37D8}" type="datetimeFigureOut">
              <a:rPr lang="en-US" smtClean="0"/>
              <a:t>11-Sep-22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49679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768CF241-0F09-4850-93D0-DD38C11A37D8}" type="datetimeFigureOut">
              <a:rPr lang="en-US" smtClean="0"/>
              <a:t>11-Sep-22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CC40B36-A6EE-4ABC-858C-085DCD963D20}" type="slidenum">
              <a:rPr lang="en-US" smtClean="0"/>
              <a:t>‹#›</a:t>
            </a:fld>
            <a:endParaRPr lang="en-US"/>
          </a:p>
        </p:txBody>
      </p:sp>
    </p:spTree>
    <p:extLst>
      <p:ext uri="{BB962C8B-B14F-4D97-AF65-F5344CB8AC3E}">
        <p14:creationId xmlns:p14="http://schemas.microsoft.com/office/powerpoint/2010/main" val="16737258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8CF241-0F09-4850-93D0-DD38C11A37D8}" type="datetimeFigureOut">
              <a:rPr lang="en-US" smtClean="0"/>
              <a:t>11-Sep-22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306944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8CF241-0F09-4850-93D0-DD38C11A37D8}" type="datetimeFigureOut">
              <a:rPr lang="en-US" smtClean="0"/>
              <a:t>11-Sep-22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409207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8CF241-0F09-4850-93D0-DD38C11A37D8}" type="datetimeFigureOut">
              <a:rPr lang="en-US" smtClean="0"/>
              <a:t>11-Sep-22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1354530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CF241-0F09-4850-93D0-DD38C11A37D8}" type="datetimeFigureOut">
              <a:rPr lang="en-US" smtClean="0"/>
              <a:t>11-Sep-22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190922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8CF241-0F09-4850-93D0-DD38C11A37D8}" type="datetimeFigureOut">
              <a:rPr lang="en-US" smtClean="0"/>
              <a:t>11-Sep-22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23766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8CF241-0F09-4850-93D0-DD38C11A37D8}" type="datetimeFigureOut">
              <a:rPr lang="en-US" smtClean="0"/>
              <a:t>11-Sep-22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40B36-A6EE-4ABC-858C-085DCD963D20}" type="slidenum">
              <a:rPr lang="en-US" smtClean="0"/>
              <a:t>‹#›</a:t>
            </a:fld>
            <a:endParaRPr lang="en-US"/>
          </a:p>
        </p:txBody>
      </p:sp>
    </p:spTree>
    <p:extLst>
      <p:ext uri="{BB962C8B-B14F-4D97-AF65-F5344CB8AC3E}">
        <p14:creationId xmlns:p14="http://schemas.microsoft.com/office/powerpoint/2010/main" val="1787189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768CF241-0F09-4850-93D0-DD38C11A37D8}" type="datetimeFigureOut">
              <a:rPr lang="en-US" smtClean="0"/>
              <a:t>11-Sep-22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CC40B36-A6EE-4ABC-858C-085DCD963D20}" type="slidenum">
              <a:rPr lang="en-US" smtClean="0"/>
              <a:t>‹#›</a:t>
            </a:fld>
            <a:endParaRPr lang="en-US"/>
          </a:p>
        </p:txBody>
      </p:sp>
    </p:spTree>
    <p:extLst>
      <p:ext uri="{BB962C8B-B14F-4D97-AF65-F5344CB8AC3E}">
        <p14:creationId xmlns:p14="http://schemas.microsoft.com/office/powerpoint/2010/main" val="248516696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33E84-9ECC-4D57-9394-95447DB62969}"/>
              </a:ext>
            </a:extLst>
          </p:cNvPr>
          <p:cNvSpPr>
            <a:spLocks noGrp="1"/>
          </p:cNvSpPr>
          <p:nvPr>
            <p:ph type="ctrTitle"/>
          </p:nvPr>
        </p:nvSpPr>
        <p:spPr>
          <a:xfrm>
            <a:off x="1759236" y="2075505"/>
            <a:ext cx="8679915" cy="1131930"/>
          </a:xfrm>
        </p:spPr>
        <p:txBody>
          <a:bodyPr/>
          <a:lstStyle/>
          <a:p>
            <a:r>
              <a:rPr lang="en-US" dirty="0"/>
              <a:t>Disease and health</a:t>
            </a:r>
          </a:p>
        </p:txBody>
      </p:sp>
      <p:sp>
        <p:nvSpPr>
          <p:cNvPr id="3" name="Subtitle 2">
            <a:extLst>
              <a:ext uri="{FF2B5EF4-FFF2-40B4-BE49-F238E27FC236}">
                <a16:creationId xmlns:a16="http://schemas.microsoft.com/office/drawing/2014/main" id="{78352594-546A-41EF-B009-A02C6C7F85CE}"/>
              </a:ext>
            </a:extLst>
          </p:cNvPr>
          <p:cNvSpPr>
            <a:spLocks noGrp="1"/>
          </p:cNvSpPr>
          <p:nvPr>
            <p:ph type="subTitle" idx="1"/>
          </p:nvPr>
        </p:nvSpPr>
        <p:spPr>
          <a:xfrm>
            <a:off x="1759237" y="2730500"/>
            <a:ext cx="8673427" cy="3873500"/>
          </a:xfrm>
        </p:spPr>
        <p:txBody>
          <a:bodyPr>
            <a:normAutofit/>
          </a:bodyPr>
          <a:lstStyle/>
          <a:p>
            <a:endParaRPr lang="en-US" dirty="0">
              <a:solidFill>
                <a:srgbClr val="002060"/>
              </a:solidFill>
            </a:endParaRPr>
          </a:p>
          <a:p>
            <a:r>
              <a:rPr lang="en-US" dirty="0">
                <a:solidFill>
                  <a:srgbClr val="002060"/>
                </a:solidFill>
              </a:rPr>
              <a:t>Unit objective : to work with a team to create an </a:t>
            </a:r>
            <a:r>
              <a:rPr lang="en-US" b="1" dirty="0">
                <a:solidFill>
                  <a:srgbClr val="002060"/>
                </a:solidFill>
              </a:rPr>
              <a:t>information campaign </a:t>
            </a:r>
            <a:r>
              <a:rPr lang="en-US" dirty="0">
                <a:solidFill>
                  <a:srgbClr val="002060"/>
                </a:solidFill>
              </a:rPr>
              <a:t>to help school students about an issue related to disease and health</a:t>
            </a:r>
            <a:r>
              <a:rPr lang="en-US" dirty="0"/>
              <a:t> .</a:t>
            </a:r>
          </a:p>
          <a:p>
            <a:r>
              <a:rPr lang="en-US" dirty="0"/>
              <a:t>Skills you will develop :</a:t>
            </a:r>
          </a:p>
          <a:p>
            <a:r>
              <a:rPr lang="en-US" b="1" dirty="0">
                <a:solidFill>
                  <a:schemeClr val="bg2">
                    <a:lumMod val="50000"/>
                  </a:schemeClr>
                </a:solidFill>
              </a:rPr>
              <a:t>Communication</a:t>
            </a:r>
          </a:p>
          <a:p>
            <a:r>
              <a:rPr lang="en-US" b="1" dirty="0">
                <a:solidFill>
                  <a:schemeClr val="bg2">
                    <a:lumMod val="50000"/>
                  </a:schemeClr>
                </a:solidFill>
              </a:rPr>
              <a:t>Research </a:t>
            </a:r>
          </a:p>
          <a:p>
            <a:r>
              <a:rPr lang="en-US" b="1" dirty="0">
                <a:solidFill>
                  <a:schemeClr val="bg2">
                    <a:lumMod val="50000"/>
                  </a:schemeClr>
                </a:solidFill>
              </a:rPr>
              <a:t>Evaluation</a:t>
            </a:r>
            <a:r>
              <a:rPr lang="en-US" dirty="0"/>
              <a:t>  </a:t>
            </a:r>
          </a:p>
          <a:p>
            <a:r>
              <a:rPr lang="en-US" b="1" dirty="0">
                <a:solidFill>
                  <a:schemeClr val="bg2">
                    <a:lumMod val="50000"/>
                  </a:schemeClr>
                </a:solidFill>
              </a:rPr>
              <a:t>Reflection </a:t>
            </a:r>
          </a:p>
          <a:p>
            <a:endParaRPr lang="en-US" dirty="0"/>
          </a:p>
        </p:txBody>
      </p:sp>
    </p:spTree>
    <p:extLst>
      <p:ext uri="{BB962C8B-B14F-4D97-AF65-F5344CB8AC3E}">
        <p14:creationId xmlns:p14="http://schemas.microsoft.com/office/powerpoint/2010/main" val="92743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2034-5033-AB9C-8A85-E4C2543F4D84}"/>
              </a:ext>
            </a:extLst>
          </p:cNvPr>
          <p:cNvSpPr>
            <a:spLocks noGrp="1"/>
          </p:cNvSpPr>
          <p:nvPr>
            <p:ph type="title"/>
          </p:nvPr>
        </p:nvSpPr>
        <p:spPr/>
        <p:txBody>
          <a:bodyPr/>
          <a:lstStyle/>
          <a:p>
            <a:pPr algn="ctr"/>
            <a:r>
              <a:rPr lang="en-US" b="1" dirty="0"/>
              <a:t>Cite your sources </a:t>
            </a:r>
          </a:p>
        </p:txBody>
      </p:sp>
      <p:sp>
        <p:nvSpPr>
          <p:cNvPr id="3" name="Content Placeholder 2">
            <a:extLst>
              <a:ext uri="{FF2B5EF4-FFF2-40B4-BE49-F238E27FC236}">
                <a16:creationId xmlns:a16="http://schemas.microsoft.com/office/drawing/2014/main" id="{55A5BD0C-741A-24EF-BC53-B2BA78498E26}"/>
              </a:ext>
            </a:extLst>
          </p:cNvPr>
          <p:cNvSpPr>
            <a:spLocks noGrp="1"/>
          </p:cNvSpPr>
          <p:nvPr>
            <p:ph idx="1"/>
          </p:nvPr>
        </p:nvSpPr>
        <p:spPr/>
        <p:txBody>
          <a:bodyPr/>
          <a:lstStyle/>
          <a:p>
            <a:pPr marL="0" indent="0" algn="ctr">
              <a:buNone/>
            </a:pPr>
            <a:r>
              <a:rPr lang="en-US" sz="2400" b="1" dirty="0">
                <a:solidFill>
                  <a:srgbClr val="002060"/>
                </a:solidFill>
              </a:rPr>
              <a:t> </a:t>
            </a:r>
          </a:p>
          <a:p>
            <a:pPr marL="0" indent="0" algn="ctr">
              <a:buNone/>
            </a:pPr>
            <a:endParaRPr lang="en-US" sz="2400" b="1" dirty="0">
              <a:solidFill>
                <a:srgbClr val="002060"/>
              </a:solidFill>
            </a:endParaRPr>
          </a:p>
          <a:p>
            <a:pPr marL="0" indent="0" algn="ctr">
              <a:buNone/>
            </a:pPr>
            <a:endParaRPr lang="en-US" sz="2400" b="1" dirty="0">
              <a:solidFill>
                <a:srgbClr val="002060"/>
              </a:solidFill>
            </a:endParaRPr>
          </a:p>
          <a:p>
            <a:pPr marL="0" indent="0" algn="ctr">
              <a:buNone/>
            </a:pPr>
            <a:r>
              <a:rPr lang="en-US" sz="2800" b="1" dirty="0"/>
              <a:t> A citation is a reference to the source of information used in your research.</a:t>
            </a:r>
          </a:p>
          <a:p>
            <a:pPr marL="0" indent="0">
              <a:buNone/>
            </a:pPr>
            <a:endParaRPr lang="en-US" sz="2400" b="1" dirty="0">
              <a:solidFill>
                <a:srgbClr val="002060"/>
              </a:solidFill>
            </a:endParaRPr>
          </a:p>
          <a:p>
            <a:pPr marL="0" indent="0">
              <a:buNone/>
            </a:pPr>
            <a:endParaRPr lang="en-US" sz="2400" b="1" dirty="0">
              <a:solidFill>
                <a:srgbClr val="002060"/>
              </a:solidFill>
            </a:endParaRPr>
          </a:p>
          <a:p>
            <a:pPr marL="0" indent="0">
              <a:buNone/>
            </a:pPr>
            <a:endParaRPr lang="en-US" b="1" dirty="0"/>
          </a:p>
        </p:txBody>
      </p:sp>
    </p:spTree>
    <p:extLst>
      <p:ext uri="{BB962C8B-B14F-4D97-AF65-F5344CB8AC3E}">
        <p14:creationId xmlns:p14="http://schemas.microsoft.com/office/powerpoint/2010/main" val="4128569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AEF9-D99B-B3ED-6CC2-95EFDBB106F3}"/>
              </a:ext>
            </a:extLst>
          </p:cNvPr>
          <p:cNvSpPr>
            <a:spLocks noGrp="1"/>
          </p:cNvSpPr>
          <p:nvPr>
            <p:ph type="title"/>
          </p:nvPr>
        </p:nvSpPr>
        <p:spPr/>
        <p:txBody>
          <a:bodyPr/>
          <a:lstStyle/>
          <a:p>
            <a:pPr algn="ctr"/>
            <a:r>
              <a:rPr lang="en-US" dirty="0"/>
              <a:t>Creating an Informative campaign</a:t>
            </a:r>
          </a:p>
        </p:txBody>
      </p:sp>
      <p:sp>
        <p:nvSpPr>
          <p:cNvPr id="3" name="Content Placeholder 2">
            <a:extLst>
              <a:ext uri="{FF2B5EF4-FFF2-40B4-BE49-F238E27FC236}">
                <a16:creationId xmlns:a16="http://schemas.microsoft.com/office/drawing/2014/main" id="{1109BBA1-D51E-88D7-A7E1-1930305CAC5F}"/>
              </a:ext>
            </a:extLst>
          </p:cNvPr>
          <p:cNvSpPr>
            <a:spLocks noGrp="1"/>
          </p:cNvSpPr>
          <p:nvPr>
            <p:ph idx="1"/>
          </p:nvPr>
        </p:nvSpPr>
        <p:spPr/>
        <p:txBody>
          <a:bodyPr/>
          <a:lstStyle/>
          <a:p>
            <a:pPr marL="0" indent="0" algn="ctr">
              <a:buNone/>
            </a:pPr>
            <a:endParaRPr lang="en-US" sz="4000" dirty="0">
              <a:solidFill>
                <a:srgbClr val="002060"/>
              </a:solidFill>
            </a:endParaRPr>
          </a:p>
          <a:p>
            <a:pPr marL="0" indent="0" algn="ctr">
              <a:buNone/>
            </a:pPr>
            <a:r>
              <a:rPr lang="en-US" sz="4000" dirty="0">
                <a:solidFill>
                  <a:srgbClr val="002060"/>
                </a:solidFill>
              </a:rPr>
              <a:t>With a team of 4 create an </a:t>
            </a:r>
            <a:r>
              <a:rPr lang="en-US" sz="4000" b="1" dirty="0">
                <a:solidFill>
                  <a:srgbClr val="002060"/>
                </a:solidFill>
              </a:rPr>
              <a:t>information campaign using the previous 6 steps  </a:t>
            </a:r>
            <a:r>
              <a:rPr lang="en-US" sz="4000" dirty="0">
                <a:solidFill>
                  <a:srgbClr val="002060"/>
                </a:solidFill>
              </a:rPr>
              <a:t>to help school students about an issue related to disease and health</a:t>
            </a:r>
            <a:r>
              <a:rPr lang="en-US" sz="4000" dirty="0"/>
              <a:t> .</a:t>
            </a:r>
          </a:p>
          <a:p>
            <a:endParaRPr lang="en-US" dirty="0"/>
          </a:p>
        </p:txBody>
      </p:sp>
    </p:spTree>
    <p:extLst>
      <p:ext uri="{BB962C8B-B14F-4D97-AF65-F5344CB8AC3E}">
        <p14:creationId xmlns:p14="http://schemas.microsoft.com/office/powerpoint/2010/main" val="349542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1AC24-F72C-4D1B-A53D-3E57B441B781}"/>
              </a:ext>
            </a:extLst>
          </p:cNvPr>
          <p:cNvSpPr>
            <a:spLocks noGrp="1"/>
          </p:cNvSpPr>
          <p:nvPr>
            <p:ph type="title"/>
          </p:nvPr>
        </p:nvSpPr>
        <p:spPr/>
        <p:txBody>
          <a:bodyPr/>
          <a:lstStyle/>
          <a:p>
            <a:r>
              <a:rPr lang="en-US" dirty="0"/>
              <a:t>Good Luck</a:t>
            </a:r>
          </a:p>
        </p:txBody>
      </p:sp>
    </p:spTree>
    <p:extLst>
      <p:ext uri="{BB962C8B-B14F-4D97-AF65-F5344CB8AC3E}">
        <p14:creationId xmlns:p14="http://schemas.microsoft.com/office/powerpoint/2010/main" val="323354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E9BB3-3572-4220-8607-30FF86A54BF6}"/>
              </a:ext>
            </a:extLst>
          </p:cNvPr>
          <p:cNvSpPr>
            <a:spLocks noGrp="1"/>
          </p:cNvSpPr>
          <p:nvPr>
            <p:ph type="title"/>
          </p:nvPr>
        </p:nvSpPr>
        <p:spPr/>
        <p:txBody>
          <a:bodyPr/>
          <a:lstStyle/>
          <a:p>
            <a:pPr algn="ctr"/>
            <a:r>
              <a:rPr lang="en-US" sz="4000" dirty="0"/>
              <a:t>Information campaign </a:t>
            </a:r>
            <a:endParaRPr lang="en-US" dirty="0"/>
          </a:p>
        </p:txBody>
      </p:sp>
      <p:sp>
        <p:nvSpPr>
          <p:cNvPr id="3" name="Content Placeholder 2">
            <a:extLst>
              <a:ext uri="{FF2B5EF4-FFF2-40B4-BE49-F238E27FC236}">
                <a16:creationId xmlns:a16="http://schemas.microsoft.com/office/drawing/2014/main" id="{B9781599-D2F9-4A53-B7A8-56659BDF7FFB}"/>
              </a:ext>
            </a:extLst>
          </p:cNvPr>
          <p:cNvSpPr>
            <a:spLocks noGrp="1"/>
          </p:cNvSpPr>
          <p:nvPr>
            <p:ph idx="1"/>
          </p:nvPr>
        </p:nvSpPr>
        <p:spPr/>
        <p:txBody>
          <a:bodyPr/>
          <a:lstStyle/>
          <a:p>
            <a:pPr marL="0" indent="0" algn="ctr">
              <a:buNone/>
            </a:pPr>
            <a:r>
              <a:rPr lang="en-US" sz="2800" b="0" i="0" dirty="0">
                <a:solidFill>
                  <a:srgbClr val="202124"/>
                </a:solidFill>
                <a:effectLst/>
                <a:latin typeface="arial" panose="020B0604020202020204" pitchFamily="34" charset="0"/>
              </a:rPr>
              <a:t>campaigns typically are defined as a sustained effort to educate individuals and boost public awareness about a cause or an issue</a:t>
            </a:r>
            <a:endParaRPr lang="en-US" dirty="0"/>
          </a:p>
        </p:txBody>
      </p:sp>
      <p:pic>
        <p:nvPicPr>
          <p:cNvPr id="4" name="Picture 3">
            <a:extLst>
              <a:ext uri="{FF2B5EF4-FFF2-40B4-BE49-F238E27FC236}">
                <a16:creationId xmlns:a16="http://schemas.microsoft.com/office/drawing/2014/main" id="{05195620-F851-4B0A-8390-38E51E07EB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3870" y="3625948"/>
            <a:ext cx="4965895" cy="259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987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F4F1D-51DD-4784-A221-5C6B7914F3AA}"/>
              </a:ext>
            </a:extLst>
          </p:cNvPr>
          <p:cNvSpPr>
            <a:spLocks noGrp="1"/>
          </p:cNvSpPr>
          <p:nvPr>
            <p:ph type="title"/>
          </p:nvPr>
        </p:nvSpPr>
        <p:spPr/>
        <p:txBody>
          <a:bodyPr>
            <a:normAutofit fontScale="90000"/>
          </a:bodyPr>
          <a:lstStyle/>
          <a:p>
            <a:pPr algn="ctr"/>
            <a:br>
              <a:rPr lang="en-US" sz="4000" b="1" dirty="0"/>
            </a:br>
            <a:r>
              <a:rPr lang="en-US" sz="4000" b="1" dirty="0"/>
              <a:t>to Create an information campaign </a:t>
            </a:r>
            <a:br>
              <a:rPr lang="en-US" sz="4000" b="1" dirty="0"/>
            </a:br>
            <a:r>
              <a:rPr lang="en-US" sz="4000" b="1" dirty="0"/>
              <a:t>you need to </a:t>
            </a:r>
            <a:br>
              <a:rPr lang="en-US" sz="4000" b="1" dirty="0"/>
            </a:br>
            <a:endParaRPr lang="en-US" dirty="0"/>
          </a:p>
        </p:txBody>
      </p:sp>
      <p:graphicFrame>
        <p:nvGraphicFramePr>
          <p:cNvPr id="4" name="Content Placeholder 3">
            <a:extLst>
              <a:ext uri="{FF2B5EF4-FFF2-40B4-BE49-F238E27FC236}">
                <a16:creationId xmlns:a16="http://schemas.microsoft.com/office/drawing/2014/main" id="{AC244892-482A-47DA-A79F-1320BD427B37}"/>
              </a:ext>
            </a:extLst>
          </p:cNvPr>
          <p:cNvGraphicFramePr>
            <a:graphicFrameLocks noGrp="1"/>
          </p:cNvGraphicFramePr>
          <p:nvPr>
            <p:ph idx="1"/>
            <p:extLst>
              <p:ext uri="{D42A27DB-BD31-4B8C-83A1-F6EECF244321}">
                <p14:modId xmlns:p14="http://schemas.microsoft.com/office/powerpoint/2010/main" val="144215023"/>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743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06FF7-AD51-4382-9ABC-C34C8E151C67}"/>
              </a:ext>
            </a:extLst>
          </p:cNvPr>
          <p:cNvSpPr>
            <a:spLocks noGrp="1"/>
          </p:cNvSpPr>
          <p:nvPr>
            <p:ph type="title"/>
          </p:nvPr>
        </p:nvSpPr>
        <p:spPr/>
        <p:txBody>
          <a:bodyPr/>
          <a:lstStyle/>
          <a:p>
            <a:pPr algn="ctr"/>
            <a:r>
              <a:rPr lang="en-US" b="1" dirty="0"/>
              <a:t>Finding a clear focus </a:t>
            </a:r>
            <a:endParaRPr lang="en-US" dirty="0"/>
          </a:p>
        </p:txBody>
      </p:sp>
      <p:sp>
        <p:nvSpPr>
          <p:cNvPr id="4" name="Content Placeholder 3">
            <a:extLst>
              <a:ext uri="{FF2B5EF4-FFF2-40B4-BE49-F238E27FC236}">
                <a16:creationId xmlns:a16="http://schemas.microsoft.com/office/drawing/2014/main" id="{344D8BCA-9260-5D59-2395-208AC32A5E74}"/>
              </a:ext>
            </a:extLst>
          </p:cNvPr>
          <p:cNvSpPr>
            <a:spLocks noGrp="1"/>
          </p:cNvSpPr>
          <p:nvPr>
            <p:ph idx="1"/>
          </p:nvPr>
        </p:nvSpPr>
        <p:spPr/>
        <p:txBody>
          <a:bodyPr/>
          <a:lstStyle/>
          <a:p>
            <a:pPr marL="0" indent="0">
              <a:buNone/>
            </a:pPr>
            <a:r>
              <a:rPr lang="en-US" dirty="0"/>
              <a:t>To start an information campaign :</a:t>
            </a:r>
          </a:p>
          <a:p>
            <a:r>
              <a:rPr lang="en-US" dirty="0"/>
              <a:t>You need to choose the focus of your campaign (health and disease ) and to decide what information you want to share . So you will need to narrow down the topic into an issue that can be realistically researched and presented it on to school students .</a:t>
            </a:r>
          </a:p>
          <a:p>
            <a:r>
              <a:rPr lang="en-US" dirty="0"/>
              <a:t>To guide your research you need a clear research question and a clear argument to allow you to present a successful campaign . </a:t>
            </a:r>
          </a:p>
          <a:p>
            <a:r>
              <a:rPr lang="en-US" dirty="0"/>
              <a:t>You will need to think of how will you present your information (PowerPoint presentation , short movie ,poster …)</a:t>
            </a:r>
          </a:p>
          <a:p>
            <a:r>
              <a:rPr lang="en-US" dirty="0"/>
              <a:t>You will need to think about how to get your audience interested in what you are communicating (use an image to start , use a catchy song…)</a:t>
            </a:r>
          </a:p>
          <a:p>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86317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03559-AA41-D98F-13F4-698135EA9F8C}"/>
              </a:ext>
            </a:extLst>
          </p:cNvPr>
          <p:cNvSpPr>
            <a:spLocks noGrp="1"/>
          </p:cNvSpPr>
          <p:nvPr>
            <p:ph type="title"/>
          </p:nvPr>
        </p:nvSpPr>
        <p:spPr/>
        <p:txBody>
          <a:bodyPr/>
          <a:lstStyle/>
          <a:p>
            <a:pPr algn="ctr"/>
            <a:r>
              <a:rPr lang="en-US" b="1" dirty="0"/>
              <a:t>Methodologies (research methods)</a:t>
            </a:r>
          </a:p>
        </p:txBody>
      </p:sp>
      <p:sp>
        <p:nvSpPr>
          <p:cNvPr id="3" name="Content Placeholder 2">
            <a:extLst>
              <a:ext uri="{FF2B5EF4-FFF2-40B4-BE49-F238E27FC236}">
                <a16:creationId xmlns:a16="http://schemas.microsoft.com/office/drawing/2014/main" id="{AC5EB3B7-2199-C840-3009-D7ED95A1749D}"/>
              </a:ext>
            </a:extLst>
          </p:cNvPr>
          <p:cNvSpPr>
            <a:spLocks noGrp="1"/>
          </p:cNvSpPr>
          <p:nvPr>
            <p:ph idx="1"/>
          </p:nvPr>
        </p:nvSpPr>
        <p:spPr/>
        <p:txBody>
          <a:bodyPr>
            <a:normAutofit/>
          </a:bodyPr>
          <a:lstStyle/>
          <a:p>
            <a:pPr marL="0" indent="0" algn="ctr">
              <a:buNone/>
            </a:pPr>
            <a:endParaRPr lang="en-US" dirty="0"/>
          </a:p>
          <a:p>
            <a:pPr marL="0" indent="0" algn="ctr">
              <a:buNone/>
            </a:pPr>
            <a:endParaRPr lang="en-US" dirty="0"/>
          </a:p>
          <a:p>
            <a:pPr marL="0" indent="0" algn="ctr">
              <a:buNone/>
            </a:pPr>
            <a:r>
              <a:rPr lang="en-US" dirty="0"/>
              <a:t>Research methods are the  strategies , processes or techniques utilized in the collection of data in order to uncover new information or create better understanding of a topic. </a:t>
            </a:r>
          </a:p>
          <a:p>
            <a:pPr marL="0" indent="0" algn="ctr">
              <a:buNone/>
            </a:pPr>
            <a:r>
              <a:rPr lang="en-US" dirty="0"/>
              <a:t>Remember :each research method has advantages and drawbacks : choose your method carefully.</a:t>
            </a:r>
          </a:p>
          <a:p>
            <a:pPr marL="0" indent="0" algn="ctr">
              <a:buNone/>
            </a:pPr>
            <a:endParaRPr lang="en-US" dirty="0"/>
          </a:p>
          <a:p>
            <a:pPr marL="0" indent="0" algn="ctr">
              <a:buNone/>
            </a:pPr>
            <a:r>
              <a:rPr lang="en-US" sz="2000" dirty="0"/>
              <a:t>What research method you will use to find information  for your campaign ??</a:t>
            </a:r>
          </a:p>
          <a:p>
            <a:pPr marL="0" indent="0" algn="ctr">
              <a:buNone/>
            </a:pPr>
            <a:endParaRPr lang="en-US" sz="2000" dirty="0"/>
          </a:p>
          <a:p>
            <a:endParaRPr lang="en-US" dirty="0"/>
          </a:p>
        </p:txBody>
      </p:sp>
    </p:spTree>
    <p:extLst>
      <p:ext uri="{BB962C8B-B14F-4D97-AF65-F5344CB8AC3E}">
        <p14:creationId xmlns:p14="http://schemas.microsoft.com/office/powerpoint/2010/main" val="131906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00EF8-EE3F-1320-1106-FCD4322F792D}"/>
              </a:ext>
            </a:extLst>
          </p:cNvPr>
          <p:cNvSpPr>
            <a:spLocks noGrp="1"/>
          </p:cNvSpPr>
          <p:nvPr>
            <p:ph type="title"/>
          </p:nvPr>
        </p:nvSpPr>
        <p:spPr/>
        <p:txBody>
          <a:bodyPr/>
          <a:lstStyle/>
          <a:p>
            <a:r>
              <a:rPr lang="en-US" b="1" dirty="0">
                <a:solidFill>
                  <a:srgbClr val="002060"/>
                </a:solidFill>
              </a:rPr>
              <a:t>Types of Research methods :</a:t>
            </a:r>
            <a:br>
              <a:rPr lang="en-US" b="1" dirty="0">
                <a:solidFill>
                  <a:srgbClr val="002060"/>
                </a:solidFill>
              </a:rPr>
            </a:br>
            <a:endParaRPr lang="en-US" dirty="0"/>
          </a:p>
        </p:txBody>
      </p:sp>
      <p:sp>
        <p:nvSpPr>
          <p:cNvPr id="3" name="Content Placeholder 2">
            <a:extLst>
              <a:ext uri="{FF2B5EF4-FFF2-40B4-BE49-F238E27FC236}">
                <a16:creationId xmlns:a16="http://schemas.microsoft.com/office/drawing/2014/main" id="{B39AA57A-833C-76E3-83FF-A928542E5907}"/>
              </a:ext>
            </a:extLst>
          </p:cNvPr>
          <p:cNvSpPr>
            <a:spLocks noGrp="1"/>
          </p:cNvSpPr>
          <p:nvPr>
            <p:ph idx="1"/>
          </p:nvPr>
        </p:nvSpPr>
        <p:spPr>
          <a:xfrm>
            <a:off x="1202919" y="2011680"/>
            <a:ext cx="9784080" cy="4703913"/>
          </a:xfrm>
        </p:spPr>
        <p:txBody>
          <a:bodyPr>
            <a:normAutofit/>
          </a:bodyPr>
          <a:lstStyle/>
          <a:p>
            <a:pPr marL="0" indent="0" algn="l">
              <a:buNone/>
            </a:pPr>
            <a:r>
              <a:rPr lang="en-US" sz="1800" b="1" dirty="0">
                <a:solidFill>
                  <a:srgbClr val="002060"/>
                </a:solidFill>
              </a:rPr>
              <a:t>Interviews</a:t>
            </a:r>
            <a:r>
              <a:rPr lang="en-US" sz="1800" dirty="0"/>
              <a:t> : A conversation with an individual where you ask a set of questions.</a:t>
            </a:r>
          </a:p>
          <a:p>
            <a:pPr marL="0" indent="0" algn="l">
              <a:buNone/>
            </a:pPr>
            <a:r>
              <a:rPr lang="en-US" sz="1800" dirty="0"/>
              <a:t>Questions can follow a strict script or go off the script. </a:t>
            </a:r>
          </a:p>
          <a:p>
            <a:pPr marL="0" indent="0">
              <a:buNone/>
            </a:pPr>
            <a:r>
              <a:rPr lang="en-US" sz="1800" b="1" dirty="0">
                <a:solidFill>
                  <a:srgbClr val="002060"/>
                </a:solidFill>
              </a:rPr>
              <a:t>Surveys :</a:t>
            </a:r>
            <a:r>
              <a:rPr lang="en-US" sz="1800" dirty="0"/>
              <a:t>Can provide numerical data, telling us, for example, how often</a:t>
            </a:r>
          </a:p>
          <a:p>
            <a:pPr marL="0" indent="0">
              <a:buNone/>
            </a:pPr>
            <a:r>
              <a:rPr lang="en-US" sz="1800" dirty="0"/>
              <a:t>someone does something, how much someone buys, and so on.</a:t>
            </a:r>
          </a:p>
          <a:p>
            <a:pPr marL="0" indent="0" algn="l">
              <a:buNone/>
            </a:pPr>
            <a:r>
              <a:rPr lang="en-US" sz="1800" b="1" dirty="0">
                <a:solidFill>
                  <a:srgbClr val="002060"/>
                </a:solidFill>
              </a:rPr>
              <a:t>Focus Groups: </a:t>
            </a:r>
            <a:r>
              <a:rPr lang="en-US" sz="1800" dirty="0"/>
              <a:t>A series of closed or open questions given to a group of people to</a:t>
            </a:r>
          </a:p>
          <a:p>
            <a:pPr marL="0" indent="0" algn="l">
              <a:buNone/>
            </a:pPr>
            <a:r>
              <a:rPr lang="en-US" sz="1800" dirty="0"/>
              <a:t>collect their views.</a:t>
            </a:r>
          </a:p>
          <a:p>
            <a:pPr marL="0" indent="0" algn="l">
              <a:buNone/>
            </a:pPr>
            <a:r>
              <a:rPr lang="en-US" sz="1800" b="1" dirty="0">
                <a:solidFill>
                  <a:srgbClr val="002060"/>
                </a:solidFill>
              </a:rPr>
              <a:t>Document analysis: </a:t>
            </a:r>
            <a:r>
              <a:rPr lang="en-US" sz="1800" dirty="0"/>
              <a:t>Reading documents created by governments, universities, NGOs,</a:t>
            </a:r>
          </a:p>
          <a:p>
            <a:pPr marL="0" indent="0" algn="l">
              <a:buNone/>
            </a:pPr>
            <a:r>
              <a:rPr lang="en-US" sz="1800" dirty="0"/>
              <a:t>community organizations, or other groups or individuals to find</a:t>
            </a:r>
          </a:p>
          <a:p>
            <a:pPr marL="0" indent="0" algn="l">
              <a:buNone/>
            </a:pPr>
            <a:r>
              <a:rPr lang="en-US" sz="1800" dirty="0"/>
              <a:t>facts or to understand particular points of view.</a:t>
            </a:r>
          </a:p>
          <a:p>
            <a:pPr marL="0" indent="0" algn="l">
              <a:buNone/>
            </a:pPr>
            <a:r>
              <a:rPr lang="en-US" sz="1800" b="1" dirty="0">
                <a:solidFill>
                  <a:srgbClr val="002060"/>
                </a:solidFill>
              </a:rPr>
              <a:t>Fieldwork observations:</a:t>
            </a:r>
            <a:r>
              <a:rPr lang="en-US" sz="1800" dirty="0"/>
              <a:t> Spending time observing people in a real-life situation to see what</a:t>
            </a:r>
          </a:p>
          <a:p>
            <a:pPr marL="0" indent="0" algn="l">
              <a:buNone/>
            </a:pPr>
            <a:r>
              <a:rPr lang="en-US" sz="1800" dirty="0"/>
              <a:t>they do and try to understand how, and why they do what they do.</a:t>
            </a:r>
          </a:p>
          <a:p>
            <a:pPr marL="0" indent="0" algn="l">
              <a:buNone/>
            </a:pPr>
            <a:endParaRPr lang="en-US" sz="1800" b="1" dirty="0">
              <a:solidFill>
                <a:srgbClr val="002060"/>
              </a:solidFill>
            </a:endParaRPr>
          </a:p>
          <a:p>
            <a:pPr marL="0" indent="0" algn="l">
              <a:buNone/>
            </a:pPr>
            <a:endParaRPr lang="en-US" dirty="0"/>
          </a:p>
          <a:p>
            <a:pPr marL="0" indent="0" algn="l">
              <a:buNone/>
            </a:pPr>
            <a:endParaRPr lang="en-US" b="1" dirty="0">
              <a:solidFill>
                <a:srgbClr val="002060"/>
              </a:solidFill>
            </a:endParaRPr>
          </a:p>
          <a:p>
            <a:endParaRPr lang="en-US" dirty="0"/>
          </a:p>
        </p:txBody>
      </p:sp>
    </p:spTree>
    <p:extLst>
      <p:ext uri="{BB962C8B-B14F-4D97-AF65-F5344CB8AC3E}">
        <p14:creationId xmlns:p14="http://schemas.microsoft.com/office/powerpoint/2010/main" val="147886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64683-F52C-40D0-A176-339BADDA1E97}"/>
              </a:ext>
            </a:extLst>
          </p:cNvPr>
          <p:cNvSpPr>
            <a:spLocks noGrp="1"/>
          </p:cNvSpPr>
          <p:nvPr>
            <p:ph type="title"/>
          </p:nvPr>
        </p:nvSpPr>
        <p:spPr/>
        <p:txBody>
          <a:bodyPr>
            <a:normAutofit fontScale="90000"/>
          </a:bodyPr>
          <a:lstStyle/>
          <a:p>
            <a:pPr algn="ctr"/>
            <a:br>
              <a:rPr lang="en-US" sz="4400" b="1" dirty="0"/>
            </a:br>
            <a:r>
              <a:rPr lang="en-US" sz="4400" b="1" dirty="0"/>
              <a:t>Cross – checking  data </a:t>
            </a:r>
            <a:br>
              <a:rPr lang="en-US" dirty="0"/>
            </a:b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75F4AEC-DFD9-4DCE-84CC-6EE590EFFC91}"/>
              </a:ext>
            </a:extLst>
          </p:cNvPr>
          <p:cNvSpPr>
            <a:spLocks noGrp="1"/>
          </p:cNvSpPr>
          <p:nvPr>
            <p:ph idx="1"/>
          </p:nvPr>
        </p:nvSpPr>
        <p:spPr/>
        <p:txBody>
          <a:bodyPr>
            <a:normAutofit/>
          </a:bodyPr>
          <a:lstStyle/>
          <a:p>
            <a:pPr marL="0" indent="0" algn="ctr">
              <a:buNone/>
            </a:pPr>
            <a:r>
              <a:rPr lang="en-US" dirty="0"/>
              <a:t>As you start to draft your information campaign, you will be collating</a:t>
            </a:r>
          </a:p>
          <a:p>
            <a:pPr marL="0" indent="0" algn="ctr">
              <a:buNone/>
            </a:pPr>
            <a:r>
              <a:rPr lang="en-US" dirty="0"/>
              <a:t>information to share with your audience.</a:t>
            </a:r>
          </a:p>
          <a:p>
            <a:pPr marL="0" indent="0" algn="ctr">
              <a:buNone/>
            </a:pPr>
            <a:r>
              <a:rPr lang="en-US" dirty="0">
                <a:solidFill>
                  <a:srgbClr val="002060"/>
                </a:solidFill>
              </a:rPr>
              <a:t>         Checking the same information in more than one source is called </a:t>
            </a:r>
            <a:r>
              <a:rPr lang="en-US" b="1" dirty="0">
                <a:solidFill>
                  <a:srgbClr val="002060"/>
                </a:solidFill>
              </a:rPr>
              <a:t>cross-checking.</a:t>
            </a:r>
          </a:p>
          <a:p>
            <a:pPr marL="0" indent="0" algn="l">
              <a:buNone/>
            </a:pPr>
            <a:r>
              <a:rPr lang="en-US" dirty="0"/>
              <a:t>Always double-check facts and data. Even reputable sources, such as major</a:t>
            </a:r>
          </a:p>
          <a:p>
            <a:pPr marL="0" indent="0" algn="l">
              <a:buNone/>
            </a:pPr>
            <a:r>
              <a:rPr lang="en-US" dirty="0"/>
              <a:t>newspapers, can make mistakes presenting data. Data can be misprinted , </a:t>
            </a:r>
          </a:p>
          <a:p>
            <a:pPr marL="0" indent="0" algn="l">
              <a:buNone/>
            </a:pPr>
            <a:r>
              <a:rPr lang="en-US" dirty="0"/>
              <a:t>misrepresented providing wrong information,, therefore, it is wise to always</a:t>
            </a:r>
          </a:p>
          <a:p>
            <a:pPr marL="0" indent="0" algn="l">
              <a:buNone/>
            </a:pPr>
            <a:r>
              <a:rPr lang="en-US" dirty="0"/>
              <a:t>double-check data and try to find facts in more than one source.</a:t>
            </a:r>
          </a:p>
        </p:txBody>
      </p:sp>
    </p:spTree>
    <p:extLst>
      <p:ext uri="{BB962C8B-B14F-4D97-AF65-F5344CB8AC3E}">
        <p14:creationId xmlns:p14="http://schemas.microsoft.com/office/powerpoint/2010/main" val="804496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055DE-6F23-987E-460B-5F091995D7FF}"/>
              </a:ext>
            </a:extLst>
          </p:cNvPr>
          <p:cNvSpPr>
            <a:spLocks noGrp="1"/>
          </p:cNvSpPr>
          <p:nvPr>
            <p:ph type="title"/>
          </p:nvPr>
        </p:nvSpPr>
        <p:spPr/>
        <p:txBody>
          <a:bodyPr/>
          <a:lstStyle/>
          <a:p>
            <a:pPr algn="ctr"/>
            <a:r>
              <a:rPr lang="en-US" b="1" dirty="0"/>
              <a:t>Using terminology </a:t>
            </a:r>
          </a:p>
        </p:txBody>
      </p:sp>
      <p:sp>
        <p:nvSpPr>
          <p:cNvPr id="3" name="Content Placeholder 2">
            <a:extLst>
              <a:ext uri="{FF2B5EF4-FFF2-40B4-BE49-F238E27FC236}">
                <a16:creationId xmlns:a16="http://schemas.microsoft.com/office/drawing/2014/main" id="{4B0503AE-B0F4-4610-C94F-A587F55C4D69}"/>
              </a:ext>
            </a:extLst>
          </p:cNvPr>
          <p:cNvSpPr>
            <a:spLocks noGrp="1"/>
          </p:cNvSpPr>
          <p:nvPr>
            <p:ph idx="1"/>
          </p:nvPr>
        </p:nvSpPr>
        <p:spPr/>
        <p:txBody>
          <a:bodyPr/>
          <a:lstStyle/>
          <a:p>
            <a:pPr marL="0" indent="0" algn="ctr">
              <a:buNone/>
            </a:pPr>
            <a:r>
              <a:rPr lang="en-US" b="1" dirty="0">
                <a:solidFill>
                  <a:srgbClr val="002060"/>
                </a:solidFill>
              </a:rPr>
              <a:t>Terminology </a:t>
            </a:r>
            <a:r>
              <a:rPr lang="en-US" b="1" dirty="0"/>
              <a:t>is the technical or special terms  used to describe a specific thing , or used within a specific field .</a:t>
            </a:r>
          </a:p>
          <a:p>
            <a:pPr marL="0" indent="0" algn="ctr">
              <a:buNone/>
            </a:pPr>
            <a:endParaRPr lang="en-US" b="1" dirty="0"/>
          </a:p>
          <a:p>
            <a:pPr marL="0" indent="0" algn="ctr">
              <a:buNone/>
            </a:pPr>
            <a:r>
              <a:rPr lang="en-US" dirty="0"/>
              <a:t>One of the challenges when discussing health and disease is the need</a:t>
            </a:r>
          </a:p>
          <a:p>
            <a:pPr marL="0" indent="0" algn="ctr">
              <a:buNone/>
            </a:pPr>
            <a:r>
              <a:rPr lang="en-US" dirty="0"/>
              <a:t>to use and explain scientific terms which some people might not</a:t>
            </a:r>
          </a:p>
          <a:p>
            <a:pPr marL="0" indent="0" algn="ctr">
              <a:buNone/>
            </a:pPr>
            <a:r>
              <a:rPr lang="en-US" dirty="0"/>
              <a:t>be familiar with. Use appropriate terminology to make your campaign clear and precise , and make sure you explain these terms  to your audience so that they can understand you.</a:t>
            </a:r>
          </a:p>
        </p:txBody>
      </p:sp>
    </p:spTree>
    <p:extLst>
      <p:ext uri="{BB962C8B-B14F-4D97-AF65-F5344CB8AC3E}">
        <p14:creationId xmlns:p14="http://schemas.microsoft.com/office/powerpoint/2010/main" val="364320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125B7-E061-B683-6064-A9475428D668}"/>
              </a:ext>
            </a:extLst>
          </p:cNvPr>
          <p:cNvSpPr>
            <a:spLocks noGrp="1"/>
          </p:cNvSpPr>
          <p:nvPr>
            <p:ph type="title"/>
          </p:nvPr>
        </p:nvSpPr>
        <p:spPr>
          <a:xfrm>
            <a:off x="1202919" y="284176"/>
            <a:ext cx="9784080" cy="1508760"/>
          </a:xfrm>
        </p:spPr>
        <p:txBody>
          <a:bodyPr/>
          <a:lstStyle/>
          <a:p>
            <a:pPr algn="ctr"/>
            <a:r>
              <a:rPr lang="en-US" b="1" dirty="0"/>
              <a:t>Learning from science - Reflection</a:t>
            </a:r>
          </a:p>
        </p:txBody>
      </p:sp>
      <p:sp>
        <p:nvSpPr>
          <p:cNvPr id="3" name="Content Placeholder 2">
            <a:extLst>
              <a:ext uri="{FF2B5EF4-FFF2-40B4-BE49-F238E27FC236}">
                <a16:creationId xmlns:a16="http://schemas.microsoft.com/office/drawing/2014/main" id="{0039409E-8B35-6FEE-8267-28DF87AFC45C}"/>
              </a:ext>
            </a:extLst>
          </p:cNvPr>
          <p:cNvSpPr>
            <a:spLocks noGrp="1"/>
          </p:cNvSpPr>
          <p:nvPr>
            <p:ph idx="1"/>
          </p:nvPr>
        </p:nvSpPr>
        <p:spPr/>
        <p:txBody>
          <a:bodyPr>
            <a:normAutofit/>
          </a:bodyPr>
          <a:lstStyle/>
          <a:p>
            <a:pPr marL="0" indent="0">
              <a:buNone/>
            </a:pPr>
            <a:endParaRPr lang="en-US" sz="2400" dirty="0"/>
          </a:p>
          <a:p>
            <a:pPr marL="0" indent="0" algn="ctr">
              <a:buNone/>
            </a:pPr>
            <a:r>
              <a:rPr lang="en-US" sz="2800" dirty="0"/>
              <a:t>Health information campaigns set up to help people make healthier choices , did your campaign worked ? Why or why not ?</a:t>
            </a:r>
          </a:p>
          <a:p>
            <a:pPr marL="0" indent="0" algn="ctr">
              <a:buNone/>
            </a:pPr>
            <a:r>
              <a:rPr lang="en-US" sz="2600" dirty="0"/>
              <a:t>how has information changed your behavior?</a:t>
            </a:r>
          </a:p>
          <a:p>
            <a:pPr marL="0" indent="0">
              <a:buNone/>
            </a:pPr>
            <a:endParaRPr lang="en-US" sz="2600" dirty="0"/>
          </a:p>
          <a:p>
            <a:pPr marL="0" indent="0">
              <a:buNone/>
            </a:pPr>
            <a:r>
              <a:rPr lang="en-US" sz="2000" dirty="0"/>
              <a:t>Think about how information you have received has impacted the health choices you make. Has learning about the effect of sugary foods on your teeth, for example, led you to eat less sugar? Are there some unhealthy habits you maintain despite having seen information about their negative impact? Why did the information not lead you to change?</a:t>
            </a:r>
          </a:p>
          <a:p>
            <a:pPr marL="0" indent="0">
              <a:buNone/>
            </a:pPr>
            <a:endParaRPr lang="en-US" sz="2000" dirty="0"/>
          </a:p>
        </p:txBody>
      </p:sp>
    </p:spTree>
    <p:extLst>
      <p:ext uri="{BB962C8B-B14F-4D97-AF65-F5344CB8AC3E}">
        <p14:creationId xmlns:p14="http://schemas.microsoft.com/office/powerpoint/2010/main" val="13835749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377</TotalTime>
  <Words>764</Words>
  <Application>Microsoft Office PowerPoint</Application>
  <PresentationFormat>Widescreen</PresentationFormat>
  <Paragraphs>83</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Wingdings</vt:lpstr>
      <vt:lpstr>Banded</vt:lpstr>
      <vt:lpstr>Disease and health</vt:lpstr>
      <vt:lpstr>Information campaign </vt:lpstr>
      <vt:lpstr> to Create an information campaign  you need to  </vt:lpstr>
      <vt:lpstr>Finding a clear focus </vt:lpstr>
      <vt:lpstr>Methodologies (research methods)</vt:lpstr>
      <vt:lpstr>Types of Research methods : </vt:lpstr>
      <vt:lpstr> Cross – checking  data   </vt:lpstr>
      <vt:lpstr>Using terminology </vt:lpstr>
      <vt:lpstr>Learning from science - Reflection</vt:lpstr>
      <vt:lpstr>Cite your sources </vt:lpstr>
      <vt:lpstr>Creating an Informative campaign</vt:lpstr>
      <vt:lpstr>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 Analysis </dc:title>
  <dc:creator>ADMIN</dc:creator>
  <cp:lastModifiedBy>ADMIN</cp:lastModifiedBy>
  <cp:revision>9</cp:revision>
  <dcterms:created xsi:type="dcterms:W3CDTF">2022-03-22T10:46:48Z</dcterms:created>
  <dcterms:modified xsi:type="dcterms:W3CDTF">2022-09-11T13:10:24Z</dcterms:modified>
</cp:coreProperties>
</file>