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C42563-C532-4C14-A18A-4A1EE3FBA172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A14A96-7CCA-418B-9034-6339980568F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FANBOYS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Making Compound Sentences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685800"/>
            <a:ext cx="5476876" cy="273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996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6100" y="228600"/>
            <a:ext cx="32385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, F</a:t>
            </a:r>
            <a:r>
              <a:rPr lang="en-US" sz="4400" dirty="0"/>
              <a:t>or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sz="4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A</a:t>
            </a:r>
            <a:r>
              <a:rPr lang="en-US" sz="4400" dirty="0"/>
              <a:t>nd</a:t>
            </a:r>
            <a:endParaRPr lang="en-US" sz="4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sz="4400" b="1" dirty="0">
                <a:solidFill>
                  <a:srgbClr val="00B050"/>
                </a:solidFill>
              </a:rPr>
              <a:t>, N</a:t>
            </a:r>
            <a:r>
              <a:rPr lang="en-US" sz="4400" dirty="0"/>
              <a:t>or</a:t>
            </a:r>
            <a:endParaRPr lang="en-US" sz="4400" b="1" dirty="0">
              <a:solidFill>
                <a:srgbClr val="00B050"/>
              </a:solidFill>
            </a:endParaRPr>
          </a:p>
          <a:p>
            <a:r>
              <a:rPr lang="en-US" sz="4400" b="1" dirty="0">
                <a:solidFill>
                  <a:srgbClr val="FFC000"/>
                </a:solidFill>
              </a:rPr>
              <a:t>, B</a:t>
            </a:r>
            <a:r>
              <a:rPr lang="en-US" sz="4400" dirty="0"/>
              <a:t>ut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4400" b="1" dirty="0">
                <a:solidFill>
                  <a:schemeClr val="bg1">
                    <a:lumMod val="50000"/>
                  </a:schemeClr>
                </a:solidFill>
              </a:rPr>
              <a:t>, O</a:t>
            </a:r>
            <a:r>
              <a:rPr lang="en-US" sz="4400" dirty="0"/>
              <a:t>r</a:t>
            </a:r>
            <a:endParaRPr lang="en-US" sz="44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, Y</a:t>
            </a:r>
            <a:r>
              <a:rPr lang="en-US" sz="4400" dirty="0"/>
              <a:t>et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4400" b="1" dirty="0">
                <a:solidFill>
                  <a:srgbClr val="00B0F0"/>
                </a:solidFill>
              </a:rPr>
              <a:t>, S</a:t>
            </a:r>
            <a:r>
              <a:rPr lang="en-US" sz="4400" dirty="0"/>
              <a:t>o</a:t>
            </a:r>
            <a:endParaRPr lang="en-US" sz="44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5618" y="5116110"/>
            <a:ext cx="533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-Each of the “FANBOYS’’  needs </a:t>
            </a:r>
            <a:r>
              <a:rPr lang="en-US" sz="3200" u="sng" dirty="0"/>
              <a:t>a comma </a:t>
            </a:r>
            <a:r>
              <a:rPr lang="en-US" sz="3200" dirty="0"/>
              <a:t>in front of it!</a:t>
            </a:r>
          </a:p>
        </p:txBody>
      </p:sp>
    </p:spTree>
    <p:extLst>
      <p:ext uri="{BB962C8B-B14F-4D97-AF65-F5344CB8AC3E}">
        <p14:creationId xmlns:p14="http://schemas.microsoft.com/office/powerpoint/2010/main" val="71448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went to Metrotown, </a:t>
            </a:r>
            <a:r>
              <a:rPr lang="en-US" sz="2800" b="1" u="sng" dirty="0">
                <a:solidFill>
                  <a:schemeClr val="accent4"/>
                </a:solidFill>
              </a:rPr>
              <a:t>for</a:t>
            </a:r>
            <a:r>
              <a:rPr lang="en-US" sz="2800" dirty="0"/>
              <a:t> I needed to buy clothes.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>
                <a:highlight>
                  <a:srgbClr val="FFFF00"/>
                </a:highlight>
              </a:rPr>
              <a:t>For</a:t>
            </a:r>
            <a:r>
              <a:rPr lang="en-US" sz="2800" dirty="0"/>
              <a:t> means</a:t>
            </a:r>
            <a:r>
              <a:rPr lang="en-US" sz="2800" dirty="0">
                <a:highlight>
                  <a:srgbClr val="FFFF00"/>
                </a:highlight>
              </a:rPr>
              <a:t>: because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86200"/>
            <a:ext cx="3581402" cy="2383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107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drove to the bank, </a:t>
            </a:r>
            <a:r>
              <a:rPr lang="en-US" sz="2800" b="1" u="sng" dirty="0">
                <a:solidFill>
                  <a:schemeClr val="accent4"/>
                </a:solidFill>
              </a:rPr>
              <a:t>and</a:t>
            </a:r>
            <a:r>
              <a:rPr lang="en-US" sz="2800" dirty="0"/>
              <a:t> I checked my account balance.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>
                <a:highlight>
                  <a:srgbClr val="FFFF00"/>
                </a:highlight>
              </a:rPr>
              <a:t>And</a:t>
            </a:r>
            <a:r>
              <a:rPr lang="en-US" sz="2800" dirty="0"/>
              <a:t> means: another</a:t>
            </a:r>
            <a:r>
              <a:rPr lang="en-US" sz="2800" dirty="0">
                <a:highlight>
                  <a:srgbClr val="FFFF00"/>
                </a:highlight>
              </a:rPr>
              <a:t>, addition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11" y="3733800"/>
            <a:ext cx="3633489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3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NOR / BUT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could not spend a fortune, </a:t>
            </a:r>
            <a:r>
              <a:rPr lang="en-US" sz="2800" b="1" u="sng" dirty="0">
                <a:solidFill>
                  <a:schemeClr val="accent4"/>
                </a:solidFill>
              </a:rPr>
              <a:t>nor</a:t>
            </a:r>
            <a:r>
              <a:rPr lang="en-US" sz="2800" dirty="0"/>
              <a:t> could I spend the whole day, </a:t>
            </a:r>
            <a:r>
              <a:rPr lang="en-US" sz="2800" b="1" u="sng" dirty="0">
                <a:solidFill>
                  <a:schemeClr val="accent4"/>
                </a:solidFill>
              </a:rPr>
              <a:t>but</a:t>
            </a:r>
            <a:r>
              <a:rPr lang="en-US" sz="2800" dirty="0"/>
              <a:t> I would have fun!</a:t>
            </a:r>
          </a:p>
          <a:p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>
                <a:highlight>
                  <a:srgbClr val="FFFF00"/>
                </a:highlight>
              </a:rPr>
              <a:t>Nor</a:t>
            </a:r>
            <a:r>
              <a:rPr lang="en-US" sz="2800" dirty="0"/>
              <a:t> means: </a:t>
            </a:r>
            <a:r>
              <a:rPr lang="en-US" sz="2800" dirty="0">
                <a:highlight>
                  <a:srgbClr val="FFFF00"/>
                </a:highlight>
              </a:rPr>
              <a:t>not</a:t>
            </a:r>
          </a:p>
          <a:p>
            <a:r>
              <a:rPr lang="en-US" sz="2800" dirty="0"/>
              <a:t> </a:t>
            </a:r>
            <a:r>
              <a:rPr lang="en-US" sz="2800" dirty="0">
                <a:highlight>
                  <a:srgbClr val="FFFF00"/>
                </a:highlight>
              </a:rPr>
              <a:t>But</a:t>
            </a:r>
            <a:r>
              <a:rPr lang="en-US" sz="2800" dirty="0"/>
              <a:t> shows </a:t>
            </a:r>
            <a:r>
              <a:rPr lang="en-US" sz="2800" dirty="0">
                <a:highlight>
                  <a:srgbClr val="FFFF00"/>
                </a:highlight>
              </a:rPr>
              <a:t>contrast</a:t>
            </a:r>
            <a:r>
              <a:rPr lang="en-US" sz="2800" dirty="0"/>
              <a:t> , subject and verb reverse after nor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419600"/>
            <a:ext cx="3124200" cy="250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83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could buy jeans and a coat, </a:t>
            </a:r>
            <a:r>
              <a:rPr lang="en-US" sz="2800" b="1" u="sng" dirty="0">
                <a:solidFill>
                  <a:schemeClr val="accent4"/>
                </a:solidFill>
              </a:rPr>
              <a:t>or</a:t>
            </a:r>
            <a:r>
              <a:rPr lang="en-US" sz="2800" dirty="0"/>
              <a:t> I could buy several other things up to that amount.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>
                <a:highlight>
                  <a:srgbClr val="FFFF00"/>
                </a:highlight>
              </a:rPr>
              <a:t>O</a:t>
            </a:r>
            <a:r>
              <a:rPr lang="en-US" sz="2800" dirty="0"/>
              <a:t>r means: a </a:t>
            </a:r>
            <a:r>
              <a:rPr lang="en-US" sz="2800" dirty="0">
                <a:highlight>
                  <a:srgbClr val="FFFF00"/>
                </a:highlight>
              </a:rPr>
              <a:t>choice</a:t>
            </a:r>
          </a:p>
          <a:p>
            <a:r>
              <a:rPr lang="en-US" sz="2800" dirty="0"/>
              <a:t> You can have one thing or a different thing but not both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601308"/>
            <a:ext cx="2254956" cy="2435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601308"/>
            <a:ext cx="1916383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127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YET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had a really good time, </a:t>
            </a:r>
            <a:r>
              <a:rPr lang="en-US" sz="2800" b="1" u="sng" dirty="0">
                <a:solidFill>
                  <a:schemeClr val="accent4"/>
                </a:solidFill>
              </a:rPr>
              <a:t>yet</a:t>
            </a:r>
            <a:r>
              <a:rPr lang="en-US" sz="2800" dirty="0"/>
              <a:t> it was soon dark.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>
                <a:highlight>
                  <a:srgbClr val="FFFF00"/>
                </a:highlight>
              </a:rPr>
              <a:t>Yet</a:t>
            </a:r>
            <a:r>
              <a:rPr lang="en-US" sz="2800" dirty="0"/>
              <a:t> shows contrast, like </a:t>
            </a:r>
            <a:r>
              <a:rPr lang="en-US" sz="2800" dirty="0">
                <a:highlight>
                  <a:srgbClr val="FFFF00"/>
                </a:highlight>
              </a:rPr>
              <a:t>but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14800"/>
            <a:ext cx="3886200" cy="199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74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went to the parking lot, </a:t>
            </a:r>
            <a:r>
              <a:rPr lang="en-US" sz="2800" b="1" u="sng" dirty="0">
                <a:solidFill>
                  <a:schemeClr val="accent4"/>
                </a:solidFill>
              </a:rPr>
              <a:t>so</a:t>
            </a:r>
            <a:r>
              <a:rPr lang="en-US" sz="2800" dirty="0"/>
              <a:t> I could drive home for dinner.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>
                <a:highlight>
                  <a:srgbClr val="FFFF00"/>
                </a:highlight>
              </a:rPr>
              <a:t>So</a:t>
            </a:r>
            <a:r>
              <a:rPr lang="en-US" sz="2800" dirty="0"/>
              <a:t> gives </a:t>
            </a:r>
            <a:r>
              <a:rPr lang="en-US" sz="2800" dirty="0">
                <a:highlight>
                  <a:srgbClr val="FFFF00"/>
                </a:highlight>
              </a:rPr>
              <a:t>result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30" y="4191000"/>
            <a:ext cx="3673929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90800"/>
            <a:ext cx="3124200" cy="2340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730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609346"/>
              </p:ext>
            </p:extLst>
          </p:nvPr>
        </p:nvGraphicFramePr>
        <p:xfrm>
          <a:off x="990600" y="304800"/>
          <a:ext cx="6705601" cy="5926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2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65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Because</a:t>
                      </a:r>
                      <a:r>
                        <a:rPr lang="en-US" sz="2000" baseline="0" dirty="0"/>
                        <a:t>, Why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5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Showing additional</a:t>
                      </a:r>
                      <a:r>
                        <a:rPr lang="en-US" sz="2000" baseline="0" dirty="0"/>
                        <a:t> information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5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Not either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5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Contrast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5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2000" dirty="0"/>
                        <a:t>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5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Contrast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65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As result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276600" y="533400"/>
            <a:ext cx="12954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99309"/>
            <a:ext cx="132238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819" y="2285999"/>
            <a:ext cx="132238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13" y="3124200"/>
            <a:ext cx="132238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322" y="3867220"/>
            <a:ext cx="132238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9" y="4753913"/>
            <a:ext cx="132238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8" y="5599040"/>
            <a:ext cx="132238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27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217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Oriel</vt:lpstr>
      <vt:lpstr>FANBOYS</vt:lpstr>
      <vt:lpstr>PowerPoint Presentation</vt:lpstr>
      <vt:lpstr>FOR</vt:lpstr>
      <vt:lpstr>AND</vt:lpstr>
      <vt:lpstr>NOR / BUT</vt:lpstr>
      <vt:lpstr>OR</vt:lpstr>
      <vt:lpstr>YET</vt:lpstr>
      <vt:lpstr>SO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FANBOYS</dc:title>
  <dc:creator>4t4</dc:creator>
  <cp:lastModifiedBy>r.ghandour</cp:lastModifiedBy>
  <cp:revision>9</cp:revision>
  <dcterms:created xsi:type="dcterms:W3CDTF">2020-07-03T21:14:06Z</dcterms:created>
  <dcterms:modified xsi:type="dcterms:W3CDTF">2023-05-17T05:40:03Z</dcterms:modified>
</cp:coreProperties>
</file>