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23E17-F827-439B-B373-0EA4F07DE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2C4C69-504C-458B-86D4-48D756792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039FB-7838-4108-974D-BCD1C0B93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496F-E6B4-43C5-8E13-28075AA20F12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BDD61-E0B0-4793-99D8-B40C347B5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E66E-697A-4042-BD3A-D91375CFD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0896-4A7E-4A79-9FC1-78140FEA6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0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B7179-360E-4A08-9517-0B035C652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058E5E-B369-4F30-A6C0-5D0DFEF3BC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8A6C3-3DCA-4597-B85B-CD6CB76DF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496F-E6B4-43C5-8E13-28075AA20F12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A83DE-0D35-4092-9246-4CF1DEA0A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14496-82F3-4F58-A223-448377581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0896-4A7E-4A79-9FC1-78140FEA6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76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4AC6E9-6795-47F8-8FBD-67C07CF09E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B8F7DB-9302-4A3D-9EF9-5ABA2BFA8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311B1-F79A-4423-A0E3-D55E1CCCA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496F-E6B4-43C5-8E13-28075AA20F12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83DFF-48AE-4BE4-8FB1-23539C7B2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FFA9A-1E6C-48C6-8A8B-6A1E3DDA5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0896-4A7E-4A79-9FC1-78140FEA6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75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8DED4-713A-410F-A482-99F22373A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88820-4950-4909-AA1E-26B7E4B1F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803BD-804A-4ADA-A579-51F85F5A1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496F-E6B4-43C5-8E13-28075AA20F12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6DDCA-1FFF-446C-BEC3-F9422815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7A22D-B80B-428F-B835-DC19FEA6A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0896-4A7E-4A79-9FC1-78140FEA6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80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EB7F7-3F5B-4F62-882B-B640F5C6E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5FDA8-E9B1-4A8D-8719-131F7B7D5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C30AC-05E5-475E-84C5-FCA35756E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496F-E6B4-43C5-8E13-28075AA20F12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1A1FD-9CF2-463E-8655-884D100CE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626F8-CC02-4BC5-9483-CAE03CAA6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0896-4A7E-4A79-9FC1-78140FEA6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75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562CE-6E5E-490F-8DBC-0824E5538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39F02-50E8-4EC8-9DF6-FF63C7D9D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0577C-773C-4130-853F-3134F76A6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96C94A-7924-4BDD-8656-08CDF7B46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496F-E6B4-43C5-8E13-28075AA20F12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C8BE0-5F8C-44F9-A787-777670BC8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C31191-2EE5-4500-A625-ABB65A685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0896-4A7E-4A79-9FC1-78140FEA6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982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10812-8546-47EC-B592-1EECA59D9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205EF-896F-4A5B-902C-9B2CFDE21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C86D3-DD3E-45AD-807E-D09B2F1AC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AD367B-3DAF-490D-8B61-59C1DC025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EA6F4C-BAA1-4B95-9349-0B4A40CDEF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5B0FED-C363-457E-BE2F-C0B6D0DA6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496F-E6B4-43C5-8E13-28075AA20F12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27984F-9918-4E4E-9C25-A518ADF3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2089DF-D5E2-4B63-81BA-3F76ECDEB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0896-4A7E-4A79-9FC1-78140FEA6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33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3C2C4-8A7A-416C-A809-2B73B43D9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D7B564-EB8E-47BD-BE11-007B80E88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496F-E6B4-43C5-8E13-28075AA20F12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EA3BFC-7E4D-4343-A51D-E31CA9143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04055-F090-4431-B8BF-A5263F9F6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0896-4A7E-4A79-9FC1-78140FEA6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15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CED7CF-ECBA-4431-9648-DD5002539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496F-E6B4-43C5-8E13-28075AA20F12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E2297-4DD4-48CF-8A9B-AE232A41E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D19B9-0DA1-4F16-8BBF-795D6F70D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0896-4A7E-4A79-9FC1-78140FEA6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59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2EEFA-AB6B-4578-828E-488C76C2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60C6E-195B-4B3E-AD32-FDA25BA5E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E02BB2-CFD1-4F3C-BAA7-D8B6D63DE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280E0-059A-47DC-A5BB-D71BD30CE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496F-E6B4-43C5-8E13-28075AA20F12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CEC79-BFE7-4D70-9683-C4FCE8B72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13D5C-3003-4D40-928C-3DF9974B3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0896-4A7E-4A79-9FC1-78140FEA6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03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FD282-AC18-47F2-94B5-E75F4E030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0ED24-DF2D-4712-932B-222B34EA37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572E02-9E36-4A46-8F0A-F10368E4E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BADC89-343F-4A59-B268-74C218588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496F-E6B4-43C5-8E13-28075AA20F12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F4EC7F-143D-44EB-ADDF-1CF2B0B35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4A46C-76AA-40E0-BE4D-262D0FBB9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0896-4A7E-4A79-9FC1-78140FEA6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5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C75022-C991-4177-A026-AB2DB36E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44F53-17DE-4460-BEE2-3E0D3B45D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7D63F-CF9D-4DFA-8C67-B4A278856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C496F-E6B4-43C5-8E13-28075AA20F12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7EAD1-B5D1-48B8-A17E-4A674408E0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86ACC-9325-468C-A89A-A1386212A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A0896-4A7E-4A79-9FC1-78140FEA6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83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lRKxu1COEx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B9CC1B-40EA-404E-A9E8-57F2DB9A9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3113415"/>
            <a:ext cx="4036334" cy="23876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800" dirty="0">
                <a:effectLst/>
              </a:rPr>
              <a:t>The </a:t>
            </a:r>
            <a:r>
              <a:rPr lang="en-US" sz="3800" dirty="0"/>
              <a:t>E</a:t>
            </a:r>
            <a:r>
              <a:rPr lang="en-US" sz="3800" dirty="0">
                <a:effectLst/>
              </a:rPr>
              <a:t>arthworm and the Spider. Page 10 Student’s Book</a:t>
            </a:r>
            <a:br>
              <a:rPr lang="en-US" sz="3800" dirty="0">
                <a:effectLst/>
              </a:rPr>
            </a:br>
            <a:r>
              <a:rPr lang="en-US" sz="3800" dirty="0">
                <a:effectLst/>
              </a:rPr>
              <a:t>Before you read</a:t>
            </a:r>
            <a:br>
              <a:rPr lang="en-US" sz="3800" dirty="0">
                <a:effectLst/>
              </a:rPr>
            </a:br>
            <a:endParaRPr lang="en-US" sz="38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earthworm and the Spider (Fantasy story) - YouTube">
            <a:extLst>
              <a:ext uri="{FF2B5EF4-FFF2-40B4-BE49-F238E27FC236}">
                <a16:creationId xmlns:a16="http://schemas.microsoft.com/office/drawing/2014/main" id="{C1CC284F-B753-4C3E-A3A2-000219CCF3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5" t="10835" r="11042" b="13277"/>
          <a:stretch/>
        </p:blipFill>
        <p:spPr bwMode="auto">
          <a:xfrm>
            <a:off x="733507" y="1258957"/>
            <a:ext cx="5536001" cy="414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808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4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334EFB-94EC-4481-ADCF-6EAF80ECA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Q. 6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The narrator is </a:t>
            </a:r>
            <a:r>
              <a:rPr lang="en-US" sz="3600" b="1" dirty="0">
                <a:solidFill>
                  <a:srgbClr val="FFFFFF"/>
                </a:solidFill>
              </a:rPr>
              <a:t>happy </a:t>
            </a:r>
            <a:r>
              <a:rPr lang="en-US" sz="3600" dirty="0">
                <a:solidFill>
                  <a:srgbClr val="FFFFFF"/>
                </a:solidFill>
              </a:rPr>
              <a:t>at the end of the story. He would like to meet new people.</a:t>
            </a:r>
            <a:endParaRPr lang="en-GB" sz="3600" dirty="0">
              <a:solidFill>
                <a:srgbClr val="FFFFFF"/>
              </a:solidFill>
            </a:endParaRP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3 Types of Story Endings to Make Your Writing Memorable: PRSA ...">
            <a:extLst>
              <a:ext uri="{FF2B5EF4-FFF2-40B4-BE49-F238E27FC236}">
                <a16:creationId xmlns:a16="http://schemas.microsoft.com/office/drawing/2014/main" id="{7C3AA517-239B-4181-8145-2CF48EBEC1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" b="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190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24C1F-52CF-4A15-8BE5-EAD74F1C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640081"/>
            <a:ext cx="3398518" cy="5255364"/>
          </a:xfrm>
        </p:spPr>
        <p:txBody>
          <a:bodyPr>
            <a:normAutofit/>
          </a:bodyPr>
          <a:lstStyle/>
          <a:p>
            <a:r>
              <a:rPr lang="en-US" sz="4100" b="1" u="sng" dirty="0">
                <a:solidFill>
                  <a:srgbClr val="0070C0"/>
                </a:solidFill>
              </a:rPr>
              <a:t>Group work</a:t>
            </a:r>
            <a:br>
              <a:rPr lang="en-US" sz="4100" b="1" dirty="0">
                <a:solidFill>
                  <a:srgbClr val="FF0000"/>
                </a:solidFill>
              </a:rPr>
            </a:br>
            <a:r>
              <a:rPr lang="en-US" sz="4100" b="1" dirty="0">
                <a:solidFill>
                  <a:srgbClr val="FF0000"/>
                </a:solidFill>
              </a:rPr>
              <a:t>Imagine the story has a different ending, what might happen? Read out your new ending to the class. </a:t>
            </a:r>
            <a:endParaRPr lang="en-GB" sz="4100" b="1" dirty="0">
              <a:solidFill>
                <a:srgbClr val="FF0000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FA8EA49-487B-4E62-AC3C-3D4A96EF0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F3C8D54F-CA08-42F3-9924-FBA3CB680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208" y="484632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Group Work | Vivi's New Life">
            <a:extLst>
              <a:ext uri="{FF2B5EF4-FFF2-40B4-BE49-F238E27FC236}">
                <a16:creationId xmlns:a16="http://schemas.microsoft.com/office/drawing/2014/main" id="{9130BBEB-EC4B-4445-B9E3-7D637D79C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" b="11944"/>
          <a:stretch/>
        </p:blipFill>
        <p:spPr bwMode="auto">
          <a:xfrm>
            <a:off x="951882" y="965595"/>
            <a:ext cx="5632217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078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3017B7-DB56-477D-A4AE-8EC1B3C99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6CA748-99F6-436B-AC05-9006AA7C4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384" y="679730"/>
            <a:ext cx="4171994" cy="39327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400" u="sng" dirty="0">
                <a:effectLst/>
                <a:hlinkClick r:id="rId2"/>
              </a:rPr>
              <a:t>https://www.youtube.com/watch?v=lRKxu1COExg</a:t>
            </a:r>
            <a:br>
              <a:rPr lang="en-US" sz="1500" dirty="0">
                <a:effectLst/>
              </a:rPr>
            </a:br>
            <a:endParaRPr lang="en-US" sz="1500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372533"/>
            <a:ext cx="6116779" cy="6068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lipart of a Butterfly, Spider, Worm and Snail - Royalty Free ...">
            <a:extLst>
              <a:ext uri="{FF2B5EF4-FFF2-40B4-BE49-F238E27FC236}">
                <a16:creationId xmlns:a16="http://schemas.microsoft.com/office/drawing/2014/main" id="{BEAFEEBD-2BE1-4563-BEE6-2FE32135D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" r="3" b="3"/>
          <a:stretch/>
        </p:blipFill>
        <p:spPr bwMode="auto">
          <a:xfrm>
            <a:off x="942597" y="612553"/>
            <a:ext cx="5608830" cy="563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634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fter Reading Discussion Cards Activity • Have Fun Teaching">
            <a:extLst>
              <a:ext uri="{FF2B5EF4-FFF2-40B4-BE49-F238E27FC236}">
                <a16:creationId xmlns:a16="http://schemas.microsoft.com/office/drawing/2014/main" id="{C2D96C88-EAD6-4AA5-854E-666587BB0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" r="2584" b="2"/>
          <a:stretch/>
        </p:blipFill>
        <p:spPr bwMode="auto">
          <a:xfrm>
            <a:off x="621675" y="623275"/>
            <a:ext cx="4032621" cy="560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ight Triangle 7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B21554-AF2A-4FF5-97F1-7CF49F844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209" y="1056640"/>
            <a:ext cx="5799947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/>
              <a:t>After Reading</a:t>
            </a:r>
            <a:br>
              <a:rPr lang="en-US" sz="8000" dirty="0"/>
            </a:br>
            <a:r>
              <a:rPr lang="en-US" sz="8000" dirty="0"/>
              <a:t>Page 12 Ex.A and B</a:t>
            </a:r>
          </a:p>
        </p:txBody>
      </p:sp>
    </p:spTree>
    <p:extLst>
      <p:ext uri="{BB962C8B-B14F-4D97-AF65-F5344CB8AC3E}">
        <p14:creationId xmlns:p14="http://schemas.microsoft.com/office/powerpoint/2010/main" val="1737073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A40B67-B7F2-434E-B327-31ED5123C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Ex. A page 12</a:t>
            </a:r>
            <a:endParaRPr lang="en-GB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F9DED-0B03-4CDD-B402-A61058AEC1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Purpose 1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9602B2-E2E3-40D7-B053-919F5F73B7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00B050"/>
                </a:solidFill>
              </a:rPr>
              <a:t>The author is trying to persuade us to try new things / meet new people/ to not be isolated.</a:t>
            </a:r>
            <a:endParaRPr lang="en-GB" sz="4000" b="1" dirty="0">
              <a:solidFill>
                <a:srgbClr val="00B05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C380865-EBDA-47E2-A8E3-50CAEF6482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3978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7030A0"/>
                </a:solidFill>
              </a:rPr>
              <a:t>Purpose 2</a:t>
            </a:r>
            <a:endParaRPr lang="en-GB" sz="36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</a:rPr>
              <a:t>To entertain.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</a:rPr>
              <a:t>We wonder what will happen when the stranger comes to the village</a:t>
            </a:r>
            <a:endParaRPr lang="en-GB" sz="36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The Foolproof Formula for a Compelling Author Bio - Mill City Press">
            <a:extLst>
              <a:ext uri="{FF2B5EF4-FFF2-40B4-BE49-F238E27FC236}">
                <a16:creationId xmlns:a16="http://schemas.microsoft.com/office/drawing/2014/main" id="{9745D5A0-684E-4FA9-8566-CDEDC315C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01" y="5244133"/>
            <a:ext cx="4949687" cy="161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TORY at Macy's | Visit Macy's">
            <a:extLst>
              <a:ext uri="{FF2B5EF4-FFF2-40B4-BE49-F238E27FC236}">
                <a16:creationId xmlns:a16="http://schemas.microsoft.com/office/drawing/2014/main" id="{DA8C1233-3BAD-4A83-8E4F-FF98001C5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76" y="43449"/>
            <a:ext cx="4376224" cy="246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515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552E82-7AD2-4E45-B6AC-C0A12CA5F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09"/>
            <a:ext cx="2469624" cy="40473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dirty="0"/>
              <a:t>Q. 1 </a:t>
            </a:r>
            <a:br>
              <a:rPr lang="en-US" sz="3700" dirty="0"/>
            </a:br>
            <a:r>
              <a:rPr lang="en-US" sz="3700" dirty="0"/>
              <a:t>Because his people were isolated , they might be forgotten and fade away.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eature: From deep in Peru's rainforests, isolated people emerge ...">
            <a:extLst>
              <a:ext uri="{FF2B5EF4-FFF2-40B4-BE49-F238E27FC236}">
                <a16:creationId xmlns:a16="http://schemas.microsoft.com/office/drawing/2014/main" id="{217220FC-62E1-484E-BEBC-93C6BD18D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7" y="815926"/>
            <a:ext cx="7338354" cy="485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485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628425-F439-4FEF-AB71-F7F587108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dirty="0"/>
              <a:t>Q. 2</a:t>
            </a:r>
            <a:br>
              <a:rPr lang="en-US" sz="3200" dirty="0"/>
            </a:br>
            <a:r>
              <a:rPr lang="en-US" sz="3200" dirty="0"/>
              <a:t>The people were prevented from leaving Koi </a:t>
            </a:r>
            <a:r>
              <a:rPr lang="en-US" sz="3200" b="1" dirty="0"/>
              <a:t>because</a:t>
            </a:r>
            <a:r>
              <a:rPr lang="en-US" sz="3200" dirty="0"/>
              <a:t> </a:t>
            </a:r>
            <a:r>
              <a:rPr lang="en-US" sz="3200" b="1" dirty="0"/>
              <a:t>the mountain and the river kept them separated</a:t>
            </a:r>
            <a:r>
              <a:rPr lang="en-US" sz="3200" dirty="0"/>
              <a:t>.</a:t>
            </a:r>
          </a:p>
        </p:txBody>
      </p:sp>
      <p:sp>
        <p:nvSpPr>
          <p:cNvPr id="98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050" name="Picture 2" descr="Chinese modernization comes to an isolated people – Orange County ...">
            <a:extLst>
              <a:ext uri="{FF2B5EF4-FFF2-40B4-BE49-F238E27FC236}">
                <a16:creationId xmlns:a16="http://schemas.microsoft.com/office/drawing/2014/main" id="{CCCAFB1C-0DFA-46E5-96F1-2165AD67EC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915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ight Triangle 8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8014E-46B2-49EE-9D76-37C0AB1DC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33" y="1056640"/>
            <a:ext cx="4360324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Q.3  </a:t>
            </a:r>
            <a:br>
              <a:rPr lang="en-US" sz="4000"/>
            </a:br>
            <a:r>
              <a:rPr lang="en-US" sz="4000"/>
              <a:t>Seeing the spider build a web between two blades of grass , gave him the idea.</a:t>
            </a:r>
          </a:p>
        </p:txBody>
      </p:sp>
      <p:pic>
        <p:nvPicPr>
          <p:cNvPr id="8" name="Picture 2" descr="Rail Cartoons and Comics - funny pictures from CartoonStock">
            <a:extLst>
              <a:ext uri="{FF2B5EF4-FFF2-40B4-BE49-F238E27FC236}">
                <a16:creationId xmlns:a16="http://schemas.microsoft.com/office/drawing/2014/main" id="{E871A904-7859-4A5B-9F70-6098CB779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7" r="-1" b="-1"/>
          <a:stretch/>
        </p:blipFill>
        <p:spPr bwMode="auto">
          <a:xfrm>
            <a:off x="621675" y="623275"/>
            <a:ext cx="5474323" cy="560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71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8F482-319F-44BE-9145-393D19F07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3113415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/>
              <a:t>Q. 4</a:t>
            </a:r>
            <a:br>
              <a:rPr lang="en-US" sz="2600" dirty="0"/>
            </a:br>
            <a:r>
              <a:rPr lang="en-US" sz="2600" b="1" dirty="0"/>
              <a:t>They were afraid that the bridge would bring enemies. </a:t>
            </a:r>
            <a:r>
              <a:rPr lang="en-US" sz="2600" dirty="0"/>
              <a:t>They were afraid that the stranger spoke of their land.</a:t>
            </a:r>
            <a:br>
              <a:rPr lang="en-US" sz="2600" dirty="0"/>
            </a:br>
            <a:r>
              <a:rPr lang="en-US" sz="2600" dirty="0"/>
              <a:t> 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Your biggest enemies - Jonny Hates Marketing">
            <a:extLst>
              <a:ext uri="{FF2B5EF4-FFF2-40B4-BE49-F238E27FC236}">
                <a16:creationId xmlns:a16="http://schemas.microsoft.com/office/drawing/2014/main" id="{A12D62B4-E905-4438-B478-436EFA323B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1" r="16147"/>
          <a:stretch/>
        </p:blipFill>
        <p:spPr bwMode="auto">
          <a:xfrm>
            <a:off x="733507" y="666728"/>
            <a:ext cx="5536001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02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8E79E-0F58-4F3A-B2C2-BF562F513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111" y="640081"/>
            <a:ext cx="5138808" cy="359276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dirty="0"/>
              <a:t>Q.5 </a:t>
            </a:r>
            <a:br>
              <a:rPr lang="en-US" sz="3800" dirty="0"/>
            </a:br>
            <a:r>
              <a:rPr lang="en-US" sz="3800" dirty="0"/>
              <a:t>The meaning of the stranger’s gift was </a:t>
            </a:r>
            <a:r>
              <a:rPr lang="en-US" sz="3800" b="1" dirty="0"/>
              <a:t>friendship</a:t>
            </a:r>
            <a:r>
              <a:rPr lang="en-US" sz="3800" dirty="0"/>
              <a:t> and trust. The stranger bought the most precious gift he could.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6107584" cy="6858000"/>
          </a:xfrm>
          <a:prstGeom prst="rect">
            <a:avLst/>
          </a:prstGeom>
          <a:solidFill>
            <a:srgbClr val="6A4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06" name="Picture 14" descr="Friends | Friendship love, Friends forever, Lovers and friends">
            <a:extLst>
              <a:ext uri="{FF2B5EF4-FFF2-40B4-BE49-F238E27FC236}">
                <a16:creationId xmlns:a16="http://schemas.microsoft.com/office/drawing/2014/main" id="{E648F7F6-3E9B-4547-A7B4-6A8C45E03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" r="-3" b="-3"/>
          <a:stretch/>
        </p:blipFill>
        <p:spPr bwMode="auto">
          <a:xfrm>
            <a:off x="1120701" y="1112060"/>
            <a:ext cx="3861262" cy="463385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3 Ways to Become Friends With a Stranger - wikiHow">
            <a:extLst>
              <a:ext uri="{FF2B5EF4-FFF2-40B4-BE49-F238E27FC236}">
                <a16:creationId xmlns:a16="http://schemas.microsoft.com/office/drawing/2014/main" id="{7E65DA34-4542-461E-9BB0-D77FABD9D7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3 Ways to Become Friends With a Stranger - wikiHow">
            <a:extLst>
              <a:ext uri="{FF2B5EF4-FFF2-40B4-BE49-F238E27FC236}">
                <a16:creationId xmlns:a16="http://schemas.microsoft.com/office/drawing/2014/main" id="{D98C83A8-FEAB-42E9-8542-D2BB9A59CE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755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243</Words>
  <Application>Microsoft Office PowerPoint</Application>
  <PresentationFormat>Widescreen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Rockwell</vt:lpstr>
      <vt:lpstr>Office Theme</vt:lpstr>
      <vt:lpstr>The Earthworm and the Spider. Page 10 Student’s Book Before you read </vt:lpstr>
      <vt:lpstr>https://www.youtube.com/watch?v=lRKxu1COExg </vt:lpstr>
      <vt:lpstr>After Reading Page 12 Ex.A and B</vt:lpstr>
      <vt:lpstr>Ex. A page 12</vt:lpstr>
      <vt:lpstr>Q. 1  Because his people were isolated , they might be forgotten and fade away.</vt:lpstr>
      <vt:lpstr>Q. 2 The people were prevented from leaving Koi because the mountain and the river kept them separated.</vt:lpstr>
      <vt:lpstr>Q.3   Seeing the spider build a web between two blades of grass , gave him the idea.</vt:lpstr>
      <vt:lpstr>Q. 4 They were afraid that the bridge would bring enemies. They were afraid that the stranger spoke of their land.  </vt:lpstr>
      <vt:lpstr>Q.5  The meaning of the stranger’s gift was friendship and trust. The stranger bought the most precious gift he could.</vt:lpstr>
      <vt:lpstr>Q. 6 The narrator is happy at the end of the story. He would like to meet new people.</vt:lpstr>
      <vt:lpstr>Group work Imagine the story has a different ending, what might happen? Read out your new ending to the class.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Earthworm and the Spider. Page 10 Before you read </dc:title>
  <dc:creator>Lubna Mreish</dc:creator>
  <cp:lastModifiedBy>L.Mriesh</cp:lastModifiedBy>
  <cp:revision>17</cp:revision>
  <dcterms:created xsi:type="dcterms:W3CDTF">2020-07-29T06:19:11Z</dcterms:created>
  <dcterms:modified xsi:type="dcterms:W3CDTF">2023-09-06T09:56:13Z</dcterms:modified>
</cp:coreProperties>
</file>