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6" r:id="rId3"/>
    <p:sldId id="297" r:id="rId4"/>
    <p:sldId id="298" r:id="rId5"/>
    <p:sldId id="299" r:id="rId6"/>
    <p:sldId id="302" r:id="rId7"/>
    <p:sldId id="303" r:id="rId8"/>
    <p:sldId id="304" r:id="rId9"/>
    <p:sldId id="309" r:id="rId10"/>
    <p:sldId id="305" r:id="rId11"/>
    <p:sldId id="307" r:id="rId12"/>
    <p:sldId id="308" r:id="rId13"/>
    <p:sldId id="310" r:id="rId14"/>
    <p:sldId id="311" r:id="rId15"/>
    <p:sldId id="314" r:id="rId16"/>
    <p:sldId id="316" r:id="rId17"/>
    <p:sldId id="325" r:id="rId18"/>
    <p:sldId id="329" r:id="rId19"/>
    <p:sldId id="338" r:id="rId20"/>
    <p:sldId id="315" r:id="rId2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92"/>
    <a:srgbClr val="BD0152"/>
    <a:srgbClr val="B707AA"/>
    <a:srgbClr val="7D416D"/>
    <a:srgbClr val="A71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1T09:14:08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10466 16986 293 0,'-5'-1'307'0,"5"1"-4"15,0 0-4-15,0 0-12 0,0 0-14 0,0 0-8 0,0 0-8 16,0 0-27-16,0 0-9 0,0 0-14 0,0 0 2 16,-1 10-7-16,2-6-14 0,0 6-10 0,3 1-10 15,-1 1-12-15,2 4-7 0,-1 0-16 0,1 1-15 16,0 1-2-16,0 0-30 0,-1 1-3 0,1 6-7 16,0-6-8-16,0 4-7 0,-1-2-4 15,2-2-2-15,-2-1-9 0,3 8 1 0,-3-9-5 0,0 2 1 16,-2-1-14-16,-1-2 1 15,1-3-2-15,-1-3-11 0,1 2 5 0,0-3-4 0,-2-1-5 16,2-2-12-16,-2 0-15 0,0-1-18 0,0-1-24 0,0 1-26 16,0-5-35-16,1 6-36 0,-1-6-47 0,3 3-49 15,-3-3-63-15,0 0-63 0,0 0-258 0,0 0-684 16,5-18 304-16</inkml:trace>
  <inkml:trace contextRef="#ctx0" brushRef="#br0" timeOffset="698.17">10796 15555 69 0,'0'0'306'16,"0"0"-2"-16,1-3-4 0,-1 3-4 0,0 0-7 15,0 0-1-15,0 0-4 0,0 0-20 0,0 0-22 16,-6-5-10-16,1 5-18 0,-2-2-14 0,7 2-20 16,-19 2-8-16,9-2-17 0,-4 1-13 0,-4 1-11 0,-2 0-13 15,0 0-10-15,0 2-7 0,1 1-3 16,-3-2-15-16,3 1-3 0,5 1-13 0,-3-1-1 15,7 0-12-15,-3-1-6 0,3 2-4 0,1 2-1 16,5-2-8-16,-6 1-2 0,4 0-2 0,2 0-6 0,-1 0-3 16,1 4-4-16,1 0 0 15,2 1-2-15,2-2 0 0,1 3 4 0,1-1-5 0,3 4-2 16,1 0 6-16,2 0 0 0,3 3-8 16,-2-3 2-16,1 2-2 0,3 3-3 0,-2-2 1 0,2-5-3 15,-5 5-9-15,0-2 6 0,1 0-12 0,-1 0-12 16,-5-2-28-16,1-4-33 0,-1 2-34 0,2-3-43 15,-2 1-48-15,1-2-56 0,-1-2-73 16,0 0-347-16,0-3-739 0,0 0 327 0</inkml:trace>
  <inkml:trace contextRef="#ctx0" brushRef="#br0" timeOffset="1570.765">10810 13421 10 0,'-4'9'258'0,"4"-3"-25"0,0 2-26 16,-1-1-17-16,1 6-21 0,-3-1-18 0,2 3-13 0,-1 1-6 0,0 0-7 15,1-4-13-15,2 6-8 0,-1-5-2 0,0 1-10 16,0 1-5-16,0-2-6 0,0-3-8 0,2 3-6 16,-4-1 2-16,4-4-3 0,0 1-3 0,-2-3-8 15,-2 0-4-15,2 1 3 0,0-4 1 0,-2 0 6 0,4 1 3 16,-2-4 1-16,-3 4 7 0,3-4-20 16,0 0 2-16,0 0-7 0,0 0-8 0,-18-8 1 0,13 5-9 15,-1 0 0-15,-2-1-3 0,6 0 11 0,-2 0-16 16,-1 0-1-16,-1 3 3 0,6 1-10 15,-12-3 0-15,5 2-1 0,7 1-1 0,-10 0-1 0,5 1-2 16,-3 2 0-16,2-2 2 0,-1 2-6 0,2-1 0 16,-1 1-2-16,-2-1 3 0,1 1-1 15,-1 0-6-15,1 0 6 0,-4-1-3 0,2 0 2 16,0-2-1-16,-5 1 4 0,4-1 0 0,-3-1-6 0,3 0 7 16,-3-2-1-16,-1 0 4 0,1-1-2 0,-3-3-2 15,4 2 4-15,1 0-2 0,-1-3 0 0,3 1 7 16,-1 0 7-16,1 0-9 0,3 2 3 15,1 0 8-15,-2 3 0 0,4-1-3 0,0 0-5 0,3 3-4 16,-8-3 3-16,8 3-6 0,0 0-4 0,0 0 1 16,0 9 1-16,4-3 5 0,1 3-3 0,3 6-6 15,-2 0 2-15,1 2-1 0,-1 2-1 16,7 8-2-16,-3 3 1 0,1-3-1 16,2 0-1-16,-3-2 2 0,3 0-2 0,-4 1-5 15,0 0-11-15,1-2-10 0,-5-5-8 0,0-2 6 0,-1 1-21 0,0-2-32 16,-4-6-24-16,2 1-31 0,-2-1-35 0,-2-3-36 15,2-2-51-15,-4-4-226 0,4-1-522 16,-9 0 231-16</inkml:trace>
  <inkml:trace contextRef="#ctx0" brushRef="#br0" timeOffset="2204.709">10722 12417 12 0,'0'0'255'0,"0"0"-16"0,0 0-11 0,0 0-17 0,0 0-16 16,0 0-6-16,0 0 2 0,-22 9-8 0,13-2-11 15,-4 1-9-15,-3 5-10 0,0-4-10 0,0 3-11 0,-1 2-10 16,2-2-5-16,1 1-12 0,0-2-13 15,1 0-4-15,5-1-11 0,0-1-8 0,1 1-4 0,3 0-11 16,2 0-4-16,0-4-5 0,1 2-9 16,4 0-1-16,1-1 12 0,3 2-8 0,1-2-16 0,3 2 2 15,6-5-5-15,1 3 2 0,2-2-8 0,1-1 3 16,-1-1-2-16,1 0-1 16,-2 0-5-16,-1 1 5 0,-7-3-3 0,2 2-2 0,-3 0-1 15,-5-1 3-15,3 1 0 0,-4 1 6 0,2-1 6 0,-5 4 9 16,2-4 6-16,-3 5-1 0,-3 0 1 0,2-3 3 15,-5 5-1-15,2 1 1 0,-2-1-1 16,1 0 3-16,-1 0 4 0,1-1-6 0,-1 3-5 16,0-2 3-16,2 0 5 0,0-1-7 0,1-2-8 0,1 2 2 15,0-2 6-15,1-1-4 0,1 0-9 0,1-1-1 16,1 0 0-16,0-1-1 0,5-1 1 0,0 0-2 16,5-2-5-16,5 0 1 0,0-2-5 0,1-2-10 15,4 2-9-15,-3-5-17 0,3 3-12 0,-3-1-37 16,-1-3-26-16,-7 2-48 0,-4 2-64 0,-3-3-70 15,1-2-353-15,-5 5-685 0,-7-4 303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0AAC-146C-49FF-9E7A-10E6B441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3187-0FF7-462B-8EAB-8B1E5839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57EB-DD28-405C-9795-3D25E6A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E42C-AEE7-44E1-9653-D9A798D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43A4-E7E5-4A3B-969C-2C3CCEEB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04DF-367C-4C6D-98D1-E6DD61D6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B194-37E0-4AFF-B92D-BCA27EB2D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5AC-D79E-44FC-B59F-3DB057E5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9A59-65E0-4FE6-859E-1DF83622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D1FC-8537-42EA-83DA-B18A05B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80CA8-A60F-4A46-9736-61E2E3E2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608FF-1E12-4247-89D0-E9E5834FA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58A79-0B56-4249-8044-BA6C215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B4E23-2C83-46FF-88D0-1617AB48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E8A2-15AD-4B7B-8D47-65598D81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A0CE-AAD6-48A5-9849-5107CE2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F90F-A5A7-4DD2-AF92-39C4B3E5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2715-1E12-463E-8B89-A73D022A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5657-5180-40E8-B21D-D5D32C4B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CF9E-4786-4097-ACA0-7638BDDC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BC3-BA44-4BA6-AEF3-CDC6D199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F2C2-FAD3-4E22-9564-FE19DD38E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2D9D-0D1A-481D-A2B1-251D5233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6D33-7B23-4DC1-A5EC-9ADA2AC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4402-CAA7-4F8E-8F84-E4DC4BD4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8B89-FE23-42D4-BB3F-49D20BDE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EC3E-294E-4DD2-9C25-9356D8E6C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2791-B8F2-4D30-A1BD-93B70D0B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84A8D-227C-4DCF-A1B6-A920D655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EE20-F017-4D53-87CE-431DFF1F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816A-F85A-4852-AD28-B366DA3B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969C-B4DF-4E71-A5AD-282B1E93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8112-3D15-49FD-B76D-4F031F7E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DB547-981D-4E62-AB35-67CB27EB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432F0-A9A2-49E2-81CA-5F27216F5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8DF2-AC9A-433B-AAC8-54C88C1A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48F6E-FE68-4386-AFE5-CABBA19F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0E00C-8D48-4F7E-A12F-362B33D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87692-CC08-4AE1-86F5-1637B3E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2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257A-CEFB-4950-9C81-57F86469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B83CF-C753-4982-8880-F9F282F8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8371-E55F-4D1F-A8DA-E0B82B9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417BE-9BAA-4D3E-9113-36B58383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2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75E8F-FECF-44F1-ADC4-4F3FE71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D48F5-9B8C-4FAE-8742-B690A443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6FC1-5F4E-4BFA-8BDF-EAAC09BD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C975-4BE9-4924-B743-6F044227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0A04-28BA-4EF3-878F-382DCDA8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99812-82E0-4729-9F3D-40DCBE58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8D6E5-F16F-4BD4-9135-AB2E8F4D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EE0C4-6C09-4DB2-AF43-A2B09F4D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4BE9F-8E8D-4F00-B681-9FD3B8D9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D1B6-63A5-47CB-AB73-A844F601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969AF-B0B0-4DB8-820B-ECA7410C5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AAFA-B6FC-4F87-B788-6BA74A6A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7BE16-7A92-42C2-8678-8113F959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C6D4E-BE02-4705-82B5-C255FFDD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3FE7-8660-4F35-A884-98F475E6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5BC83-25BF-4925-B131-F9BABB9D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6DEC4-AE26-4FED-BBBE-73FB8881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46A5-783C-44CF-87D3-110ED28F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5F52-794B-4FED-A535-EA3DA048862E}" type="datetimeFigureOut">
              <a:rPr lang="en-US" smtClean="0"/>
              <a:pPr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AD53-412F-4CFA-9062-5A8A9F97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8749-8E4F-4F7F-A785-B8C254BB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527" y="395250"/>
            <a:ext cx="9144000" cy="981859"/>
          </a:xfrm>
        </p:spPr>
        <p:txBody>
          <a:bodyPr/>
          <a:lstStyle/>
          <a:p>
            <a:r>
              <a:rPr lang="ar-JO" dirty="0"/>
              <a:t>التأريخ و علم الطبقات</a:t>
            </a:r>
            <a:endParaRPr lang="en-US" dirty="0"/>
          </a:p>
        </p:txBody>
      </p:sp>
      <p:pic>
        <p:nvPicPr>
          <p:cNvPr id="4" name="Picture 2" descr="http://www.quickanddirtytips.com/sites/default/files/images/2499/question-mar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7142" y="134076"/>
            <a:ext cx="2854858" cy="199513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58469" y="2451381"/>
            <a:ext cx="10377888" cy="426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3500" b="1" dirty="0"/>
              <a:t>ما هي الطبقة الصخرية؟</a:t>
            </a:r>
          </a:p>
          <a:p>
            <a:pPr marL="685800" indent="-6858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3500" b="1" dirty="0"/>
              <a:t>ماهو التعاقب الطبقي؟</a:t>
            </a:r>
          </a:p>
          <a:p>
            <a:pPr marL="685800" indent="-6858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3500" b="1" dirty="0"/>
              <a:t>كيف تتشكل أسطح عدم التوافق ؟</a:t>
            </a:r>
          </a:p>
          <a:p>
            <a:pPr marL="685800" indent="-68580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3500" b="1" dirty="0"/>
              <a:t>ما هو التأريخ النسبي؟ ما هي مبادئ التأريخ النسبي؟</a:t>
            </a:r>
          </a:p>
          <a:p>
            <a:pPr rtl="1"/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14964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9128" y="233975"/>
            <a:ext cx="4406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rgbClr val="FF0000"/>
                </a:solidFill>
              </a:rPr>
              <a:t>مبدأ الاحتواء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142" y="1002186"/>
            <a:ext cx="8747393" cy="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b="1" dirty="0"/>
              <a:t>اذا احتوى جسم صخري قطع صخرية من جسم صخري آخر يكون جسم الصخر الحاوي احدث من القطع التي يحتويها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180" y="1591994"/>
            <a:ext cx="5673889" cy="4874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5036" y="2544896"/>
            <a:ext cx="68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chemeClr val="accent5">
                    <a:lumMod val="50000"/>
                  </a:schemeClr>
                </a:solidFill>
              </a:rPr>
              <a:t>أحدث</a:t>
            </a:r>
            <a:r>
              <a:rPr lang="ar-JO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550" y="2729562"/>
            <a:ext cx="68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chemeClr val="accent5">
                    <a:lumMod val="50000"/>
                  </a:schemeClr>
                </a:solidFill>
              </a:rPr>
              <a:t>أحدث</a:t>
            </a:r>
            <a:r>
              <a:rPr lang="ar-JO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4550" y="4308905"/>
            <a:ext cx="68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chemeClr val="accent5">
                    <a:lumMod val="50000"/>
                  </a:schemeClr>
                </a:solidFill>
              </a:rPr>
              <a:t>أحدث</a:t>
            </a:r>
            <a:r>
              <a:rPr lang="ar-JO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36" y="5278519"/>
            <a:ext cx="743776" cy="4938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34706" y="1951463"/>
            <a:ext cx="2676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بناء على الشكل المجاور :</a:t>
            </a:r>
          </a:p>
          <a:p>
            <a:pPr algn="r"/>
            <a:endParaRPr lang="ar-JO" dirty="0"/>
          </a:p>
          <a:p>
            <a:pPr algn="r">
              <a:lnSpc>
                <a:spcPct val="150000"/>
              </a:lnSpc>
            </a:pPr>
            <a:r>
              <a:rPr lang="ar-JO" dirty="0"/>
              <a:t>1- أي الطبقات أحدث ( س، ص) في كل رسم 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0293" y="3985739"/>
            <a:ext cx="2676292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tabLst>
                <a:tab pos="1828800" algn="l"/>
              </a:tabLst>
            </a:pPr>
            <a:r>
              <a:rPr lang="ar-JO" dirty="0"/>
              <a:t>2- هل توجد سطوح عدم توافق       في الأشكال المجاورة؟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49836" y="5147152"/>
            <a:ext cx="9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>
                <a:solidFill>
                  <a:srgbClr val="FF0000"/>
                </a:solidFill>
              </a:rPr>
              <a:t>لا توافق</a:t>
            </a:r>
            <a:r>
              <a:rPr lang="ar-JO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55877" y="3356518"/>
            <a:ext cx="2019913" cy="20219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036" y="2987186"/>
            <a:ext cx="9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حتي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15764" y="3289611"/>
            <a:ext cx="2519895" cy="234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75711" y="4984595"/>
            <a:ext cx="1605636" cy="1880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37628" y="4775389"/>
            <a:ext cx="3998295" cy="45812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27181" y="4909187"/>
            <a:ext cx="127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لا يوجد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3" grpId="0"/>
      <p:bldP spid="14" grpId="0"/>
      <p:bldP spid="17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9128" y="233975"/>
            <a:ext cx="4406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rgbClr val="FF0000"/>
                </a:solidFill>
              </a:rPr>
              <a:t>مبدأ القاطع و المقطوع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755" y="1123721"/>
            <a:ext cx="9364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500" b="1" dirty="0"/>
              <a:t>القاطع أحدث من المقطوع سواء كان الجسم القاطع جسما ناريا أو صدعا </a:t>
            </a:r>
            <a:r>
              <a:rPr lang="ar-JO" sz="2500" b="1" dirty="0" err="1"/>
              <a:t>تكتونيا</a:t>
            </a:r>
            <a:r>
              <a:rPr lang="ar-JO" sz="2500" b="1" dirty="0"/>
              <a:t>. </a:t>
            </a:r>
            <a:endParaRPr lang="en-US" sz="2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28" y="2013467"/>
            <a:ext cx="4942641" cy="2838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5735" y="3800819"/>
            <a:ext cx="34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1769" y="2115239"/>
            <a:ext cx="26220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500" b="1" dirty="0"/>
              <a:t>أ – ب – ج – د – هـ</a:t>
            </a:r>
            <a:endParaRPr lang="en-US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760" y="4375092"/>
            <a:ext cx="29816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500" b="1" dirty="0"/>
              <a:t>أ – ب – ج – د – هـ - </a:t>
            </a:r>
            <a:r>
              <a:rPr lang="ar-JO" sz="2500" b="1" dirty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D403C-B11E-4891-A1FC-E584517CC860}"/>
              </a:ext>
            </a:extLst>
          </p:cNvPr>
          <p:cNvSpPr txBox="1"/>
          <p:nvPr/>
        </p:nvSpPr>
        <p:spPr>
          <a:xfrm>
            <a:off x="870333" y="5821488"/>
            <a:ext cx="9364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500" b="1" dirty="0">
                <a:solidFill>
                  <a:srgbClr val="9B2392"/>
                </a:solidFill>
              </a:rPr>
              <a:t>دائما يوضع القاطع بعد انتهاء التعاقب الذي يدخل عليه حتى و ان لم يقطع جميع طبقاته</a:t>
            </a:r>
            <a:endParaRPr lang="en-US" sz="2500" b="1" dirty="0">
              <a:solidFill>
                <a:srgbClr val="9B2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G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11637"/>
            <a:ext cx="4019818" cy="32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6044" y="3966073"/>
            <a:ext cx="2247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E- D - A- B – C </a:t>
            </a:r>
          </a:p>
        </p:txBody>
      </p:sp>
      <p:pic>
        <p:nvPicPr>
          <p:cNvPr id="1028" name="Picture 4" descr="Law of Superposition - My Favorite Science To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2" y="661013"/>
            <a:ext cx="5155356" cy="30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3542" y="3966073"/>
            <a:ext cx="43043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  B  - C - A - X – D - E – F - G – 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941" y="1639229"/>
            <a:ext cx="245327" cy="178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9" y="204484"/>
            <a:ext cx="6170460" cy="64940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52E624-9A8E-426C-A0F0-F705A7591B7A}"/>
              </a:ext>
            </a:extLst>
          </p:cNvPr>
          <p:cNvCxnSpPr>
            <a:cxnSpLocks/>
          </p:cNvCxnSpPr>
          <p:nvPr/>
        </p:nvCxnSpPr>
        <p:spPr>
          <a:xfrm>
            <a:off x="8495930" y="4612559"/>
            <a:ext cx="8998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562C3A-3167-4202-B5AE-B710CFDF392F}"/>
              </a:ext>
            </a:extLst>
          </p:cNvPr>
          <p:cNvCxnSpPr>
            <a:cxnSpLocks/>
          </p:cNvCxnSpPr>
          <p:nvPr/>
        </p:nvCxnSpPr>
        <p:spPr>
          <a:xfrm>
            <a:off x="8495930" y="5317724"/>
            <a:ext cx="1367161" cy="1595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3633FC-6D91-410F-9F2A-232DE3E73825}"/>
              </a:ext>
            </a:extLst>
          </p:cNvPr>
          <p:cNvCxnSpPr>
            <a:cxnSpLocks/>
          </p:cNvCxnSpPr>
          <p:nvPr/>
        </p:nvCxnSpPr>
        <p:spPr>
          <a:xfrm flipH="1" flipV="1">
            <a:off x="1941067" y="4603978"/>
            <a:ext cx="1773648" cy="12457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EF19B8-8C94-473B-A640-75DF0A53EB78}"/>
              </a:ext>
            </a:extLst>
          </p:cNvPr>
          <p:cNvCxnSpPr>
            <a:cxnSpLocks/>
          </p:cNvCxnSpPr>
          <p:nvPr/>
        </p:nvCxnSpPr>
        <p:spPr>
          <a:xfrm flipH="1">
            <a:off x="2618913" y="6151615"/>
            <a:ext cx="9105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55" y="660017"/>
            <a:ext cx="5814497" cy="5436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4" y="1118586"/>
            <a:ext cx="5664823" cy="518348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9E26D5-FA4D-4940-A448-1927BFA41225}"/>
              </a:ext>
            </a:extLst>
          </p:cNvPr>
          <p:cNvCxnSpPr>
            <a:cxnSpLocks/>
          </p:cNvCxnSpPr>
          <p:nvPr/>
        </p:nvCxnSpPr>
        <p:spPr>
          <a:xfrm flipV="1">
            <a:off x="9150434" y="4126025"/>
            <a:ext cx="314709" cy="18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34C716-ABED-48FA-9260-C769D1B94AB4}"/>
              </a:ext>
            </a:extLst>
          </p:cNvPr>
          <p:cNvCxnSpPr>
            <a:cxnSpLocks/>
          </p:cNvCxnSpPr>
          <p:nvPr/>
        </p:nvCxnSpPr>
        <p:spPr>
          <a:xfrm flipH="1">
            <a:off x="7617041" y="4838330"/>
            <a:ext cx="452761" cy="130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B155DF-EEBF-4CBD-8670-ED937FC1748E}"/>
              </a:ext>
            </a:extLst>
          </p:cNvPr>
          <p:cNvCxnSpPr>
            <a:cxnSpLocks/>
          </p:cNvCxnSpPr>
          <p:nvPr/>
        </p:nvCxnSpPr>
        <p:spPr>
          <a:xfrm flipH="1">
            <a:off x="8927306" y="5516120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CCD8B7-EAD0-406C-AB96-25EA69A9BE57}"/>
              </a:ext>
            </a:extLst>
          </p:cNvPr>
          <p:cNvCxnSpPr>
            <a:cxnSpLocks/>
          </p:cNvCxnSpPr>
          <p:nvPr/>
        </p:nvCxnSpPr>
        <p:spPr>
          <a:xfrm flipH="1">
            <a:off x="9230852" y="5171373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E83B95-23F1-44BB-A397-CE497BFE6723}"/>
              </a:ext>
            </a:extLst>
          </p:cNvPr>
          <p:cNvCxnSpPr>
            <a:cxnSpLocks/>
          </p:cNvCxnSpPr>
          <p:nvPr/>
        </p:nvCxnSpPr>
        <p:spPr>
          <a:xfrm flipV="1">
            <a:off x="2673150" y="4121474"/>
            <a:ext cx="415838" cy="2815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AB9D5A-695B-4558-A74B-900C696CEF2E}"/>
              </a:ext>
            </a:extLst>
          </p:cNvPr>
          <p:cNvCxnSpPr>
            <a:cxnSpLocks/>
          </p:cNvCxnSpPr>
          <p:nvPr/>
        </p:nvCxnSpPr>
        <p:spPr>
          <a:xfrm flipH="1">
            <a:off x="2785079" y="5219026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59906D-B219-43E8-A7E8-345DADE50677}"/>
              </a:ext>
            </a:extLst>
          </p:cNvPr>
          <p:cNvCxnSpPr>
            <a:cxnSpLocks/>
          </p:cNvCxnSpPr>
          <p:nvPr/>
        </p:nvCxnSpPr>
        <p:spPr>
          <a:xfrm flipH="1">
            <a:off x="6782558" y="5796098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9D61F4-495D-4B37-AA1B-75E625975EB8}"/>
              </a:ext>
            </a:extLst>
          </p:cNvPr>
          <p:cNvCxnSpPr>
            <a:cxnSpLocks/>
          </p:cNvCxnSpPr>
          <p:nvPr/>
        </p:nvCxnSpPr>
        <p:spPr>
          <a:xfrm flipH="1">
            <a:off x="2481313" y="5568245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3B85217-78A5-4C7D-8C18-2D671861A1B7}"/>
              </a:ext>
            </a:extLst>
          </p:cNvPr>
          <p:cNvCxnSpPr>
            <a:cxnSpLocks/>
          </p:cNvCxnSpPr>
          <p:nvPr/>
        </p:nvCxnSpPr>
        <p:spPr>
          <a:xfrm flipH="1">
            <a:off x="673674" y="5895209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093" y="426130"/>
            <a:ext cx="5913047" cy="57004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9FD20C-BDB1-44D4-AA79-DB052CEBF461}"/>
              </a:ext>
            </a:extLst>
          </p:cNvPr>
          <p:cNvCxnSpPr>
            <a:cxnSpLocks/>
          </p:cNvCxnSpPr>
          <p:nvPr/>
        </p:nvCxnSpPr>
        <p:spPr>
          <a:xfrm flipH="1">
            <a:off x="4145872" y="4642001"/>
            <a:ext cx="20956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5AB1E2-0DCF-4BBF-8640-0113E75E8E55}"/>
              </a:ext>
            </a:extLst>
          </p:cNvPr>
          <p:cNvCxnSpPr>
            <a:cxnSpLocks/>
          </p:cNvCxnSpPr>
          <p:nvPr/>
        </p:nvCxnSpPr>
        <p:spPr>
          <a:xfrm flipH="1">
            <a:off x="7646930" y="4996417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087CB-C33E-4A6F-919E-C45A7018C194}"/>
              </a:ext>
            </a:extLst>
          </p:cNvPr>
          <p:cNvCxnSpPr>
            <a:cxnSpLocks/>
          </p:cNvCxnSpPr>
          <p:nvPr/>
        </p:nvCxnSpPr>
        <p:spPr>
          <a:xfrm flipH="1">
            <a:off x="8443807" y="5319611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E5BFD9-57C8-49E1-8DB9-8DB975A71B4E}"/>
              </a:ext>
            </a:extLst>
          </p:cNvPr>
          <p:cNvCxnSpPr>
            <a:cxnSpLocks/>
          </p:cNvCxnSpPr>
          <p:nvPr/>
        </p:nvCxnSpPr>
        <p:spPr>
          <a:xfrm flipH="1" flipV="1">
            <a:off x="6977849" y="5974672"/>
            <a:ext cx="559972" cy="102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2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253" y="368594"/>
            <a:ext cx="7130464" cy="2720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022" y="2995419"/>
            <a:ext cx="6369302" cy="1789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345" y="4394447"/>
            <a:ext cx="5875908" cy="24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21" y="1422356"/>
            <a:ext cx="9420079" cy="40132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46A6A0-F3D0-42D8-A6AE-1A7BBF820A58}"/>
              </a:ext>
            </a:extLst>
          </p:cNvPr>
          <p:cNvCxnSpPr>
            <a:cxnSpLocks/>
          </p:cNvCxnSpPr>
          <p:nvPr/>
        </p:nvCxnSpPr>
        <p:spPr>
          <a:xfrm flipV="1">
            <a:off x="10395751" y="1429306"/>
            <a:ext cx="994299" cy="142042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DDCC40-8AD0-440D-9399-2079085D2EC4}"/>
              </a:ext>
            </a:extLst>
          </p:cNvPr>
          <p:cNvCxnSpPr>
            <a:cxnSpLocks/>
          </p:cNvCxnSpPr>
          <p:nvPr/>
        </p:nvCxnSpPr>
        <p:spPr>
          <a:xfrm flipH="1">
            <a:off x="8026556" y="3906282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85AE81-8E67-4933-9E05-59DA71AE9335}"/>
              </a:ext>
            </a:extLst>
          </p:cNvPr>
          <p:cNvCxnSpPr>
            <a:cxnSpLocks/>
          </p:cNvCxnSpPr>
          <p:nvPr/>
        </p:nvCxnSpPr>
        <p:spPr>
          <a:xfrm flipH="1">
            <a:off x="6197756" y="4430065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27456-3C6F-4CB0-8151-059996229EEA}"/>
              </a:ext>
            </a:extLst>
          </p:cNvPr>
          <p:cNvCxnSpPr>
            <a:cxnSpLocks/>
          </p:cNvCxnSpPr>
          <p:nvPr/>
        </p:nvCxnSpPr>
        <p:spPr>
          <a:xfrm flipH="1">
            <a:off x="6916848" y="4767417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FD12BD-7F24-4CE1-89C2-A785BF4244F3}"/>
              </a:ext>
            </a:extLst>
          </p:cNvPr>
          <p:cNvCxnSpPr>
            <a:cxnSpLocks/>
          </p:cNvCxnSpPr>
          <p:nvPr/>
        </p:nvCxnSpPr>
        <p:spPr>
          <a:xfrm flipH="1">
            <a:off x="6771338" y="5291199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99" y="1354850"/>
            <a:ext cx="10185230" cy="41331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A5DA22-F426-49ED-80D9-9FD9D6FF843C}"/>
              </a:ext>
            </a:extLst>
          </p:cNvPr>
          <p:cNvCxnSpPr>
            <a:cxnSpLocks/>
          </p:cNvCxnSpPr>
          <p:nvPr/>
        </p:nvCxnSpPr>
        <p:spPr>
          <a:xfrm flipV="1">
            <a:off x="10955045" y="1097227"/>
            <a:ext cx="752880" cy="12120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B4A377-65D8-4FA4-9F73-7CD2DD5FE4F0}"/>
              </a:ext>
            </a:extLst>
          </p:cNvPr>
          <p:cNvCxnSpPr>
            <a:cxnSpLocks/>
          </p:cNvCxnSpPr>
          <p:nvPr/>
        </p:nvCxnSpPr>
        <p:spPr>
          <a:xfrm flipH="1">
            <a:off x="6836949" y="3187190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212981-0F6D-491D-9932-D387FBDBAAB8}"/>
              </a:ext>
            </a:extLst>
          </p:cNvPr>
          <p:cNvCxnSpPr>
            <a:cxnSpLocks/>
          </p:cNvCxnSpPr>
          <p:nvPr/>
        </p:nvCxnSpPr>
        <p:spPr>
          <a:xfrm flipH="1" flipV="1">
            <a:off x="5060272" y="2485748"/>
            <a:ext cx="191644" cy="2590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2E32E4-023F-4826-9692-293D3B12F867}"/>
              </a:ext>
            </a:extLst>
          </p:cNvPr>
          <p:cNvCxnSpPr>
            <a:cxnSpLocks/>
          </p:cNvCxnSpPr>
          <p:nvPr/>
        </p:nvCxnSpPr>
        <p:spPr>
          <a:xfrm flipH="1">
            <a:off x="8676106" y="4467054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BF9F0E-8CA5-4426-9699-BBF3D9D8AC28}"/>
              </a:ext>
            </a:extLst>
          </p:cNvPr>
          <p:cNvCxnSpPr>
            <a:cxnSpLocks/>
          </p:cNvCxnSpPr>
          <p:nvPr/>
        </p:nvCxnSpPr>
        <p:spPr>
          <a:xfrm flipH="1">
            <a:off x="8241100" y="5319312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AD727-69AA-434E-ACA5-0915C18FCA20}"/>
              </a:ext>
            </a:extLst>
          </p:cNvPr>
          <p:cNvCxnSpPr>
            <a:cxnSpLocks/>
          </p:cNvCxnSpPr>
          <p:nvPr/>
        </p:nvCxnSpPr>
        <p:spPr>
          <a:xfrm flipV="1">
            <a:off x="10955045" y="2485748"/>
            <a:ext cx="752880" cy="12120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34" y="1154098"/>
            <a:ext cx="10163931" cy="434356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AC3A49-E6E6-4CD2-97E7-61A5FB6BBBCA}"/>
              </a:ext>
            </a:extLst>
          </p:cNvPr>
          <p:cNvCxnSpPr>
            <a:cxnSpLocks/>
          </p:cNvCxnSpPr>
          <p:nvPr/>
        </p:nvCxnSpPr>
        <p:spPr>
          <a:xfrm flipH="1">
            <a:off x="7680327" y="2166259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DF6E65-5A45-4DB6-B80E-96F77202598A}"/>
              </a:ext>
            </a:extLst>
          </p:cNvPr>
          <p:cNvCxnSpPr>
            <a:cxnSpLocks/>
          </p:cNvCxnSpPr>
          <p:nvPr/>
        </p:nvCxnSpPr>
        <p:spPr>
          <a:xfrm flipH="1">
            <a:off x="7680327" y="2645758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5D37F4-C215-4F8C-8DF1-E8D3313C9E91}"/>
              </a:ext>
            </a:extLst>
          </p:cNvPr>
          <p:cNvCxnSpPr>
            <a:cxnSpLocks/>
          </p:cNvCxnSpPr>
          <p:nvPr/>
        </p:nvCxnSpPr>
        <p:spPr>
          <a:xfrm flipH="1">
            <a:off x="7514737" y="4289501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5ED640-62F6-44DF-9885-600513F7CA50}"/>
              </a:ext>
            </a:extLst>
          </p:cNvPr>
          <p:cNvCxnSpPr>
            <a:cxnSpLocks/>
          </p:cNvCxnSpPr>
          <p:nvPr/>
        </p:nvCxnSpPr>
        <p:spPr>
          <a:xfrm flipH="1">
            <a:off x="8141502" y="3494210"/>
            <a:ext cx="2910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3E7BAA-E212-4E09-9678-BA0792A84FF6}"/>
              </a:ext>
            </a:extLst>
          </p:cNvPr>
          <p:cNvCxnSpPr>
            <a:cxnSpLocks/>
          </p:cNvCxnSpPr>
          <p:nvPr/>
        </p:nvCxnSpPr>
        <p:spPr>
          <a:xfrm flipH="1">
            <a:off x="8889170" y="4944862"/>
            <a:ext cx="396873" cy="4188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ar-JO" dirty="0"/>
              <a:t>ما هي الطبقة الصخرية؟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19" y="1317826"/>
            <a:ext cx="8523871" cy="49542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067993" y="2108663"/>
            <a:ext cx="1081668" cy="11151"/>
          </a:xfrm>
          <a:prstGeom prst="line">
            <a:avLst/>
          </a:prstGeom>
          <a:ln w="57150">
            <a:solidFill>
              <a:srgbClr val="A71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379655" y="2587540"/>
            <a:ext cx="4274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74953" y="2140143"/>
            <a:ext cx="524106" cy="1115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22184" y="2587540"/>
            <a:ext cx="1997927" cy="1115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4713" y="2598691"/>
            <a:ext cx="1997927" cy="1115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16188" y="2562150"/>
            <a:ext cx="1213624" cy="22302"/>
          </a:xfrm>
          <a:prstGeom prst="line">
            <a:avLst/>
          </a:prstGeom>
          <a:ln w="57150">
            <a:solidFill>
              <a:srgbClr val="BD0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" y="132079"/>
            <a:ext cx="4013240" cy="2951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578" y="3678149"/>
            <a:ext cx="3581487" cy="2865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" y="3987118"/>
            <a:ext cx="3452296" cy="2596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0640" y="14873"/>
            <a:ext cx="326366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JO" b="1" dirty="0"/>
              <a:t>1- رتب الطبقات الواردة في الشكل ؟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JO" b="1" dirty="0"/>
              <a:t>2- حدد اسطح عدم التوافق ؟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JO" b="1" dirty="0"/>
              <a:t>3- كم تعاقبا صخريا في الشكل ؟ حددهم ؟</a:t>
            </a:r>
          </a:p>
          <a:p>
            <a:pPr algn="r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45498-AC5B-4DE6-B3B5-FCE9F0AA09DF}"/>
              </a:ext>
            </a:extLst>
          </p:cNvPr>
          <p:cNvSpPr txBox="1"/>
          <p:nvPr/>
        </p:nvSpPr>
        <p:spPr>
          <a:xfrm>
            <a:off x="8044919" y="6372195"/>
            <a:ext cx="338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/>
              <a:t>ع، ج، ص، س ..... صخور ناريه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26974-FD1A-488D-94F8-29F9231AA970}"/>
              </a:ext>
            </a:extLst>
          </p:cNvPr>
          <p:cNvSpPr txBox="1"/>
          <p:nvPr/>
        </p:nvSpPr>
        <p:spPr>
          <a:xfrm>
            <a:off x="204830" y="6430584"/>
            <a:ext cx="300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/>
              <a:t>أ، ب، س ..... صخور ناريه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E8CC3-BBC1-4882-9CF3-29D2301B5B60}"/>
              </a:ext>
            </a:extLst>
          </p:cNvPr>
          <p:cNvSpPr txBox="1"/>
          <p:nvPr/>
        </p:nvSpPr>
        <p:spPr>
          <a:xfrm>
            <a:off x="396474" y="2927240"/>
            <a:ext cx="230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b="1" dirty="0"/>
              <a:t>هــ ،ع ..... صخور ناريه</a:t>
            </a:r>
          </a:p>
          <a:p>
            <a:pPr algn="r" rtl="1"/>
            <a:r>
              <a:rPr lang="ar-JO" b="1" dirty="0"/>
              <a:t>ص..... صخر متحول</a:t>
            </a:r>
          </a:p>
          <a:p>
            <a:pPr algn="r" rtl="1"/>
            <a:r>
              <a:rPr lang="ar-JO" b="1" dirty="0"/>
              <a:t>ل...... صدع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3C905-8F5E-4442-B2D0-6A4F3084E6B6}"/>
              </a:ext>
            </a:extLst>
          </p:cNvPr>
          <p:cNvSpPr txBox="1"/>
          <p:nvPr/>
        </p:nvSpPr>
        <p:spPr>
          <a:xfrm>
            <a:off x="8535644" y="1937268"/>
            <a:ext cx="3382816" cy="17408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4DE83-D1DE-4718-AA35-2CFAD2A4FCA6}"/>
              </a:ext>
            </a:extLst>
          </p:cNvPr>
          <p:cNvSpPr txBox="1"/>
          <p:nvPr/>
        </p:nvSpPr>
        <p:spPr>
          <a:xfrm>
            <a:off x="3513415" y="4307841"/>
            <a:ext cx="4410828" cy="223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25C91-1246-455C-8840-9E96DEC66E40}"/>
              </a:ext>
            </a:extLst>
          </p:cNvPr>
          <p:cNvSpPr txBox="1"/>
          <p:nvPr/>
        </p:nvSpPr>
        <p:spPr>
          <a:xfrm>
            <a:off x="3941936" y="490274"/>
            <a:ext cx="4410828" cy="223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0214"/>
            <a:ext cx="10515600" cy="530578"/>
          </a:xfrm>
        </p:spPr>
        <p:txBody>
          <a:bodyPr>
            <a:normAutofit fontScale="90000"/>
          </a:bodyPr>
          <a:lstStyle/>
          <a:p>
            <a:pPr algn="r"/>
            <a:r>
              <a:rPr lang="ar-JO" sz="3500" b="1" dirty="0"/>
              <a:t>التعاقب الطبقي</a:t>
            </a:r>
            <a:endParaRPr lang="en-US" sz="3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858" y="1587022"/>
            <a:ext cx="11209867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400" b="1" dirty="0"/>
              <a:t>التعاقب الطبقي : مجموعة من الطبقات الرسوبية </a:t>
            </a:r>
            <a:r>
              <a:rPr lang="ar-JO" sz="2400" b="1" u="sng" dirty="0"/>
              <a:t>الفتاتية</a:t>
            </a:r>
            <a:r>
              <a:rPr lang="ar-JO" sz="2400" b="1" dirty="0"/>
              <a:t> أو </a:t>
            </a:r>
            <a:r>
              <a:rPr lang="ar-JO" sz="2400" b="1" u="sng" dirty="0"/>
              <a:t>الكيميائية</a:t>
            </a:r>
            <a:r>
              <a:rPr lang="ar-JO" sz="2400" b="1" dirty="0"/>
              <a:t> أو </a:t>
            </a:r>
            <a:r>
              <a:rPr lang="ar-JO" sz="2400" b="1" u="sng" dirty="0"/>
              <a:t>العضوية</a:t>
            </a:r>
            <a:r>
              <a:rPr lang="ar-JO" sz="2400" b="1" dirty="0"/>
              <a:t> أو جميعهما معا متراكمة فوق بعضها البعض تكونت بسبب اختلاف في ظروف الترسيب و بصورة مستمرة دون حدوث انقطاع في الترسيب. 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DC8A0-5428-4AB5-9784-A395FA5A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72" y="3073949"/>
            <a:ext cx="3050497" cy="27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عدم التوافق - Secondary Geological Stru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31" y="46617"/>
            <a:ext cx="4663470" cy="32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045" y="200078"/>
            <a:ext cx="488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اجب عن الأسئلة التالية بناء على تعريف التعاقب الطبقي: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6466" y="837917"/>
            <a:ext cx="26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كم تعاقبا صخريا ترى في الشكل 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1484" y="837917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322" y="4560643"/>
            <a:ext cx="26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كم طبقة صخرية ترى في الشكل ؟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81963" y="2069725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1963" y="2611622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484" y="1345942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5993" y="1524572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9851" y="748146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1963" y="200078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43882" y="712038"/>
            <a:ext cx="997186" cy="10032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935315" y="1345942"/>
            <a:ext cx="867434" cy="3693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843882" y="1715274"/>
            <a:ext cx="958868" cy="8585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042886" y="1715274"/>
            <a:ext cx="791544" cy="223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55523" y="1738973"/>
            <a:ext cx="167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chemeClr val="accent6">
                    <a:lumMod val="75000"/>
                  </a:schemeClr>
                </a:solidFill>
              </a:rPr>
              <a:t>سطوح توافق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98566" y="3388048"/>
            <a:ext cx="11672721" cy="11289"/>
          </a:xfrm>
          <a:custGeom>
            <a:avLst/>
            <a:gdLst>
              <a:gd name="connsiteX0" fmla="*/ 0 w 11672721"/>
              <a:gd name="connsiteY0" fmla="*/ 0 h 11289"/>
              <a:gd name="connsiteX1" fmla="*/ 10871200 w 11672721"/>
              <a:gd name="connsiteY1" fmla="*/ 0 h 11289"/>
              <a:gd name="connsiteX2" fmla="*/ 10859911 w 11672721"/>
              <a:gd name="connsiteY2" fmla="*/ 11289 h 11289"/>
              <a:gd name="connsiteX3" fmla="*/ 7766756 w 11672721"/>
              <a:gd name="connsiteY3" fmla="*/ 0 h 11289"/>
              <a:gd name="connsiteX4" fmla="*/ 7755467 w 11672721"/>
              <a:gd name="connsiteY4" fmla="*/ 0 h 11289"/>
              <a:gd name="connsiteX5" fmla="*/ 7755467 w 11672721"/>
              <a:gd name="connsiteY5" fmla="*/ 0 h 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2721" h="11289">
                <a:moveTo>
                  <a:pt x="0" y="0"/>
                </a:moveTo>
                <a:lnTo>
                  <a:pt x="10871200" y="0"/>
                </a:lnTo>
                <a:cubicBezTo>
                  <a:pt x="12681185" y="1882"/>
                  <a:pt x="10859911" y="11289"/>
                  <a:pt x="10859911" y="11289"/>
                </a:cubicBezTo>
                <a:lnTo>
                  <a:pt x="7766756" y="0"/>
                </a:lnTo>
                <a:lnTo>
                  <a:pt x="7755467" y="0"/>
                </a:lnTo>
                <a:lnTo>
                  <a:pt x="775546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لا توافق - المعرف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55" y="3727956"/>
            <a:ext cx="3202304" cy="24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أنواع عدم التوافق 1- عدم التوافق... - جيولوجيا Geology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" y="3735956"/>
            <a:ext cx="3086188" cy="23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61008" y="3530851"/>
            <a:ext cx="30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كم تعاقبا صخريا ترى في الشكلين ؟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99011" y="3543290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11252201" y="1161276"/>
            <a:ext cx="9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تعاقب 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129641" y="5395470"/>
            <a:ext cx="9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تعاقب 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705493" y="5305908"/>
            <a:ext cx="9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تعاقب 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27021" y="4028071"/>
            <a:ext cx="9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تعاقب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84514" y="3983290"/>
            <a:ext cx="90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تعاقب 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502851" y="5410493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02851" y="5799592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535426" y="5121242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35426" y="4771121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59214" y="4371286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50575" y="4116653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94645" y="5157633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33044" y="4887445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56318" y="5305908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3659" y="5340985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28128" y="5430260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73757" y="4401789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65256" y="4104493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8624" y="3735161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6499" y="1309499"/>
            <a:ext cx="26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كم طبقة صخرية ترى في الشكل ؟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492838" y="5334131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31706" y="5305908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51" name="Freeform 2050"/>
          <p:cNvSpPr/>
          <p:nvPr/>
        </p:nvSpPr>
        <p:spPr>
          <a:xfrm>
            <a:off x="3127022" y="4673600"/>
            <a:ext cx="2291645" cy="1749778"/>
          </a:xfrm>
          <a:custGeom>
            <a:avLst/>
            <a:gdLst>
              <a:gd name="connsiteX0" fmla="*/ 0 w 2291645"/>
              <a:gd name="connsiteY0" fmla="*/ 0 h 1749778"/>
              <a:gd name="connsiteX1" fmla="*/ 191911 w 2291645"/>
              <a:gd name="connsiteY1" fmla="*/ 22578 h 1749778"/>
              <a:gd name="connsiteX2" fmla="*/ 304800 w 2291645"/>
              <a:gd name="connsiteY2" fmla="*/ 101600 h 1749778"/>
              <a:gd name="connsiteX3" fmla="*/ 428978 w 2291645"/>
              <a:gd name="connsiteY3" fmla="*/ 203200 h 1749778"/>
              <a:gd name="connsiteX4" fmla="*/ 632178 w 2291645"/>
              <a:gd name="connsiteY4" fmla="*/ 519289 h 1749778"/>
              <a:gd name="connsiteX5" fmla="*/ 824089 w 2291645"/>
              <a:gd name="connsiteY5" fmla="*/ 824089 h 1749778"/>
              <a:gd name="connsiteX6" fmla="*/ 835378 w 2291645"/>
              <a:gd name="connsiteY6" fmla="*/ 891822 h 1749778"/>
              <a:gd name="connsiteX7" fmla="*/ 1919111 w 2291645"/>
              <a:gd name="connsiteY7" fmla="*/ 1546578 h 1749778"/>
              <a:gd name="connsiteX8" fmla="*/ 2077156 w 2291645"/>
              <a:gd name="connsiteY8" fmla="*/ 1591733 h 1749778"/>
              <a:gd name="connsiteX9" fmla="*/ 2246489 w 2291645"/>
              <a:gd name="connsiteY9" fmla="*/ 1625600 h 1749778"/>
              <a:gd name="connsiteX10" fmla="*/ 2291645 w 2291645"/>
              <a:gd name="connsiteY10" fmla="*/ 1682044 h 1749778"/>
              <a:gd name="connsiteX11" fmla="*/ 2257778 w 2291645"/>
              <a:gd name="connsiteY11" fmla="*/ 1727200 h 1749778"/>
              <a:gd name="connsiteX12" fmla="*/ 2291645 w 2291645"/>
              <a:gd name="connsiteY12" fmla="*/ 1749778 h 174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1645" h="1749778">
                <a:moveTo>
                  <a:pt x="0" y="0"/>
                </a:moveTo>
                <a:cubicBezTo>
                  <a:pt x="63970" y="7526"/>
                  <a:pt x="130805" y="2209"/>
                  <a:pt x="191911" y="22578"/>
                </a:cubicBezTo>
                <a:cubicBezTo>
                  <a:pt x="235487" y="37103"/>
                  <a:pt x="268264" y="73763"/>
                  <a:pt x="304800" y="101600"/>
                </a:cubicBezTo>
                <a:cubicBezTo>
                  <a:pt x="347341" y="134012"/>
                  <a:pt x="392917" y="163705"/>
                  <a:pt x="428978" y="203200"/>
                </a:cubicBezTo>
                <a:cubicBezTo>
                  <a:pt x="539510" y="324258"/>
                  <a:pt x="545009" y="385972"/>
                  <a:pt x="632178" y="519289"/>
                </a:cubicBezTo>
                <a:cubicBezTo>
                  <a:pt x="851585" y="854854"/>
                  <a:pt x="617201" y="436175"/>
                  <a:pt x="824089" y="824089"/>
                </a:cubicBezTo>
                <a:cubicBezTo>
                  <a:pt x="827852" y="846667"/>
                  <a:pt x="819060" y="875771"/>
                  <a:pt x="835378" y="891822"/>
                </a:cubicBezTo>
                <a:cubicBezTo>
                  <a:pt x="1539409" y="1584312"/>
                  <a:pt x="1244296" y="1471598"/>
                  <a:pt x="1919111" y="1546578"/>
                </a:cubicBezTo>
                <a:cubicBezTo>
                  <a:pt x="1971793" y="1561630"/>
                  <a:pt x="2023896" y="1578877"/>
                  <a:pt x="2077156" y="1591733"/>
                </a:cubicBezTo>
                <a:cubicBezTo>
                  <a:pt x="2133111" y="1605239"/>
                  <a:pt x="2193438" y="1603263"/>
                  <a:pt x="2246489" y="1625600"/>
                </a:cubicBezTo>
                <a:cubicBezTo>
                  <a:pt x="2268696" y="1634950"/>
                  <a:pt x="2276593" y="1663229"/>
                  <a:pt x="2291645" y="1682044"/>
                </a:cubicBezTo>
                <a:cubicBezTo>
                  <a:pt x="2280356" y="1697096"/>
                  <a:pt x="2257778" y="1708385"/>
                  <a:pt x="2257778" y="1727200"/>
                </a:cubicBezTo>
                <a:cubicBezTo>
                  <a:pt x="2257778" y="1740768"/>
                  <a:pt x="2291645" y="1749778"/>
                  <a:pt x="2291645" y="1749778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6863644" y="4730044"/>
            <a:ext cx="1738489" cy="1693334"/>
          </a:xfrm>
          <a:custGeom>
            <a:avLst/>
            <a:gdLst>
              <a:gd name="connsiteX0" fmla="*/ 1738489 w 1738489"/>
              <a:gd name="connsiteY0" fmla="*/ 0 h 1693334"/>
              <a:gd name="connsiteX1" fmla="*/ 1490134 w 1738489"/>
              <a:gd name="connsiteY1" fmla="*/ 79023 h 1693334"/>
              <a:gd name="connsiteX2" fmla="*/ 1433689 w 1738489"/>
              <a:gd name="connsiteY2" fmla="*/ 112889 h 1693334"/>
              <a:gd name="connsiteX3" fmla="*/ 1422400 w 1738489"/>
              <a:gd name="connsiteY3" fmla="*/ 146756 h 1693334"/>
              <a:gd name="connsiteX4" fmla="*/ 1207912 w 1738489"/>
              <a:gd name="connsiteY4" fmla="*/ 259645 h 1693334"/>
              <a:gd name="connsiteX5" fmla="*/ 1038578 w 1738489"/>
              <a:gd name="connsiteY5" fmla="*/ 361245 h 1693334"/>
              <a:gd name="connsiteX6" fmla="*/ 1027289 w 1738489"/>
              <a:gd name="connsiteY6" fmla="*/ 395112 h 1693334"/>
              <a:gd name="connsiteX7" fmla="*/ 948267 w 1738489"/>
              <a:gd name="connsiteY7" fmla="*/ 508000 h 1693334"/>
              <a:gd name="connsiteX8" fmla="*/ 846667 w 1738489"/>
              <a:gd name="connsiteY8" fmla="*/ 756356 h 1693334"/>
              <a:gd name="connsiteX9" fmla="*/ 835378 w 1738489"/>
              <a:gd name="connsiteY9" fmla="*/ 846667 h 1693334"/>
              <a:gd name="connsiteX10" fmla="*/ 711200 w 1738489"/>
              <a:gd name="connsiteY10" fmla="*/ 1174045 h 1693334"/>
              <a:gd name="connsiteX11" fmla="*/ 654756 w 1738489"/>
              <a:gd name="connsiteY11" fmla="*/ 1241778 h 1693334"/>
              <a:gd name="connsiteX12" fmla="*/ 372534 w 1738489"/>
              <a:gd name="connsiteY12" fmla="*/ 1501423 h 1693334"/>
              <a:gd name="connsiteX13" fmla="*/ 90312 w 1738489"/>
              <a:gd name="connsiteY13" fmla="*/ 1659467 h 1693334"/>
              <a:gd name="connsiteX14" fmla="*/ 56445 w 1738489"/>
              <a:gd name="connsiteY14" fmla="*/ 1670756 h 1693334"/>
              <a:gd name="connsiteX15" fmla="*/ 0 w 1738489"/>
              <a:gd name="connsiteY15" fmla="*/ 1693334 h 16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489" h="1693334">
                <a:moveTo>
                  <a:pt x="1738489" y="0"/>
                </a:moveTo>
                <a:cubicBezTo>
                  <a:pt x="1655704" y="26341"/>
                  <a:pt x="1571601" y="48850"/>
                  <a:pt x="1490134" y="79023"/>
                </a:cubicBezTo>
                <a:cubicBezTo>
                  <a:pt x="1469558" y="86644"/>
                  <a:pt x="1449204" y="97374"/>
                  <a:pt x="1433689" y="112889"/>
                </a:cubicBezTo>
                <a:cubicBezTo>
                  <a:pt x="1425275" y="121303"/>
                  <a:pt x="1430441" y="137984"/>
                  <a:pt x="1422400" y="146756"/>
                </a:cubicBezTo>
                <a:cubicBezTo>
                  <a:pt x="1311115" y="268159"/>
                  <a:pt x="1341701" y="244779"/>
                  <a:pt x="1207912" y="259645"/>
                </a:cubicBezTo>
                <a:cubicBezTo>
                  <a:pt x="1151467" y="293512"/>
                  <a:pt x="1091238" y="321750"/>
                  <a:pt x="1038578" y="361245"/>
                </a:cubicBezTo>
                <a:cubicBezTo>
                  <a:pt x="1029058" y="368385"/>
                  <a:pt x="1033526" y="384978"/>
                  <a:pt x="1027289" y="395112"/>
                </a:cubicBezTo>
                <a:cubicBezTo>
                  <a:pt x="1003216" y="434231"/>
                  <a:pt x="971899" y="468613"/>
                  <a:pt x="948267" y="508000"/>
                </a:cubicBezTo>
                <a:cubicBezTo>
                  <a:pt x="889970" y="605161"/>
                  <a:pt x="883140" y="646937"/>
                  <a:pt x="846667" y="756356"/>
                </a:cubicBezTo>
                <a:cubicBezTo>
                  <a:pt x="842904" y="786460"/>
                  <a:pt x="844737" y="817809"/>
                  <a:pt x="835378" y="846667"/>
                </a:cubicBezTo>
                <a:cubicBezTo>
                  <a:pt x="799372" y="957687"/>
                  <a:pt x="759724" y="1067898"/>
                  <a:pt x="711200" y="1174045"/>
                </a:cubicBezTo>
                <a:cubicBezTo>
                  <a:pt x="698981" y="1200774"/>
                  <a:pt x="675887" y="1221352"/>
                  <a:pt x="654756" y="1241778"/>
                </a:cubicBezTo>
                <a:cubicBezTo>
                  <a:pt x="562848" y="1330623"/>
                  <a:pt x="475289" y="1425384"/>
                  <a:pt x="372534" y="1501423"/>
                </a:cubicBezTo>
                <a:cubicBezTo>
                  <a:pt x="285863" y="1565559"/>
                  <a:pt x="185354" y="1608552"/>
                  <a:pt x="90312" y="1659467"/>
                </a:cubicBezTo>
                <a:cubicBezTo>
                  <a:pt x="79823" y="1665086"/>
                  <a:pt x="67587" y="1666578"/>
                  <a:pt x="56445" y="1670756"/>
                </a:cubicBezTo>
                <a:cubicBezTo>
                  <a:pt x="37471" y="1677871"/>
                  <a:pt x="0" y="1693334"/>
                  <a:pt x="0" y="1693334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TextBox 2054"/>
          <p:cNvSpPr txBox="1"/>
          <p:nvPr/>
        </p:nvSpPr>
        <p:spPr>
          <a:xfrm>
            <a:off x="5317845" y="6223447"/>
            <a:ext cx="156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9B2392"/>
                </a:solidFill>
              </a:rPr>
              <a:t>سطح عدم توافق</a:t>
            </a:r>
            <a:endParaRPr lang="en-US" b="1" dirty="0">
              <a:solidFill>
                <a:srgbClr val="9B239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94451" y="3763511"/>
            <a:ext cx="6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0" grpId="0"/>
      <p:bldP spid="36" grpId="0"/>
      <p:bldP spid="37" grpId="0"/>
      <p:bldP spid="204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2051" grpId="0" animBg="1"/>
      <p:bldP spid="2053" grpId="0" animBg="1"/>
      <p:bldP spid="2055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622" y="341523"/>
            <a:ext cx="5365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rgbClr val="FF0000"/>
                </a:solidFill>
              </a:rPr>
              <a:t>أنواع اسطح عدم التوافق و كيفية تشكلها ؟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7876" y="1140103"/>
            <a:ext cx="3051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/>
              <a:t>1- عدم التوافق الحتي: 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09585" y="1751939"/>
            <a:ext cx="928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>
                <a:solidFill>
                  <a:srgbClr val="7D416D"/>
                </a:solidFill>
              </a:rPr>
              <a:t>سطح عدم التوافق الحتي هو سطح يفصل بين تعاقبين رسوبيين متوازيين السفلي ( الأقدم) و العلوي( الأحدث )</a:t>
            </a:r>
            <a:endParaRPr lang="en-US" sz="2000" b="1" dirty="0">
              <a:solidFill>
                <a:srgbClr val="7D416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36455-F220-4AAF-8172-3C8DBC059DEC}"/>
              </a:ext>
            </a:extLst>
          </p:cNvPr>
          <p:cNvSpPr txBox="1"/>
          <p:nvPr/>
        </p:nvSpPr>
        <p:spPr>
          <a:xfrm>
            <a:off x="8767876" y="2599119"/>
            <a:ext cx="3051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/>
              <a:t>2- عدم التوافق الزاوي: </a:t>
            </a:r>
            <a:endParaRPr lang="en-US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55DC6-D218-40AD-A8D4-F1EBB28B83AE}"/>
              </a:ext>
            </a:extLst>
          </p:cNvPr>
          <p:cNvSpPr txBox="1"/>
          <p:nvPr/>
        </p:nvSpPr>
        <p:spPr>
          <a:xfrm>
            <a:off x="4064584" y="3081023"/>
            <a:ext cx="7832672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000" b="1" dirty="0">
                <a:solidFill>
                  <a:srgbClr val="A71788"/>
                </a:solidFill>
              </a:rPr>
              <a:t>سطح عدم التوافق الزاوي هو سطح يفصل بين تعاقبين رسوبيين  غير متوازيين (بينهم زاوية) السفلي ( الأقدم) و العلوي( الأحدث )</a:t>
            </a:r>
            <a:endParaRPr lang="en-US" sz="2000" b="1" dirty="0">
              <a:solidFill>
                <a:srgbClr val="A7178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D56CB-B9C4-4E3D-8A36-E37ADDC65BD6}"/>
              </a:ext>
            </a:extLst>
          </p:cNvPr>
          <p:cNvSpPr txBox="1"/>
          <p:nvPr/>
        </p:nvSpPr>
        <p:spPr>
          <a:xfrm>
            <a:off x="8867723" y="4940193"/>
            <a:ext cx="3051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200" b="1" dirty="0"/>
              <a:t>3- اللاتوافق: </a:t>
            </a:r>
            <a:endParaRPr lang="en-US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8C16F-0E2F-4354-A4CB-A58BE05BF8BC}"/>
              </a:ext>
            </a:extLst>
          </p:cNvPr>
          <p:cNvSpPr txBox="1"/>
          <p:nvPr/>
        </p:nvSpPr>
        <p:spPr>
          <a:xfrm>
            <a:off x="4913844" y="5506009"/>
            <a:ext cx="6983412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2000" b="1" dirty="0">
                <a:solidFill>
                  <a:srgbClr val="A71788"/>
                </a:solidFill>
              </a:rPr>
              <a:t>سطح اللاتوافق  يفصل بين مجموعتين من الصخور النارية أو المتحولة ( القديمة ) و الرسوبية ( الحديثة )</a:t>
            </a:r>
            <a:endParaRPr lang="en-US" sz="2000" b="1" dirty="0">
              <a:solidFill>
                <a:srgbClr val="A7178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E4893-6B3A-4D4C-B020-85DB3691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36" y="676534"/>
            <a:ext cx="1676404" cy="1995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F61A7-D739-423F-A65E-6460BD531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07" y="2599119"/>
            <a:ext cx="1790892" cy="188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6936F-0A43-4271-BE33-460D70384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894" y="4488818"/>
            <a:ext cx="1625950" cy="23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15" y="778503"/>
            <a:ext cx="8925090" cy="241581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162560" y="814039"/>
            <a:ext cx="1772319" cy="669073"/>
          </a:xfrm>
          <a:custGeom>
            <a:avLst/>
            <a:gdLst>
              <a:gd name="connsiteX0" fmla="*/ 1673138 w 1772319"/>
              <a:gd name="connsiteY0" fmla="*/ 211873 h 669073"/>
              <a:gd name="connsiteX1" fmla="*/ 1606230 w 1772319"/>
              <a:gd name="connsiteY1" fmla="*/ 200722 h 669073"/>
              <a:gd name="connsiteX2" fmla="*/ 1539323 w 1772319"/>
              <a:gd name="connsiteY2" fmla="*/ 156117 h 669073"/>
              <a:gd name="connsiteX3" fmla="*/ 1483567 w 1772319"/>
              <a:gd name="connsiteY3" fmla="*/ 133815 h 669073"/>
              <a:gd name="connsiteX4" fmla="*/ 1461264 w 1772319"/>
              <a:gd name="connsiteY4" fmla="*/ 100361 h 669073"/>
              <a:gd name="connsiteX5" fmla="*/ 1416660 w 1772319"/>
              <a:gd name="connsiteY5" fmla="*/ 78059 h 669073"/>
              <a:gd name="connsiteX6" fmla="*/ 1271694 w 1772319"/>
              <a:gd name="connsiteY6" fmla="*/ 44605 h 669073"/>
              <a:gd name="connsiteX7" fmla="*/ 1171333 w 1772319"/>
              <a:gd name="connsiteY7" fmla="*/ 22302 h 669073"/>
              <a:gd name="connsiteX8" fmla="*/ 1104425 w 1772319"/>
              <a:gd name="connsiteY8" fmla="*/ 0 h 669073"/>
              <a:gd name="connsiteX9" fmla="*/ 814494 w 1772319"/>
              <a:gd name="connsiteY9" fmla="*/ 11151 h 669073"/>
              <a:gd name="connsiteX10" fmla="*/ 725284 w 1772319"/>
              <a:gd name="connsiteY10" fmla="*/ 44605 h 669073"/>
              <a:gd name="connsiteX11" fmla="*/ 658377 w 1772319"/>
              <a:gd name="connsiteY11" fmla="*/ 55756 h 669073"/>
              <a:gd name="connsiteX12" fmla="*/ 613772 w 1772319"/>
              <a:gd name="connsiteY12" fmla="*/ 66907 h 669073"/>
              <a:gd name="connsiteX13" fmla="*/ 546864 w 1772319"/>
              <a:gd name="connsiteY13" fmla="*/ 89210 h 669073"/>
              <a:gd name="connsiteX14" fmla="*/ 290386 w 1772319"/>
              <a:gd name="connsiteY14" fmla="*/ 111512 h 669073"/>
              <a:gd name="connsiteX15" fmla="*/ 256933 w 1772319"/>
              <a:gd name="connsiteY15" fmla="*/ 122663 h 669073"/>
              <a:gd name="connsiteX16" fmla="*/ 223479 w 1772319"/>
              <a:gd name="connsiteY16" fmla="*/ 144966 h 669073"/>
              <a:gd name="connsiteX17" fmla="*/ 167723 w 1772319"/>
              <a:gd name="connsiteY17" fmla="*/ 156117 h 669073"/>
              <a:gd name="connsiteX18" fmla="*/ 134269 w 1772319"/>
              <a:gd name="connsiteY18" fmla="*/ 167268 h 669073"/>
              <a:gd name="connsiteX19" fmla="*/ 89664 w 1772319"/>
              <a:gd name="connsiteY19" fmla="*/ 256478 h 669073"/>
              <a:gd name="connsiteX20" fmla="*/ 67362 w 1772319"/>
              <a:gd name="connsiteY20" fmla="*/ 323385 h 669073"/>
              <a:gd name="connsiteX21" fmla="*/ 56211 w 1772319"/>
              <a:gd name="connsiteY21" fmla="*/ 356839 h 669073"/>
              <a:gd name="connsiteX22" fmla="*/ 33908 w 1772319"/>
              <a:gd name="connsiteY22" fmla="*/ 390293 h 669073"/>
              <a:gd name="connsiteX23" fmla="*/ 22757 w 1772319"/>
              <a:gd name="connsiteY23" fmla="*/ 423746 h 669073"/>
              <a:gd name="connsiteX24" fmla="*/ 455 w 1772319"/>
              <a:gd name="connsiteY24" fmla="*/ 468351 h 669073"/>
              <a:gd name="connsiteX25" fmla="*/ 11606 w 1772319"/>
              <a:gd name="connsiteY25" fmla="*/ 557561 h 669073"/>
              <a:gd name="connsiteX26" fmla="*/ 22757 w 1772319"/>
              <a:gd name="connsiteY26" fmla="*/ 591015 h 669073"/>
              <a:gd name="connsiteX27" fmla="*/ 111967 w 1772319"/>
              <a:gd name="connsiteY27" fmla="*/ 613317 h 669073"/>
              <a:gd name="connsiteX28" fmla="*/ 190025 w 1772319"/>
              <a:gd name="connsiteY28" fmla="*/ 635620 h 669073"/>
              <a:gd name="connsiteX29" fmla="*/ 290386 w 1772319"/>
              <a:gd name="connsiteY29" fmla="*/ 657922 h 669073"/>
              <a:gd name="connsiteX30" fmla="*/ 334991 w 1772319"/>
              <a:gd name="connsiteY30" fmla="*/ 669073 h 669073"/>
              <a:gd name="connsiteX31" fmla="*/ 401899 w 1772319"/>
              <a:gd name="connsiteY31" fmla="*/ 646771 h 669073"/>
              <a:gd name="connsiteX32" fmla="*/ 725284 w 1772319"/>
              <a:gd name="connsiteY32" fmla="*/ 635620 h 669073"/>
              <a:gd name="connsiteX33" fmla="*/ 803342 w 1772319"/>
              <a:gd name="connsiteY33" fmla="*/ 624468 h 669073"/>
              <a:gd name="connsiteX34" fmla="*/ 937157 w 1772319"/>
              <a:gd name="connsiteY34" fmla="*/ 635620 h 669073"/>
              <a:gd name="connsiteX35" fmla="*/ 1026367 w 1772319"/>
              <a:gd name="connsiteY35" fmla="*/ 624468 h 669073"/>
              <a:gd name="connsiteX36" fmla="*/ 1227089 w 1772319"/>
              <a:gd name="connsiteY36" fmla="*/ 613317 h 669073"/>
              <a:gd name="connsiteX37" fmla="*/ 1550474 w 1772319"/>
              <a:gd name="connsiteY37" fmla="*/ 602166 h 669073"/>
              <a:gd name="connsiteX38" fmla="*/ 1762347 w 1772319"/>
              <a:gd name="connsiteY38" fmla="*/ 613317 h 669073"/>
              <a:gd name="connsiteX39" fmla="*/ 1728894 w 1772319"/>
              <a:gd name="connsiteY39" fmla="*/ 468351 h 669073"/>
              <a:gd name="connsiteX40" fmla="*/ 1706591 w 1772319"/>
              <a:gd name="connsiteY40" fmla="*/ 446049 h 669073"/>
              <a:gd name="connsiteX41" fmla="*/ 1695440 w 1772319"/>
              <a:gd name="connsiteY41" fmla="*/ 412595 h 669073"/>
              <a:gd name="connsiteX42" fmla="*/ 1673138 w 1772319"/>
              <a:gd name="connsiteY42" fmla="*/ 379141 h 669073"/>
              <a:gd name="connsiteX43" fmla="*/ 1661986 w 1772319"/>
              <a:gd name="connsiteY43" fmla="*/ 334537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72319" h="669073">
                <a:moveTo>
                  <a:pt x="1673138" y="211873"/>
                </a:moveTo>
                <a:cubicBezTo>
                  <a:pt x="1650835" y="208156"/>
                  <a:pt x="1627887" y="207219"/>
                  <a:pt x="1606230" y="200722"/>
                </a:cubicBezTo>
                <a:cubicBezTo>
                  <a:pt x="1506989" y="170951"/>
                  <a:pt x="1601987" y="191925"/>
                  <a:pt x="1539323" y="156117"/>
                </a:cubicBezTo>
                <a:cubicBezTo>
                  <a:pt x="1521943" y="146186"/>
                  <a:pt x="1502152" y="141249"/>
                  <a:pt x="1483567" y="133815"/>
                </a:cubicBezTo>
                <a:cubicBezTo>
                  <a:pt x="1476133" y="122664"/>
                  <a:pt x="1471560" y="108941"/>
                  <a:pt x="1461264" y="100361"/>
                </a:cubicBezTo>
                <a:cubicBezTo>
                  <a:pt x="1448494" y="89719"/>
                  <a:pt x="1431850" y="84810"/>
                  <a:pt x="1416660" y="78059"/>
                </a:cubicBezTo>
                <a:cubicBezTo>
                  <a:pt x="1344707" y="46080"/>
                  <a:pt x="1363358" y="56063"/>
                  <a:pt x="1271694" y="44605"/>
                </a:cubicBezTo>
                <a:cubicBezTo>
                  <a:pt x="1175978" y="12701"/>
                  <a:pt x="1328337" y="61553"/>
                  <a:pt x="1171333" y="22302"/>
                </a:cubicBezTo>
                <a:cubicBezTo>
                  <a:pt x="1148526" y="16600"/>
                  <a:pt x="1126728" y="7434"/>
                  <a:pt x="1104425" y="0"/>
                </a:cubicBezTo>
                <a:cubicBezTo>
                  <a:pt x="1007781" y="3717"/>
                  <a:pt x="911008" y="4924"/>
                  <a:pt x="814494" y="11151"/>
                </a:cubicBezTo>
                <a:cubicBezTo>
                  <a:pt x="694000" y="18925"/>
                  <a:pt x="810993" y="16035"/>
                  <a:pt x="725284" y="44605"/>
                </a:cubicBezTo>
                <a:cubicBezTo>
                  <a:pt x="703834" y="51755"/>
                  <a:pt x="680548" y="51322"/>
                  <a:pt x="658377" y="55756"/>
                </a:cubicBezTo>
                <a:cubicBezTo>
                  <a:pt x="643349" y="58762"/>
                  <a:pt x="628452" y="62503"/>
                  <a:pt x="613772" y="66907"/>
                </a:cubicBezTo>
                <a:cubicBezTo>
                  <a:pt x="591254" y="73662"/>
                  <a:pt x="570053" y="85345"/>
                  <a:pt x="546864" y="89210"/>
                </a:cubicBezTo>
                <a:cubicBezTo>
                  <a:pt x="417519" y="110767"/>
                  <a:pt x="502528" y="99033"/>
                  <a:pt x="290386" y="111512"/>
                </a:cubicBezTo>
                <a:cubicBezTo>
                  <a:pt x="279235" y="115229"/>
                  <a:pt x="267446" y="117406"/>
                  <a:pt x="256933" y="122663"/>
                </a:cubicBezTo>
                <a:cubicBezTo>
                  <a:pt x="244946" y="128657"/>
                  <a:pt x="236028" y="140260"/>
                  <a:pt x="223479" y="144966"/>
                </a:cubicBezTo>
                <a:cubicBezTo>
                  <a:pt x="205732" y="151621"/>
                  <a:pt x="186111" y="151520"/>
                  <a:pt x="167723" y="156117"/>
                </a:cubicBezTo>
                <a:cubicBezTo>
                  <a:pt x="156319" y="158968"/>
                  <a:pt x="145420" y="163551"/>
                  <a:pt x="134269" y="167268"/>
                </a:cubicBezTo>
                <a:cubicBezTo>
                  <a:pt x="95344" y="206194"/>
                  <a:pt x="115291" y="179598"/>
                  <a:pt x="89664" y="256478"/>
                </a:cubicBezTo>
                <a:lnTo>
                  <a:pt x="67362" y="323385"/>
                </a:lnTo>
                <a:cubicBezTo>
                  <a:pt x="63645" y="334536"/>
                  <a:pt x="62731" y="347059"/>
                  <a:pt x="56211" y="356839"/>
                </a:cubicBezTo>
                <a:lnTo>
                  <a:pt x="33908" y="390293"/>
                </a:lnTo>
                <a:cubicBezTo>
                  <a:pt x="30191" y="401444"/>
                  <a:pt x="27387" y="412942"/>
                  <a:pt x="22757" y="423746"/>
                </a:cubicBezTo>
                <a:cubicBezTo>
                  <a:pt x="16209" y="439025"/>
                  <a:pt x="1835" y="451785"/>
                  <a:pt x="455" y="468351"/>
                </a:cubicBezTo>
                <a:cubicBezTo>
                  <a:pt x="-2034" y="498216"/>
                  <a:pt x="6245" y="528076"/>
                  <a:pt x="11606" y="557561"/>
                </a:cubicBezTo>
                <a:cubicBezTo>
                  <a:pt x="13709" y="569126"/>
                  <a:pt x="12482" y="585307"/>
                  <a:pt x="22757" y="591015"/>
                </a:cubicBezTo>
                <a:cubicBezTo>
                  <a:pt x="49552" y="605901"/>
                  <a:pt x="82230" y="605883"/>
                  <a:pt x="111967" y="613317"/>
                </a:cubicBezTo>
                <a:cubicBezTo>
                  <a:pt x="251411" y="648177"/>
                  <a:pt x="78042" y="603624"/>
                  <a:pt x="190025" y="635620"/>
                </a:cubicBezTo>
                <a:cubicBezTo>
                  <a:pt x="237605" y="649215"/>
                  <a:pt x="238662" y="646428"/>
                  <a:pt x="290386" y="657922"/>
                </a:cubicBezTo>
                <a:cubicBezTo>
                  <a:pt x="305347" y="661247"/>
                  <a:pt x="320123" y="665356"/>
                  <a:pt x="334991" y="669073"/>
                </a:cubicBezTo>
                <a:cubicBezTo>
                  <a:pt x="357294" y="661639"/>
                  <a:pt x="378476" y="648779"/>
                  <a:pt x="401899" y="646771"/>
                </a:cubicBezTo>
                <a:cubicBezTo>
                  <a:pt x="509364" y="637560"/>
                  <a:pt x="617591" y="641603"/>
                  <a:pt x="725284" y="635620"/>
                </a:cubicBezTo>
                <a:cubicBezTo>
                  <a:pt x="751527" y="634162"/>
                  <a:pt x="777323" y="628185"/>
                  <a:pt x="803342" y="624468"/>
                </a:cubicBezTo>
                <a:cubicBezTo>
                  <a:pt x="847947" y="628185"/>
                  <a:pt x="892397" y="635620"/>
                  <a:pt x="937157" y="635620"/>
                </a:cubicBezTo>
                <a:cubicBezTo>
                  <a:pt x="967125" y="635620"/>
                  <a:pt x="996487" y="626767"/>
                  <a:pt x="1026367" y="624468"/>
                </a:cubicBezTo>
                <a:cubicBezTo>
                  <a:pt x="1093180" y="619328"/>
                  <a:pt x="1160139" y="616166"/>
                  <a:pt x="1227089" y="613317"/>
                </a:cubicBezTo>
                <a:lnTo>
                  <a:pt x="1550474" y="602166"/>
                </a:lnTo>
                <a:cubicBezTo>
                  <a:pt x="1621098" y="605883"/>
                  <a:pt x="1697720" y="642040"/>
                  <a:pt x="1762347" y="613317"/>
                </a:cubicBezTo>
                <a:cubicBezTo>
                  <a:pt x="1792988" y="599699"/>
                  <a:pt x="1744703" y="492064"/>
                  <a:pt x="1728894" y="468351"/>
                </a:cubicBezTo>
                <a:cubicBezTo>
                  <a:pt x="1723062" y="459603"/>
                  <a:pt x="1714025" y="453483"/>
                  <a:pt x="1706591" y="446049"/>
                </a:cubicBezTo>
                <a:cubicBezTo>
                  <a:pt x="1702874" y="434898"/>
                  <a:pt x="1700697" y="423109"/>
                  <a:pt x="1695440" y="412595"/>
                </a:cubicBezTo>
                <a:cubicBezTo>
                  <a:pt x="1689447" y="400608"/>
                  <a:pt x="1675467" y="392339"/>
                  <a:pt x="1673138" y="379141"/>
                </a:cubicBezTo>
                <a:cubicBezTo>
                  <a:pt x="1659337" y="300939"/>
                  <a:pt x="1661986" y="88924"/>
                  <a:pt x="1661986" y="33453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35337" y="1929161"/>
            <a:ext cx="479502" cy="1115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35337" y="1975259"/>
            <a:ext cx="479502" cy="1115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71496" y="1929161"/>
            <a:ext cx="2653991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081346" y="2430966"/>
            <a:ext cx="4493944" cy="29737"/>
          </a:xfrm>
          <a:prstGeom prst="line">
            <a:avLst/>
          </a:prstGeom>
          <a:ln w="57150">
            <a:solidFill>
              <a:srgbClr val="A717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 flipV="1">
            <a:off x="1997476" y="2430966"/>
            <a:ext cx="1883149" cy="148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8362922" y="2888482"/>
            <a:ext cx="213788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79650" y="1975259"/>
            <a:ext cx="1137425" cy="1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9396268" y="2453268"/>
            <a:ext cx="926945" cy="7435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46" y="3394520"/>
            <a:ext cx="3860207" cy="26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622" y="341523"/>
            <a:ext cx="5365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rgbClr val="FF0000"/>
                </a:solidFill>
              </a:rPr>
              <a:t>التأريخ النسبي و مبادئ التأريخ النسبي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27" y="1291203"/>
            <a:ext cx="8370573" cy="6188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389783" y="2027104"/>
            <a:ext cx="3701668" cy="14707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6214369" y="2027104"/>
            <a:ext cx="175414" cy="1872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49137" y="2027104"/>
            <a:ext cx="4340646" cy="11788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33834" y="3715305"/>
            <a:ext cx="2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مبدأ الترسيب الأفقي و تعاقب الطبقات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42760" y="4017026"/>
            <a:ext cx="171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مبدأ الاحتواء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1522" y="3419159"/>
            <a:ext cx="2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مبدأ القاطع و المقطوع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9128" y="233975"/>
            <a:ext cx="4406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>
                <a:solidFill>
                  <a:srgbClr val="FF0000"/>
                </a:solidFill>
              </a:rPr>
              <a:t>مبدأ الترسيب الأفقي و تعاقب الطبقات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99104" y="711029"/>
            <a:ext cx="2985571" cy="511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99104" y="1376760"/>
            <a:ext cx="5453349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b="1" dirty="0"/>
              <a:t>تترسب الصخور الرسوبية بشكل عام بوضع أفقي ، أما ما يحث من </a:t>
            </a:r>
            <a:r>
              <a:rPr lang="ar-JO" b="1" u="dbl" dirty="0">
                <a:uFill>
                  <a:solidFill>
                    <a:srgbClr val="FF0000"/>
                  </a:solidFill>
                </a:uFill>
              </a:rPr>
              <a:t>طي </a:t>
            </a:r>
            <a:r>
              <a:rPr lang="ar-JO" b="1" dirty="0"/>
              <a:t>و </a:t>
            </a:r>
            <a:r>
              <a:rPr lang="ar-JO" b="1" u="dbl" dirty="0">
                <a:uFill>
                  <a:solidFill>
                    <a:srgbClr val="FF0000"/>
                  </a:solidFill>
                </a:uFill>
              </a:rPr>
              <a:t>ميل</a:t>
            </a:r>
            <a:r>
              <a:rPr lang="ar-JO" b="1" dirty="0"/>
              <a:t> أو </a:t>
            </a:r>
            <a:r>
              <a:rPr lang="ar-JO" b="1" u="dbl" dirty="0">
                <a:uFill>
                  <a:solidFill>
                    <a:srgbClr val="FF0000"/>
                  </a:solidFill>
                </a:uFill>
              </a:rPr>
              <a:t>تعرية </a:t>
            </a:r>
            <a:r>
              <a:rPr lang="ar-JO" b="1" dirty="0"/>
              <a:t>فهو حدث جيولوجي لاحق للترسيب الأفقي لهذه الصخور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24" y="2670328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24" y="5017333"/>
            <a:ext cx="2466975" cy="1648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25778" y="3522350"/>
            <a:ext cx="214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حدث لاحق للترسيب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04899" y="3397806"/>
            <a:ext cx="5618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أ</a:t>
            </a:r>
            <a:endParaRPr lang="en-US" sz="2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59984" y="5511208"/>
            <a:ext cx="5618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ب</a:t>
            </a:r>
            <a:endParaRPr lang="en-US" sz="25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71161" y="711029"/>
            <a:ext cx="3227943" cy="511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590" y="1376760"/>
            <a:ext cx="5453349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b="1" dirty="0"/>
              <a:t>في أي تعاقب طبقي للصخور الرسوبية تكون كل طبقة رسوبية </a:t>
            </a:r>
            <a:r>
              <a:rPr lang="ar-JO" b="1" u="dbl" dirty="0">
                <a:uFill>
                  <a:solidFill>
                    <a:srgbClr val="92D050"/>
                  </a:solidFill>
                </a:uFill>
              </a:rPr>
              <a:t>أقدم</a:t>
            </a:r>
            <a:r>
              <a:rPr lang="ar-JO" b="1" dirty="0"/>
              <a:t> من التي تقع فوقها و </a:t>
            </a:r>
            <a:r>
              <a:rPr lang="ar-JO" b="1" u="dbl" dirty="0">
                <a:uFill>
                  <a:solidFill>
                    <a:srgbClr val="92D050"/>
                  </a:solidFill>
                </a:uFill>
              </a:rPr>
              <a:t>أحدث</a:t>
            </a:r>
            <a:r>
              <a:rPr lang="ar-JO" b="1" dirty="0"/>
              <a:t> من الطبقة التي تقع تحتها</a:t>
            </a:r>
            <a:endParaRPr lang="en-US" b="1" dirty="0"/>
          </a:p>
        </p:txBody>
      </p:sp>
      <p:pic>
        <p:nvPicPr>
          <p:cNvPr id="1026" name="Picture 2" descr="منهاجي - متعة التعليم الهادف - العمر النسبي للصخور الرسوب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19" y="4252707"/>
            <a:ext cx="2345254" cy="25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11" y="2406784"/>
            <a:ext cx="3658305" cy="1426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750840" y="4470120"/>
              <a:ext cx="180360" cy="1810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41480" y="4465080"/>
                <a:ext cx="197640" cy="18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1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60" y="523782"/>
            <a:ext cx="5934811" cy="55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3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74306</TotalTime>
  <Words>499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التأريخ و علم الطبقات</vt:lpstr>
      <vt:lpstr>ما هي الطبقة الصخرية؟</vt:lpstr>
      <vt:lpstr>التعاقب الطبقي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d.naffa</cp:lastModifiedBy>
  <cp:revision>241</cp:revision>
  <cp:lastPrinted>2023-03-28T04:50:54Z</cp:lastPrinted>
  <dcterms:created xsi:type="dcterms:W3CDTF">2020-04-13T09:22:17Z</dcterms:created>
  <dcterms:modified xsi:type="dcterms:W3CDTF">2023-05-28T09:35:52Z</dcterms:modified>
</cp:coreProperties>
</file>