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BC547-1039-42D3-A669-12CAEF7ED878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2E52F-2E98-4042-9484-2CE1DB3F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2E52F-2E98-4042-9484-2CE1DB3FE1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2E52F-2E98-4042-9484-2CE1DB3FE1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7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A05D-7B3C-458A-AB96-AFA0A174A31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8B7A-D0B1-4BC0-9CEB-9B09A3EA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6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A05D-7B3C-458A-AB96-AFA0A174A31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8B7A-D0B1-4BC0-9CEB-9B09A3EA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3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A05D-7B3C-458A-AB96-AFA0A174A31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8B7A-D0B1-4BC0-9CEB-9B09A3EA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1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A05D-7B3C-458A-AB96-AFA0A174A31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8B7A-D0B1-4BC0-9CEB-9B09A3EA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A05D-7B3C-458A-AB96-AFA0A174A31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8B7A-D0B1-4BC0-9CEB-9B09A3EA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8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A05D-7B3C-458A-AB96-AFA0A174A31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8B7A-D0B1-4BC0-9CEB-9B09A3EA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6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A05D-7B3C-458A-AB96-AFA0A174A31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8B7A-D0B1-4BC0-9CEB-9B09A3EA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8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A05D-7B3C-458A-AB96-AFA0A174A31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8B7A-D0B1-4BC0-9CEB-9B09A3EA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A05D-7B3C-458A-AB96-AFA0A174A31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8B7A-D0B1-4BC0-9CEB-9B09A3EA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0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A05D-7B3C-458A-AB96-AFA0A174A31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8B7A-D0B1-4BC0-9CEB-9B09A3EA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0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A05D-7B3C-458A-AB96-AFA0A174A31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8B7A-D0B1-4BC0-9CEB-9B09A3EA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0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A05D-7B3C-458A-AB96-AFA0A174A31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C8B7A-D0B1-4BC0-9CEB-9B09A3EA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7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1006" y="459570"/>
            <a:ext cx="5905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6000" dirty="0" smtClean="0">
                <a:solidFill>
                  <a:srgbClr val="FF0000"/>
                </a:solidFill>
              </a:rPr>
              <a:t>سلامة الإنسان وصحّته </a:t>
            </a:r>
            <a:endParaRPr lang="ar-JO" sz="6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405" y="1489087"/>
            <a:ext cx="4150498" cy="32618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65685" y="5114698"/>
            <a:ext cx="52437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6600" dirty="0" smtClean="0"/>
              <a:t>الأخطار من حولنا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040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2308" y="348734"/>
            <a:ext cx="39260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6000" dirty="0" smtClean="0">
                <a:solidFill>
                  <a:srgbClr val="FF0000"/>
                </a:solidFill>
              </a:rPr>
              <a:t>مَصادِرُ الْخَطرِ:</a:t>
            </a:r>
            <a:endParaRPr lang="ar-JO" sz="6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4268" y="348734"/>
            <a:ext cx="67473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5400" dirty="0" smtClean="0">
                <a:solidFill>
                  <a:schemeClr val="tx2"/>
                </a:solidFill>
              </a:rPr>
              <a:t>هِيَ كُلّ ما قَدْ يُسَبّبُ لنا الضَّرر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491" y="1789699"/>
            <a:ext cx="8395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r" rtl="1">
              <a:buFont typeface="Wingdings" panose="05000000000000000000" pitchFamily="2" charset="2"/>
              <a:buChar char="v"/>
            </a:pPr>
            <a:r>
              <a:rPr lang="ar-JO" sz="5400" dirty="0">
                <a:solidFill>
                  <a:srgbClr val="00B050"/>
                </a:solidFill>
              </a:rPr>
              <a:t>كَيفَ نَتَجَنّبُ الْأَخطارَ مِنْ حَولِنا ؟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109" y="2985931"/>
            <a:ext cx="11888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JO" sz="4800" dirty="0" smtClean="0">
                <a:solidFill>
                  <a:schemeClr val="accent1">
                    <a:lumMod val="50000"/>
                  </a:schemeClr>
                </a:solidFill>
              </a:rPr>
              <a:t>تُسهِمُ سلوكاتُ الْإِنسانِ وَحَواسِهِ في تَجنّبِ الْأَخطارِ مِن حَولنا.</a:t>
            </a:r>
            <a:endParaRPr lang="ar-JO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1284" y="267792"/>
            <a:ext cx="90412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مُصادِرُ الْخَطَرِ الّتي يَتَعرّضُ لَها الْإِنسان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581" y="2091124"/>
            <a:ext cx="2355273" cy="1692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399" y="4916560"/>
            <a:ext cx="2450151" cy="1767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63" y="4961601"/>
            <a:ext cx="2355273" cy="1677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822" y="2050996"/>
            <a:ext cx="2430174" cy="16573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02335" y="1284496"/>
            <a:ext cx="4727577" cy="780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4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مَصادِرُ </a:t>
            </a:r>
            <a:r>
              <a:rPr lang="ar-JO" sz="4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</a:t>
            </a:r>
            <a:r>
              <a:rPr lang="ar-SA" sz="4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خَطَر</a:t>
            </a:r>
            <a:r>
              <a:rPr lang="ar-JO" sz="4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ِ</a:t>
            </a:r>
            <a:r>
              <a:rPr lang="ar-SA" sz="4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4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في الْمَنزِلِ</a:t>
            </a:r>
            <a:endParaRPr lang="en-US" sz="4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128" y="3983609"/>
            <a:ext cx="50064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 smtClean="0">
                <a:solidFill>
                  <a:schemeClr val="accent2">
                    <a:lumMod val="75000"/>
                  </a:schemeClr>
                </a:solidFill>
              </a:rPr>
              <a:t>مَصادِرُ الخَطَرِ في الْمَدْرَسَةِ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2877" y="4045164"/>
            <a:ext cx="63658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dirty="0" smtClean="0">
                <a:solidFill>
                  <a:srgbClr val="0070C0"/>
                </a:solidFill>
              </a:rPr>
              <a:t>مَصادِرُ الخَطَرِ في النَّباتاتِ وَالْحَيواناتِ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36" y="1302076"/>
            <a:ext cx="5968301" cy="655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مَصادِرُ </a:t>
            </a:r>
            <a:r>
              <a:rPr lang="ar-JO" sz="3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</a:t>
            </a:r>
            <a:r>
              <a:rPr lang="ar-SA" sz="3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خَطَر</a:t>
            </a:r>
            <a:r>
              <a:rPr lang="ar-JO" sz="3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ِ</a:t>
            </a:r>
            <a:r>
              <a:rPr lang="ar-SA" sz="3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في الشَّوارعِ وَالْمُتنزهاتِ</a:t>
            </a:r>
            <a:endParaRPr lang="en-US" sz="3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5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8015" y="99352"/>
            <a:ext cx="5753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5400" dirty="0" smtClean="0"/>
              <a:t>مَصادِرُ الخَطَرِ في الْمَنزِلِ</a:t>
            </a:r>
            <a:endParaRPr lang="ar-JO" sz="5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76753"/>
              </p:ext>
            </p:extLst>
          </p:nvPr>
        </p:nvGraphicFramePr>
        <p:xfrm>
          <a:off x="4239491" y="993766"/>
          <a:ext cx="7375237" cy="565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1355983047"/>
                    </a:ext>
                  </a:extLst>
                </a:gridCol>
                <a:gridCol w="3108037">
                  <a:extLst>
                    <a:ext uri="{9D8B030D-6E8A-4147-A177-3AD203B41FA5}">
                      <a16:colId xmlns:a16="http://schemas.microsoft.com/office/drawing/2014/main" val="1105946984"/>
                    </a:ext>
                  </a:extLst>
                </a:gridCol>
              </a:tblGrid>
              <a:tr h="527245"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الضّرر المُسبّب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مصدر الخطر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700566"/>
                  </a:ext>
                </a:extLst>
              </a:tr>
              <a:tr h="898365">
                <a:tc>
                  <a:txBody>
                    <a:bodyPr/>
                    <a:lstStyle/>
                    <a:p>
                      <a:pPr algn="r"/>
                      <a:r>
                        <a:rPr lang="ar-JO" sz="3200" dirty="0" smtClean="0"/>
                        <a:t>خُدوشُ أَو جروحُ أَو كسورُ في الْجِسمِ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3200" dirty="0" smtClean="0"/>
                        <a:t>الأرضُ الزَّلِقَةُ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649670"/>
                  </a:ext>
                </a:extLst>
              </a:tr>
              <a:tr h="898365">
                <a:tc>
                  <a:txBody>
                    <a:bodyPr/>
                    <a:lstStyle/>
                    <a:p>
                      <a:pPr algn="r"/>
                      <a:r>
                        <a:rPr lang="ar-JO" sz="3200" dirty="0" smtClean="0"/>
                        <a:t>الاخْتِناق أَو الْحروق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3200" dirty="0" smtClean="0"/>
                        <a:t>الْمِدفَأة وَ طَباخ الْغازِ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98622"/>
                  </a:ext>
                </a:extLst>
              </a:tr>
              <a:tr h="898365">
                <a:tc>
                  <a:txBody>
                    <a:bodyPr/>
                    <a:lstStyle/>
                    <a:p>
                      <a:pPr algn="r"/>
                      <a:r>
                        <a:rPr lang="ar-JO" sz="3200" dirty="0" smtClean="0"/>
                        <a:t>التّحستُس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3200" dirty="0" smtClean="0"/>
                        <a:t>مَوادُ التَّنظيفِ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973384"/>
                  </a:ext>
                </a:extLst>
              </a:tr>
              <a:tr h="89836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JO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الأمراض بُسَبّب الْجَراثيمِ الّتي عَليها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JO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فاكِهَةٌ وخَضرات غير مَغسلةٍ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587345"/>
                  </a:ext>
                </a:extLst>
              </a:tr>
              <a:tr h="89836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JO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التّسمّم أّو الْمرض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JO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الطّعامُ الْفاسدُ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67573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52" y="1344323"/>
            <a:ext cx="1392683" cy="1080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70" y="2562613"/>
            <a:ext cx="1392683" cy="920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358" y="3819593"/>
            <a:ext cx="1104900" cy="809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70" y="4565449"/>
            <a:ext cx="1171575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907" y="5594775"/>
            <a:ext cx="12477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26198"/>
              </p:ext>
            </p:extLst>
          </p:nvPr>
        </p:nvGraphicFramePr>
        <p:xfrm>
          <a:off x="5666508" y="314960"/>
          <a:ext cx="6377709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619">
                  <a:extLst>
                    <a:ext uri="{9D8B030D-6E8A-4147-A177-3AD203B41FA5}">
                      <a16:colId xmlns:a16="http://schemas.microsoft.com/office/drawing/2014/main" val="1529633338"/>
                    </a:ext>
                  </a:extLst>
                </a:gridCol>
                <a:gridCol w="2055090">
                  <a:extLst>
                    <a:ext uri="{9D8B030D-6E8A-4147-A177-3AD203B41FA5}">
                      <a16:colId xmlns:a16="http://schemas.microsoft.com/office/drawing/2014/main" val="3388519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JO" sz="2400" dirty="0" smtClean="0"/>
                        <a:t>الضّرر المُسبّب</a:t>
                      </a:r>
                    </a:p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dirty="0" smtClean="0"/>
                        <a:t>مصدر الخطر</a:t>
                      </a:r>
                    </a:p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02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JO" sz="2800" dirty="0" smtClean="0"/>
                        <a:t>حَرائِقُ وَصَعقاتُ كَهربائيَّة</a:t>
                      </a:r>
                    </a:p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800" dirty="0" smtClean="0"/>
                        <a:t>قَوابسُ الْكَهرباءِ</a:t>
                      </a:r>
                    </a:p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146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JO" sz="2800" dirty="0" smtClean="0"/>
                        <a:t>تُسَبّب الْأذى إن إسأنا استخدامها</a:t>
                      </a:r>
                    </a:p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800" dirty="0" smtClean="0"/>
                        <a:t>السّكينُ وَالْمِقصّ</a:t>
                      </a:r>
                    </a:p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510687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16" y="406862"/>
            <a:ext cx="1831284" cy="1264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248" y="1532760"/>
            <a:ext cx="1825879" cy="11430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91725" y="3145474"/>
            <a:ext cx="5447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800" dirty="0" smtClean="0"/>
              <a:t>مَصادِرُ الخَطَرِ في الْمَدْرَسَةِ</a:t>
            </a:r>
            <a:endParaRPr lang="ar-JO" sz="48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400"/>
              </p:ext>
            </p:extLst>
          </p:nvPr>
        </p:nvGraphicFramePr>
        <p:xfrm>
          <a:off x="4835236" y="4094265"/>
          <a:ext cx="6836189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363">
                  <a:extLst>
                    <a:ext uri="{9D8B030D-6E8A-4147-A177-3AD203B41FA5}">
                      <a16:colId xmlns:a16="http://schemas.microsoft.com/office/drawing/2014/main" val="1529633338"/>
                    </a:ext>
                  </a:extLst>
                </a:gridCol>
                <a:gridCol w="2202826">
                  <a:extLst>
                    <a:ext uri="{9D8B030D-6E8A-4147-A177-3AD203B41FA5}">
                      <a16:colId xmlns:a16="http://schemas.microsoft.com/office/drawing/2014/main" val="3388519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JO" sz="2400" dirty="0" smtClean="0"/>
                        <a:t>الضّرر المُسبّب</a:t>
                      </a:r>
                    </a:p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dirty="0" smtClean="0"/>
                        <a:t>مصدر الخطر</a:t>
                      </a:r>
                    </a:p>
                    <a:p>
                      <a:pPr algn="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02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JO" sz="2800" dirty="0" smtClean="0"/>
                        <a:t>وُقوعُ الْأذى عَلى الطّلّابِ في حالِ التّدافعِ عَليهِ</a:t>
                      </a:r>
                    </a:p>
                    <a:p>
                      <a:pPr algn="r"/>
                      <a:endParaRPr lang="ar-JO" sz="2800" dirty="0" smtClean="0"/>
                    </a:p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800" dirty="0" smtClean="0"/>
                        <a:t>درجُ الْمَدرَسَةِ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146344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81" y="4682907"/>
            <a:ext cx="1937067" cy="144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97998"/>
              </p:ext>
            </p:extLst>
          </p:nvPr>
        </p:nvGraphicFramePr>
        <p:xfrm>
          <a:off x="4378036" y="304799"/>
          <a:ext cx="7375237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1355983047"/>
                    </a:ext>
                  </a:extLst>
                </a:gridCol>
                <a:gridCol w="3108037">
                  <a:extLst>
                    <a:ext uri="{9D8B030D-6E8A-4147-A177-3AD203B41FA5}">
                      <a16:colId xmlns:a16="http://schemas.microsoft.com/office/drawing/2014/main" val="1105946984"/>
                    </a:ext>
                  </a:extLst>
                </a:gridCol>
              </a:tblGrid>
              <a:tr h="777635"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الضّرر المُسبّب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مصدر الخطر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700566"/>
                  </a:ext>
                </a:extLst>
              </a:tr>
              <a:tr h="898365">
                <a:tc>
                  <a:txBody>
                    <a:bodyPr/>
                    <a:lstStyle/>
                    <a:p>
                      <a:pPr algn="r"/>
                      <a:r>
                        <a:rPr lang="ar-JO" sz="3200" dirty="0" smtClean="0"/>
                        <a:t>انْتِقالُ الْأَمراضِ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3200" dirty="0" smtClean="0"/>
                        <a:t>الْمَرافقُ الصّحّيّة غير النَّظيفَةِ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64967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69" y="789709"/>
            <a:ext cx="1516206" cy="1177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7670" y="2246806"/>
            <a:ext cx="88360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5400" dirty="0" smtClean="0"/>
              <a:t>مَصادِرُ الخَطَرِ في الشَّوارعِ وَالْمُتنزهاتِ</a:t>
            </a:r>
            <a:endParaRPr lang="ar-JO" sz="5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64594"/>
              </p:ext>
            </p:extLst>
          </p:nvPr>
        </p:nvGraphicFramePr>
        <p:xfrm>
          <a:off x="2216727" y="3449597"/>
          <a:ext cx="9744364" cy="256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828">
                  <a:extLst>
                    <a:ext uri="{9D8B030D-6E8A-4147-A177-3AD203B41FA5}">
                      <a16:colId xmlns:a16="http://schemas.microsoft.com/office/drawing/2014/main" val="1355983047"/>
                    </a:ext>
                  </a:extLst>
                </a:gridCol>
                <a:gridCol w="2911536">
                  <a:extLst>
                    <a:ext uri="{9D8B030D-6E8A-4147-A177-3AD203B41FA5}">
                      <a16:colId xmlns:a16="http://schemas.microsoft.com/office/drawing/2014/main" val="1105946984"/>
                    </a:ext>
                  </a:extLst>
                </a:gridCol>
              </a:tblGrid>
              <a:tr h="518529"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الضّرر المُسبّب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مصدر الخطر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700566"/>
                  </a:ext>
                </a:extLst>
              </a:tr>
              <a:tr h="898365">
                <a:tc>
                  <a:txBody>
                    <a:bodyPr/>
                    <a:lstStyle/>
                    <a:p>
                      <a:pPr algn="r"/>
                      <a:r>
                        <a:rPr lang="ar-JO" sz="3200" dirty="0" smtClean="0"/>
                        <a:t>الدّهس إن لم نلتزم بـ</a:t>
                      </a:r>
                    </a:p>
                    <a:p>
                      <a:pPr algn="r"/>
                      <a:r>
                        <a:rPr lang="ar-JO" sz="3200" dirty="0" smtClean="0"/>
                        <a:t>عَدَمُ الإلتزامِ بِإشارةِ الْمُرورِ وَالشَّواخِصِ الْمُروريّ</a:t>
                      </a:r>
                    </a:p>
                    <a:p>
                      <a:pPr algn="r"/>
                      <a:r>
                        <a:rPr lang="ar-JO" sz="3200" dirty="0" smtClean="0"/>
                        <a:t>إذا لَم نَعبرْ الشّارِعِ مِنْ الْأَماكنِ الْمُخصصةِ لِلمُشاةِ</a:t>
                      </a:r>
                    </a:p>
                    <a:p>
                      <a:pPr algn="r"/>
                      <a:r>
                        <a:rPr lang="ar-JO" sz="3200" dirty="0" smtClean="0"/>
                        <a:t>إذا لم يَلتَزِم سائقو الْمَركَباتِ بِقواعِدِ السَّير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السّيّارّات وَوَسائل النَّقلِ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64967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95" y="3745402"/>
            <a:ext cx="1898140" cy="21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7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833"/>
              </p:ext>
            </p:extLst>
          </p:nvPr>
        </p:nvGraphicFramePr>
        <p:xfrm>
          <a:off x="3934692" y="304799"/>
          <a:ext cx="7818582" cy="172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3709">
                  <a:extLst>
                    <a:ext uri="{9D8B030D-6E8A-4147-A177-3AD203B41FA5}">
                      <a16:colId xmlns:a16="http://schemas.microsoft.com/office/drawing/2014/main" val="1355983047"/>
                    </a:ext>
                  </a:extLst>
                </a:gridCol>
                <a:gridCol w="2824873">
                  <a:extLst>
                    <a:ext uri="{9D8B030D-6E8A-4147-A177-3AD203B41FA5}">
                      <a16:colId xmlns:a16="http://schemas.microsoft.com/office/drawing/2014/main" val="1105946984"/>
                    </a:ext>
                  </a:extLst>
                </a:gridCol>
              </a:tblGrid>
              <a:tr h="777635"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الضّرر المُسبّب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مصدر الخطر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700566"/>
                  </a:ext>
                </a:extLst>
              </a:tr>
              <a:tr h="898365">
                <a:tc>
                  <a:txBody>
                    <a:bodyPr/>
                    <a:lstStyle/>
                    <a:p>
                      <a:pPr algn="r"/>
                      <a:r>
                        <a:rPr lang="ar-JO" sz="3200" dirty="0" smtClean="0"/>
                        <a:t>الأذى إن أسأنا اللّعب بها أَو اسْتِعمالها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3200" dirty="0" smtClean="0"/>
                        <a:t>الألعابُ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64967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94" y="471054"/>
            <a:ext cx="1879023" cy="17577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0079" y="2343788"/>
            <a:ext cx="85154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5400" dirty="0"/>
              <a:t>مَصادِرُ الخَطَرِ في النَّباتاتِ وَالْحَيواناتِ</a:t>
            </a:r>
            <a:endParaRPr lang="en-US" sz="5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558818"/>
              </p:ext>
            </p:extLst>
          </p:nvPr>
        </p:nvGraphicFramePr>
        <p:xfrm>
          <a:off x="3532909" y="3622801"/>
          <a:ext cx="8441534" cy="145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273">
                  <a:extLst>
                    <a:ext uri="{9D8B030D-6E8A-4147-A177-3AD203B41FA5}">
                      <a16:colId xmlns:a16="http://schemas.microsoft.com/office/drawing/2014/main" val="1355983047"/>
                    </a:ext>
                  </a:extLst>
                </a:gridCol>
                <a:gridCol w="2522261">
                  <a:extLst>
                    <a:ext uri="{9D8B030D-6E8A-4147-A177-3AD203B41FA5}">
                      <a16:colId xmlns:a16="http://schemas.microsoft.com/office/drawing/2014/main" val="1105946984"/>
                    </a:ext>
                  </a:extLst>
                </a:gridCol>
              </a:tblGrid>
              <a:tr h="513056"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الضّرر المُسبّب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dirty="0" smtClean="0"/>
                        <a:t>مصدر الخطر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700566"/>
                  </a:ext>
                </a:extLst>
              </a:tr>
              <a:tr h="934908">
                <a:tc>
                  <a:txBody>
                    <a:bodyPr/>
                    <a:lstStyle/>
                    <a:p>
                      <a:pPr algn="r"/>
                      <a:r>
                        <a:rPr lang="ar-JO" sz="3200" dirty="0" smtClean="0"/>
                        <a:t>تُسَبّب الأذى أو انْتِقال الْأمراضِ أو الْمَوت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الكِلابُ الضّالَة وَالْأَفاعي وَالْحَشراتِ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64967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9732"/>
              </p:ext>
            </p:extLst>
          </p:nvPr>
        </p:nvGraphicFramePr>
        <p:xfrm>
          <a:off x="3532910" y="5080737"/>
          <a:ext cx="8441534" cy="93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9439">
                  <a:extLst>
                    <a:ext uri="{9D8B030D-6E8A-4147-A177-3AD203B41FA5}">
                      <a16:colId xmlns:a16="http://schemas.microsoft.com/office/drawing/2014/main" val="1494218076"/>
                    </a:ext>
                  </a:extLst>
                </a:gridCol>
                <a:gridCol w="2602095">
                  <a:extLst>
                    <a:ext uri="{9D8B030D-6E8A-4147-A177-3AD203B41FA5}">
                      <a16:colId xmlns:a16="http://schemas.microsoft.com/office/drawing/2014/main" val="3205347972"/>
                    </a:ext>
                  </a:extLst>
                </a:gridCol>
              </a:tblGrid>
              <a:tr h="934908">
                <a:tc>
                  <a:txBody>
                    <a:bodyPr/>
                    <a:lstStyle/>
                    <a:p>
                      <a:pPr algn="r"/>
                      <a:r>
                        <a:rPr lang="ar-JO" sz="3200" b="0" dirty="0" smtClean="0"/>
                        <a:t>التّسمّم أَو الْمَرض أو الْمَوت</a:t>
                      </a:r>
                      <a:endParaRPr lang="ar-JO" sz="3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النّباتاتُ السّامّة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20044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04" y="5449340"/>
            <a:ext cx="1557337" cy="1132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18" y="3622801"/>
            <a:ext cx="1728203" cy="11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296" y="1122651"/>
            <a:ext cx="7660647" cy="48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3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224</Words>
  <Application>Microsoft Office PowerPoint</Application>
  <PresentationFormat>Widescreen</PresentationFormat>
  <Paragraphs>60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rema.haddadin</dc:creator>
  <cp:lastModifiedBy>rema.haddadin</cp:lastModifiedBy>
  <cp:revision>11</cp:revision>
  <dcterms:created xsi:type="dcterms:W3CDTF">2022-05-15T10:26:41Z</dcterms:created>
  <dcterms:modified xsi:type="dcterms:W3CDTF">2022-05-15T11:58:19Z</dcterms:modified>
</cp:coreProperties>
</file>