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0016D-1B2D-44F0-B1FC-0EF29FF0CC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3DB757-9667-438E-A64D-3A3EDF0F77CA}">
      <dgm:prSet/>
      <dgm:spPr>
        <a:ln w="76200">
          <a:solidFill>
            <a:schemeClr val="tx1"/>
          </a:solidFill>
        </a:ln>
      </dgm:spPr>
      <dgm:t>
        <a:bodyPr/>
        <a:lstStyle/>
        <a:p>
          <a:pPr algn="ctr" rtl="1"/>
          <a:r>
            <a:rPr lang="ar-JO" dirty="0">
              <a:cs typeface="+mj-cs"/>
            </a:rPr>
            <a:t>أنظمة الضغط الجوي</a:t>
          </a:r>
          <a:endParaRPr lang="en-US" dirty="0">
            <a:cs typeface="+mj-cs"/>
          </a:endParaRPr>
        </a:p>
      </dgm:t>
    </dgm:pt>
    <dgm:pt modelId="{5C13DA29-5168-4ECA-9383-D23B23DA4B04}" type="parTrans" cxnId="{B09A9AA5-6106-45AF-968F-9CE85CC1063D}">
      <dgm:prSet/>
      <dgm:spPr/>
      <dgm:t>
        <a:bodyPr/>
        <a:lstStyle/>
        <a:p>
          <a:endParaRPr lang="en-US"/>
        </a:p>
      </dgm:t>
    </dgm:pt>
    <dgm:pt modelId="{812A92B7-9A7D-4056-9A30-980FF340FFCC}" type="sibTrans" cxnId="{B09A9AA5-6106-45AF-968F-9CE85CC1063D}">
      <dgm:prSet/>
      <dgm:spPr/>
      <dgm:t>
        <a:bodyPr/>
        <a:lstStyle/>
        <a:p>
          <a:endParaRPr lang="en-US"/>
        </a:p>
      </dgm:t>
    </dgm:pt>
    <dgm:pt modelId="{8E6A7189-6FE7-4C9C-A6A1-FCD667A44FB9}" type="pres">
      <dgm:prSet presAssocID="{B610016D-1B2D-44F0-B1FC-0EF29FF0CC16}" presName="linear" presStyleCnt="0">
        <dgm:presLayoutVars>
          <dgm:animLvl val="lvl"/>
          <dgm:resizeHandles val="exact"/>
        </dgm:presLayoutVars>
      </dgm:prSet>
      <dgm:spPr/>
    </dgm:pt>
    <dgm:pt modelId="{191B2923-5BAF-49D2-91A3-7EB92E3107A0}" type="pres">
      <dgm:prSet presAssocID="{353DB757-9667-438E-A64D-3A3EDF0F77CA}" presName="parentText" presStyleLbl="node1" presStyleIdx="0" presStyleCnt="1" custLinFactNeighborX="615" custLinFactNeighborY="-56847">
        <dgm:presLayoutVars>
          <dgm:chMax val="0"/>
          <dgm:bulletEnabled val="1"/>
        </dgm:presLayoutVars>
      </dgm:prSet>
      <dgm:spPr/>
    </dgm:pt>
  </dgm:ptLst>
  <dgm:cxnLst>
    <dgm:cxn modelId="{42F5241E-2D05-4A4F-9F0B-706B59D87772}" type="presOf" srcId="{353DB757-9667-438E-A64D-3A3EDF0F77CA}" destId="{191B2923-5BAF-49D2-91A3-7EB92E3107A0}" srcOrd="0" destOrd="0" presId="urn:microsoft.com/office/officeart/2005/8/layout/vList2"/>
    <dgm:cxn modelId="{B09A9AA5-6106-45AF-968F-9CE85CC1063D}" srcId="{B610016D-1B2D-44F0-B1FC-0EF29FF0CC16}" destId="{353DB757-9667-438E-A64D-3A3EDF0F77CA}" srcOrd="0" destOrd="0" parTransId="{5C13DA29-5168-4ECA-9383-D23B23DA4B04}" sibTransId="{812A92B7-9A7D-4056-9A30-980FF340FFCC}"/>
    <dgm:cxn modelId="{4A708ABC-BA56-468B-AE1E-8B65EAA6D3B7}" type="presOf" srcId="{B610016D-1B2D-44F0-B1FC-0EF29FF0CC16}" destId="{8E6A7189-6FE7-4C9C-A6A1-FCD667A44FB9}" srcOrd="0" destOrd="0" presId="urn:microsoft.com/office/officeart/2005/8/layout/vList2"/>
    <dgm:cxn modelId="{8D22A810-5C6F-40EC-9CC2-01BE476CAFD5}" type="presParOf" srcId="{8E6A7189-6FE7-4C9C-A6A1-FCD667A44FB9}" destId="{191B2923-5BAF-49D2-91A3-7EB92E3107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217CEA-087D-4648-A801-B64A686E2D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E65AFF-B7A1-40AF-B09D-3C92A88BCABC}">
      <dgm:prSet phldrT="[Text]"/>
      <dgm:spPr/>
      <dgm:t>
        <a:bodyPr/>
        <a:lstStyle/>
        <a:p>
          <a:r>
            <a:rPr lang="ar-JO" dirty="0"/>
            <a:t>أنظمة الضغط الجوي</a:t>
          </a:r>
          <a:endParaRPr lang="en-US" dirty="0"/>
        </a:p>
      </dgm:t>
    </dgm:pt>
    <dgm:pt modelId="{0B143F15-D3C0-4496-9575-F62DD0228A6C}" type="parTrans" cxnId="{3907863D-0C9F-4FEA-AFF1-DA1272F28A6B}">
      <dgm:prSet/>
      <dgm:spPr/>
      <dgm:t>
        <a:bodyPr/>
        <a:lstStyle/>
        <a:p>
          <a:endParaRPr lang="en-US"/>
        </a:p>
      </dgm:t>
    </dgm:pt>
    <dgm:pt modelId="{2D845EF0-DCE4-4BC1-965E-AD7C5F522D18}" type="sibTrans" cxnId="{3907863D-0C9F-4FEA-AFF1-DA1272F28A6B}">
      <dgm:prSet/>
      <dgm:spPr/>
      <dgm:t>
        <a:bodyPr/>
        <a:lstStyle/>
        <a:p>
          <a:endParaRPr lang="en-US"/>
        </a:p>
      </dgm:t>
    </dgm:pt>
    <dgm:pt modelId="{918A0772-4941-45A8-B62F-8F5260866D7A}">
      <dgm:prSet phldrT="[Text]"/>
      <dgm:spPr/>
      <dgm:t>
        <a:bodyPr/>
        <a:lstStyle/>
        <a:p>
          <a:r>
            <a:rPr lang="ar-JO" dirty="0"/>
            <a:t>المرتفع الجوي</a:t>
          </a:r>
          <a:endParaRPr lang="en-US" dirty="0"/>
        </a:p>
      </dgm:t>
    </dgm:pt>
    <dgm:pt modelId="{7FAE3A59-2005-4A7F-9D82-81C9F47DE2C9}" type="parTrans" cxnId="{55A9DE24-C6B9-45A5-9915-9E433E6C30C8}">
      <dgm:prSet/>
      <dgm:spPr/>
      <dgm:t>
        <a:bodyPr/>
        <a:lstStyle/>
        <a:p>
          <a:endParaRPr lang="en-US"/>
        </a:p>
      </dgm:t>
    </dgm:pt>
    <dgm:pt modelId="{C52DD694-47E2-4119-BD1E-2599660E1232}" type="sibTrans" cxnId="{55A9DE24-C6B9-45A5-9915-9E433E6C30C8}">
      <dgm:prSet/>
      <dgm:spPr/>
      <dgm:t>
        <a:bodyPr/>
        <a:lstStyle/>
        <a:p>
          <a:endParaRPr lang="en-US"/>
        </a:p>
      </dgm:t>
    </dgm:pt>
    <dgm:pt modelId="{2040C877-D2CA-4049-B00A-9D6F2DD96EDF}">
      <dgm:prSet phldrT="[Text]"/>
      <dgm:spPr/>
      <dgm:t>
        <a:bodyPr/>
        <a:lstStyle/>
        <a:p>
          <a:r>
            <a:rPr lang="ar-JO" dirty="0"/>
            <a:t>المخفض الجوي</a:t>
          </a:r>
          <a:endParaRPr lang="en-US" dirty="0"/>
        </a:p>
      </dgm:t>
    </dgm:pt>
    <dgm:pt modelId="{3D90968D-25CB-45A1-AB40-58D4A06557C5}" type="parTrans" cxnId="{8E4A548C-9BAC-410B-A469-068464E87D73}">
      <dgm:prSet/>
      <dgm:spPr/>
      <dgm:t>
        <a:bodyPr/>
        <a:lstStyle/>
        <a:p>
          <a:endParaRPr lang="en-US"/>
        </a:p>
      </dgm:t>
    </dgm:pt>
    <dgm:pt modelId="{EDD124B5-0F55-4F90-8E87-4A47DDB9438E}" type="sibTrans" cxnId="{8E4A548C-9BAC-410B-A469-068464E87D73}">
      <dgm:prSet/>
      <dgm:spPr/>
      <dgm:t>
        <a:bodyPr/>
        <a:lstStyle/>
        <a:p>
          <a:endParaRPr lang="en-US"/>
        </a:p>
      </dgm:t>
    </dgm:pt>
    <dgm:pt modelId="{8E94BEE4-7AFE-43BF-B296-DB8FA54F8754}" type="pres">
      <dgm:prSet presAssocID="{9A217CEA-087D-4648-A801-B64A686E2D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545B41-589D-473D-B95F-4CABA64FC576}" type="pres">
      <dgm:prSet presAssocID="{32E65AFF-B7A1-40AF-B09D-3C92A88BCABC}" presName="hierRoot1" presStyleCnt="0"/>
      <dgm:spPr/>
    </dgm:pt>
    <dgm:pt modelId="{04F728B9-49FF-4488-8E73-5B0D9F9F0606}" type="pres">
      <dgm:prSet presAssocID="{32E65AFF-B7A1-40AF-B09D-3C92A88BCABC}" presName="composite" presStyleCnt="0"/>
      <dgm:spPr/>
    </dgm:pt>
    <dgm:pt modelId="{07F4DCDE-6BF0-410D-AEDB-A166522DE4D8}" type="pres">
      <dgm:prSet presAssocID="{32E65AFF-B7A1-40AF-B09D-3C92A88BCABC}" presName="background" presStyleLbl="node0" presStyleIdx="0" presStyleCnt="1"/>
      <dgm:spPr/>
    </dgm:pt>
    <dgm:pt modelId="{D9DF8C00-E775-42E2-B31F-8A77B323B470}" type="pres">
      <dgm:prSet presAssocID="{32E65AFF-B7A1-40AF-B09D-3C92A88BCABC}" presName="text" presStyleLbl="fgAcc0" presStyleIdx="0" presStyleCnt="1">
        <dgm:presLayoutVars>
          <dgm:chPref val="3"/>
        </dgm:presLayoutVars>
      </dgm:prSet>
      <dgm:spPr/>
    </dgm:pt>
    <dgm:pt modelId="{F6996F6F-37BA-415C-8668-60BFAF5BB98E}" type="pres">
      <dgm:prSet presAssocID="{32E65AFF-B7A1-40AF-B09D-3C92A88BCABC}" presName="hierChild2" presStyleCnt="0"/>
      <dgm:spPr/>
    </dgm:pt>
    <dgm:pt modelId="{C8E68F79-586C-4C91-999E-DAB9680B7E37}" type="pres">
      <dgm:prSet presAssocID="{7FAE3A59-2005-4A7F-9D82-81C9F47DE2C9}" presName="Name10" presStyleLbl="parChTrans1D2" presStyleIdx="0" presStyleCnt="2"/>
      <dgm:spPr/>
    </dgm:pt>
    <dgm:pt modelId="{0034FFAC-15F8-41B8-8DA0-E80245BC3455}" type="pres">
      <dgm:prSet presAssocID="{918A0772-4941-45A8-B62F-8F5260866D7A}" presName="hierRoot2" presStyleCnt="0"/>
      <dgm:spPr/>
    </dgm:pt>
    <dgm:pt modelId="{83530539-2D2E-4A7C-B069-74EBD748039F}" type="pres">
      <dgm:prSet presAssocID="{918A0772-4941-45A8-B62F-8F5260866D7A}" presName="composite2" presStyleCnt="0"/>
      <dgm:spPr/>
    </dgm:pt>
    <dgm:pt modelId="{2BDF4E19-E7A8-4719-925E-0BB73B89B757}" type="pres">
      <dgm:prSet presAssocID="{918A0772-4941-45A8-B62F-8F5260866D7A}" presName="background2" presStyleLbl="node2" presStyleIdx="0" presStyleCnt="2"/>
      <dgm:spPr/>
    </dgm:pt>
    <dgm:pt modelId="{44ECC5FF-3632-46F3-918D-DA92F8580C38}" type="pres">
      <dgm:prSet presAssocID="{918A0772-4941-45A8-B62F-8F5260866D7A}" presName="text2" presStyleLbl="fgAcc2" presStyleIdx="0" presStyleCnt="2">
        <dgm:presLayoutVars>
          <dgm:chPref val="3"/>
        </dgm:presLayoutVars>
      </dgm:prSet>
      <dgm:spPr/>
    </dgm:pt>
    <dgm:pt modelId="{ADA638B6-303D-4EB5-AFDD-8242F4FE1AF7}" type="pres">
      <dgm:prSet presAssocID="{918A0772-4941-45A8-B62F-8F5260866D7A}" presName="hierChild3" presStyleCnt="0"/>
      <dgm:spPr/>
    </dgm:pt>
    <dgm:pt modelId="{0CE6A0B5-2E94-41C0-B358-505D2883084E}" type="pres">
      <dgm:prSet presAssocID="{3D90968D-25CB-45A1-AB40-58D4A06557C5}" presName="Name10" presStyleLbl="parChTrans1D2" presStyleIdx="1" presStyleCnt="2"/>
      <dgm:spPr/>
    </dgm:pt>
    <dgm:pt modelId="{956DD07C-16BD-4D33-8A12-6E77520255F2}" type="pres">
      <dgm:prSet presAssocID="{2040C877-D2CA-4049-B00A-9D6F2DD96EDF}" presName="hierRoot2" presStyleCnt="0"/>
      <dgm:spPr/>
    </dgm:pt>
    <dgm:pt modelId="{F5981AA9-1213-43E2-8013-6F4CD4D754B2}" type="pres">
      <dgm:prSet presAssocID="{2040C877-D2CA-4049-B00A-9D6F2DD96EDF}" presName="composite2" presStyleCnt="0"/>
      <dgm:spPr/>
    </dgm:pt>
    <dgm:pt modelId="{48D2ACCD-B0F9-4812-908D-54C442E1B868}" type="pres">
      <dgm:prSet presAssocID="{2040C877-D2CA-4049-B00A-9D6F2DD96EDF}" presName="background2" presStyleLbl="node2" presStyleIdx="1" presStyleCnt="2"/>
      <dgm:spPr/>
    </dgm:pt>
    <dgm:pt modelId="{0CB39CB4-D24A-4BD4-B02A-F3D6810EB084}" type="pres">
      <dgm:prSet presAssocID="{2040C877-D2CA-4049-B00A-9D6F2DD96EDF}" presName="text2" presStyleLbl="fgAcc2" presStyleIdx="1" presStyleCnt="2">
        <dgm:presLayoutVars>
          <dgm:chPref val="3"/>
        </dgm:presLayoutVars>
      </dgm:prSet>
      <dgm:spPr/>
    </dgm:pt>
    <dgm:pt modelId="{BB00E660-BDB8-40F0-8036-5FA12E17449E}" type="pres">
      <dgm:prSet presAssocID="{2040C877-D2CA-4049-B00A-9D6F2DD96EDF}" presName="hierChild3" presStyleCnt="0"/>
      <dgm:spPr/>
    </dgm:pt>
  </dgm:ptLst>
  <dgm:cxnLst>
    <dgm:cxn modelId="{55A9DE24-C6B9-45A5-9915-9E433E6C30C8}" srcId="{32E65AFF-B7A1-40AF-B09D-3C92A88BCABC}" destId="{918A0772-4941-45A8-B62F-8F5260866D7A}" srcOrd="0" destOrd="0" parTransId="{7FAE3A59-2005-4A7F-9D82-81C9F47DE2C9}" sibTransId="{C52DD694-47E2-4119-BD1E-2599660E1232}"/>
    <dgm:cxn modelId="{967B2433-67D2-4B99-A637-BFEA57FE5744}" type="presOf" srcId="{3D90968D-25CB-45A1-AB40-58D4A06557C5}" destId="{0CE6A0B5-2E94-41C0-B358-505D2883084E}" srcOrd="0" destOrd="0" presId="urn:microsoft.com/office/officeart/2005/8/layout/hierarchy1"/>
    <dgm:cxn modelId="{3907863D-0C9F-4FEA-AFF1-DA1272F28A6B}" srcId="{9A217CEA-087D-4648-A801-B64A686E2DF6}" destId="{32E65AFF-B7A1-40AF-B09D-3C92A88BCABC}" srcOrd="0" destOrd="0" parTransId="{0B143F15-D3C0-4496-9575-F62DD0228A6C}" sibTransId="{2D845EF0-DCE4-4BC1-965E-AD7C5F522D18}"/>
    <dgm:cxn modelId="{15E8445E-F3A1-47D0-ACA6-88CE77CDED37}" type="presOf" srcId="{7FAE3A59-2005-4A7F-9D82-81C9F47DE2C9}" destId="{C8E68F79-586C-4C91-999E-DAB9680B7E37}" srcOrd="0" destOrd="0" presId="urn:microsoft.com/office/officeart/2005/8/layout/hierarchy1"/>
    <dgm:cxn modelId="{8E4A548C-9BAC-410B-A469-068464E87D73}" srcId="{32E65AFF-B7A1-40AF-B09D-3C92A88BCABC}" destId="{2040C877-D2CA-4049-B00A-9D6F2DD96EDF}" srcOrd="1" destOrd="0" parTransId="{3D90968D-25CB-45A1-AB40-58D4A06557C5}" sibTransId="{EDD124B5-0F55-4F90-8E87-4A47DDB9438E}"/>
    <dgm:cxn modelId="{0405CF9A-1347-42AC-AB07-A95B5D7AD64D}" type="presOf" srcId="{918A0772-4941-45A8-B62F-8F5260866D7A}" destId="{44ECC5FF-3632-46F3-918D-DA92F8580C38}" srcOrd="0" destOrd="0" presId="urn:microsoft.com/office/officeart/2005/8/layout/hierarchy1"/>
    <dgm:cxn modelId="{AE031CA6-A800-4355-A0DF-AD31E45E0F5B}" type="presOf" srcId="{2040C877-D2CA-4049-B00A-9D6F2DD96EDF}" destId="{0CB39CB4-D24A-4BD4-B02A-F3D6810EB084}" srcOrd="0" destOrd="0" presId="urn:microsoft.com/office/officeart/2005/8/layout/hierarchy1"/>
    <dgm:cxn modelId="{2EBBEEB8-6BB1-4B20-AEDA-5B3D2C3A074C}" type="presOf" srcId="{9A217CEA-087D-4648-A801-B64A686E2DF6}" destId="{8E94BEE4-7AFE-43BF-B296-DB8FA54F8754}" srcOrd="0" destOrd="0" presId="urn:microsoft.com/office/officeart/2005/8/layout/hierarchy1"/>
    <dgm:cxn modelId="{776482FA-3ECF-41DE-9CDC-CE3B8C632F48}" type="presOf" srcId="{32E65AFF-B7A1-40AF-B09D-3C92A88BCABC}" destId="{D9DF8C00-E775-42E2-B31F-8A77B323B470}" srcOrd="0" destOrd="0" presId="urn:microsoft.com/office/officeart/2005/8/layout/hierarchy1"/>
    <dgm:cxn modelId="{C136286C-F207-4BE8-9C31-76E141EF6326}" type="presParOf" srcId="{8E94BEE4-7AFE-43BF-B296-DB8FA54F8754}" destId="{6E545B41-589D-473D-B95F-4CABA64FC576}" srcOrd="0" destOrd="0" presId="urn:microsoft.com/office/officeart/2005/8/layout/hierarchy1"/>
    <dgm:cxn modelId="{749FEAC1-B230-441D-9813-31019953EDEC}" type="presParOf" srcId="{6E545B41-589D-473D-B95F-4CABA64FC576}" destId="{04F728B9-49FF-4488-8E73-5B0D9F9F0606}" srcOrd="0" destOrd="0" presId="urn:microsoft.com/office/officeart/2005/8/layout/hierarchy1"/>
    <dgm:cxn modelId="{665CA12D-3A92-42DE-B9FA-14DD5A7D9533}" type="presParOf" srcId="{04F728B9-49FF-4488-8E73-5B0D9F9F0606}" destId="{07F4DCDE-6BF0-410D-AEDB-A166522DE4D8}" srcOrd="0" destOrd="0" presId="urn:microsoft.com/office/officeart/2005/8/layout/hierarchy1"/>
    <dgm:cxn modelId="{0D253097-F1EF-4E34-AA1C-33F034CAA9AC}" type="presParOf" srcId="{04F728B9-49FF-4488-8E73-5B0D9F9F0606}" destId="{D9DF8C00-E775-42E2-B31F-8A77B323B470}" srcOrd="1" destOrd="0" presId="urn:microsoft.com/office/officeart/2005/8/layout/hierarchy1"/>
    <dgm:cxn modelId="{2B4AAC9A-0DBB-45BC-8F5B-2EC01628EE7A}" type="presParOf" srcId="{6E545B41-589D-473D-B95F-4CABA64FC576}" destId="{F6996F6F-37BA-415C-8668-60BFAF5BB98E}" srcOrd="1" destOrd="0" presId="urn:microsoft.com/office/officeart/2005/8/layout/hierarchy1"/>
    <dgm:cxn modelId="{CBED324D-FD95-4980-89E6-B4A43576ED57}" type="presParOf" srcId="{F6996F6F-37BA-415C-8668-60BFAF5BB98E}" destId="{C8E68F79-586C-4C91-999E-DAB9680B7E37}" srcOrd="0" destOrd="0" presId="urn:microsoft.com/office/officeart/2005/8/layout/hierarchy1"/>
    <dgm:cxn modelId="{08284451-9147-4093-87EE-1C6D290CFF71}" type="presParOf" srcId="{F6996F6F-37BA-415C-8668-60BFAF5BB98E}" destId="{0034FFAC-15F8-41B8-8DA0-E80245BC3455}" srcOrd="1" destOrd="0" presId="urn:microsoft.com/office/officeart/2005/8/layout/hierarchy1"/>
    <dgm:cxn modelId="{AF0C8528-DEC4-440D-A97C-A8897B704884}" type="presParOf" srcId="{0034FFAC-15F8-41B8-8DA0-E80245BC3455}" destId="{83530539-2D2E-4A7C-B069-74EBD748039F}" srcOrd="0" destOrd="0" presId="urn:microsoft.com/office/officeart/2005/8/layout/hierarchy1"/>
    <dgm:cxn modelId="{3804DED5-AC8B-4F85-8AE1-3FE3B24306EF}" type="presParOf" srcId="{83530539-2D2E-4A7C-B069-74EBD748039F}" destId="{2BDF4E19-E7A8-4719-925E-0BB73B89B757}" srcOrd="0" destOrd="0" presId="urn:microsoft.com/office/officeart/2005/8/layout/hierarchy1"/>
    <dgm:cxn modelId="{59260EE0-A710-4449-8142-52464A3244DD}" type="presParOf" srcId="{83530539-2D2E-4A7C-B069-74EBD748039F}" destId="{44ECC5FF-3632-46F3-918D-DA92F8580C38}" srcOrd="1" destOrd="0" presId="urn:microsoft.com/office/officeart/2005/8/layout/hierarchy1"/>
    <dgm:cxn modelId="{13CC1D30-7EB1-43C7-AEF2-09B819C6E63E}" type="presParOf" srcId="{0034FFAC-15F8-41B8-8DA0-E80245BC3455}" destId="{ADA638B6-303D-4EB5-AFDD-8242F4FE1AF7}" srcOrd="1" destOrd="0" presId="urn:microsoft.com/office/officeart/2005/8/layout/hierarchy1"/>
    <dgm:cxn modelId="{0944F0C5-1A99-44E2-910B-D343987EBB2F}" type="presParOf" srcId="{F6996F6F-37BA-415C-8668-60BFAF5BB98E}" destId="{0CE6A0B5-2E94-41C0-B358-505D2883084E}" srcOrd="2" destOrd="0" presId="urn:microsoft.com/office/officeart/2005/8/layout/hierarchy1"/>
    <dgm:cxn modelId="{39122DA0-736F-408D-B417-C2580E332A2A}" type="presParOf" srcId="{F6996F6F-37BA-415C-8668-60BFAF5BB98E}" destId="{956DD07C-16BD-4D33-8A12-6E77520255F2}" srcOrd="3" destOrd="0" presId="urn:microsoft.com/office/officeart/2005/8/layout/hierarchy1"/>
    <dgm:cxn modelId="{1A83B430-582A-48F4-83C9-8B2B7820B205}" type="presParOf" srcId="{956DD07C-16BD-4D33-8A12-6E77520255F2}" destId="{F5981AA9-1213-43E2-8013-6F4CD4D754B2}" srcOrd="0" destOrd="0" presId="urn:microsoft.com/office/officeart/2005/8/layout/hierarchy1"/>
    <dgm:cxn modelId="{50980EF0-09E3-4457-A99E-B5FC2D43B8E1}" type="presParOf" srcId="{F5981AA9-1213-43E2-8013-6F4CD4D754B2}" destId="{48D2ACCD-B0F9-4812-908D-54C442E1B868}" srcOrd="0" destOrd="0" presId="urn:microsoft.com/office/officeart/2005/8/layout/hierarchy1"/>
    <dgm:cxn modelId="{F5F5F5BD-2899-4483-B689-D9AE99906F45}" type="presParOf" srcId="{F5981AA9-1213-43E2-8013-6F4CD4D754B2}" destId="{0CB39CB4-D24A-4BD4-B02A-F3D6810EB084}" srcOrd="1" destOrd="0" presId="urn:microsoft.com/office/officeart/2005/8/layout/hierarchy1"/>
    <dgm:cxn modelId="{FCD0235B-AFBA-4CAD-A588-DCC4143FA240}" type="presParOf" srcId="{956DD07C-16BD-4D33-8A12-6E77520255F2}" destId="{BB00E660-BDB8-40F0-8036-5FA12E1744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B2923-5BAF-49D2-91A3-7EB92E3107A0}">
      <dsp:nvSpPr>
        <dsp:cNvPr id="0" name=""/>
        <dsp:cNvSpPr/>
      </dsp:nvSpPr>
      <dsp:spPr>
        <a:xfrm>
          <a:off x="0" y="0"/>
          <a:ext cx="91440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kern="1200" dirty="0">
              <a:cs typeface="+mj-cs"/>
            </a:rPr>
            <a:t>أنظمة الضغط الجوي</a:t>
          </a:r>
          <a:endParaRPr lang="en-US" sz="6500" kern="1200" dirty="0">
            <a:cs typeface="+mj-cs"/>
          </a:endParaRPr>
        </a:p>
      </dsp:txBody>
      <dsp:txXfrm>
        <a:off x="76105" y="76105"/>
        <a:ext cx="8991790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6A0B5-2E94-41C0-B358-505D2883084E}">
      <dsp:nvSpPr>
        <dsp:cNvPr id="0" name=""/>
        <dsp:cNvSpPr/>
      </dsp:nvSpPr>
      <dsp:spPr>
        <a:xfrm>
          <a:off x="5184933" y="2160651"/>
          <a:ext cx="2078171" cy="98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988"/>
              </a:lnTo>
              <a:lnTo>
                <a:pt x="2078171" y="673988"/>
              </a:lnTo>
              <a:lnTo>
                <a:pt x="2078171" y="98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68F79-586C-4C91-999E-DAB9680B7E37}">
      <dsp:nvSpPr>
        <dsp:cNvPr id="0" name=""/>
        <dsp:cNvSpPr/>
      </dsp:nvSpPr>
      <dsp:spPr>
        <a:xfrm>
          <a:off x="3106761" y="2160651"/>
          <a:ext cx="2078171" cy="989020"/>
        </a:xfrm>
        <a:custGeom>
          <a:avLst/>
          <a:gdLst/>
          <a:ahLst/>
          <a:cxnLst/>
          <a:rect l="0" t="0" r="0" b="0"/>
          <a:pathLst>
            <a:path>
              <a:moveTo>
                <a:pt x="2078171" y="0"/>
              </a:moveTo>
              <a:lnTo>
                <a:pt x="2078171" y="673988"/>
              </a:lnTo>
              <a:lnTo>
                <a:pt x="0" y="673988"/>
              </a:lnTo>
              <a:lnTo>
                <a:pt x="0" y="98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4DCDE-6BF0-410D-AEDB-A166522DE4D8}">
      <dsp:nvSpPr>
        <dsp:cNvPr id="0" name=""/>
        <dsp:cNvSpPr/>
      </dsp:nvSpPr>
      <dsp:spPr>
        <a:xfrm>
          <a:off x="3484611" y="1241"/>
          <a:ext cx="3400644" cy="2159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F8C00-E775-42E2-B31F-8A77B323B470}">
      <dsp:nvSpPr>
        <dsp:cNvPr id="0" name=""/>
        <dsp:cNvSpPr/>
      </dsp:nvSpPr>
      <dsp:spPr>
        <a:xfrm>
          <a:off x="3862460" y="360198"/>
          <a:ext cx="3400644" cy="2159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200" kern="1200" dirty="0"/>
            <a:t>أنظمة الضغط الجوي</a:t>
          </a:r>
          <a:endParaRPr lang="en-US" sz="5200" kern="1200" dirty="0"/>
        </a:p>
      </dsp:txBody>
      <dsp:txXfrm>
        <a:off x="3925707" y="423445"/>
        <a:ext cx="3274150" cy="2032915"/>
      </dsp:txXfrm>
    </dsp:sp>
    <dsp:sp modelId="{2BDF4E19-E7A8-4719-925E-0BB73B89B757}">
      <dsp:nvSpPr>
        <dsp:cNvPr id="0" name=""/>
        <dsp:cNvSpPr/>
      </dsp:nvSpPr>
      <dsp:spPr>
        <a:xfrm>
          <a:off x="1406439" y="3149671"/>
          <a:ext cx="3400644" cy="2159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CC5FF-3632-46F3-918D-DA92F8580C38}">
      <dsp:nvSpPr>
        <dsp:cNvPr id="0" name=""/>
        <dsp:cNvSpPr/>
      </dsp:nvSpPr>
      <dsp:spPr>
        <a:xfrm>
          <a:off x="1784288" y="3508628"/>
          <a:ext cx="3400644" cy="2159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200" kern="1200" dirty="0"/>
            <a:t>المرتفع الجوي</a:t>
          </a:r>
          <a:endParaRPr lang="en-US" sz="5200" kern="1200" dirty="0"/>
        </a:p>
      </dsp:txBody>
      <dsp:txXfrm>
        <a:off x="1847535" y="3571875"/>
        <a:ext cx="3274150" cy="2032915"/>
      </dsp:txXfrm>
    </dsp:sp>
    <dsp:sp modelId="{48D2ACCD-B0F9-4812-908D-54C442E1B868}">
      <dsp:nvSpPr>
        <dsp:cNvPr id="0" name=""/>
        <dsp:cNvSpPr/>
      </dsp:nvSpPr>
      <dsp:spPr>
        <a:xfrm>
          <a:off x="5562783" y="3149671"/>
          <a:ext cx="3400644" cy="2159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39CB4-D24A-4BD4-B02A-F3D6810EB084}">
      <dsp:nvSpPr>
        <dsp:cNvPr id="0" name=""/>
        <dsp:cNvSpPr/>
      </dsp:nvSpPr>
      <dsp:spPr>
        <a:xfrm>
          <a:off x="5940632" y="3508628"/>
          <a:ext cx="3400644" cy="2159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200" kern="1200" dirty="0"/>
            <a:t>المخفض الجوي</a:t>
          </a:r>
          <a:endParaRPr lang="en-US" sz="5200" kern="1200" dirty="0"/>
        </a:p>
      </dsp:txBody>
      <dsp:txXfrm>
        <a:off x="6003879" y="3571875"/>
        <a:ext cx="3274150" cy="2032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655-F29E-4732-B5DA-A2FC518E95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B7AE-8BF8-4A10-8D5E-2BD3542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655-F29E-4732-B5DA-A2FC518E95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B7AE-8BF8-4A10-8D5E-2BD3542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655-F29E-4732-B5DA-A2FC518E95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B7AE-8BF8-4A10-8D5E-2BD3542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3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655-F29E-4732-B5DA-A2FC518E95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B7AE-8BF8-4A10-8D5E-2BD3542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655-F29E-4732-B5DA-A2FC518E95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B7AE-8BF8-4A10-8D5E-2BD3542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5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655-F29E-4732-B5DA-A2FC518E95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B7AE-8BF8-4A10-8D5E-2BD3542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6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655-F29E-4732-B5DA-A2FC518E95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B7AE-8BF8-4A10-8D5E-2BD3542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6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655-F29E-4732-B5DA-A2FC518E95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B7AE-8BF8-4A10-8D5E-2BD3542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655-F29E-4732-B5DA-A2FC518E95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B7AE-8BF8-4A10-8D5E-2BD3542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655-F29E-4732-B5DA-A2FC518E95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B7AE-8BF8-4A10-8D5E-2BD3542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8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655-F29E-4732-B5DA-A2FC518E95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B7AE-8BF8-4A10-8D5E-2BD3542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2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95655-F29E-4732-B5DA-A2FC518E95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B7AE-8BF8-4A10-8D5E-2BD3542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6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3876471"/>
              </p:ext>
            </p:extLst>
          </p:nvPr>
        </p:nvGraphicFramePr>
        <p:xfrm>
          <a:off x="1524000" y="1122363"/>
          <a:ext cx="9144000" cy="159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383" y="3377197"/>
            <a:ext cx="4838700" cy="30095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069" y="3377197"/>
            <a:ext cx="5000625" cy="30095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40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6407" y="406670"/>
            <a:ext cx="6893169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ما حالة الطقس المتوقعة المصاحبة للمرتفع الجوي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94" y="699057"/>
            <a:ext cx="2236763" cy="22086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727200"/>
            <a:ext cx="8311076" cy="1767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91176" y="3987323"/>
            <a:ext cx="10058400" cy="1077218"/>
          </a:xfrm>
          <a:prstGeom prst="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هل تتحرك الرياح حول مركز المرتفع الجوي مع عقارب الساعة أم عكسها في النصف </a:t>
            </a:r>
            <a:r>
              <a:rPr lang="ar-JO" sz="3200">
                <a:cs typeface="+mj-cs"/>
              </a:rPr>
              <a:t>الشمالي للكرة الأرضية</a:t>
            </a:r>
            <a:r>
              <a:rPr lang="ar-JO" sz="3200" dirty="0">
                <a:cs typeface="+mj-cs"/>
              </a:rPr>
              <a:t>؟ </a:t>
            </a:r>
            <a:endParaRPr lang="en-US" sz="3200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385" y="5556738"/>
            <a:ext cx="10846191" cy="10772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تتحرك الرياح في مركز المرتفع الجوي مع عقارب الساعة في النصف الشمالي للكرة الأرضية.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851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028" y="509434"/>
            <a:ext cx="6583680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JO" sz="3200" dirty="0">
                <a:cs typeface="+mj-cs"/>
              </a:rPr>
              <a:t>أنظمة الضغط الجوي على خرائط الطقس</a:t>
            </a:r>
            <a:endParaRPr lang="en-US" sz="3200" dirty="0"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2" y="1674055"/>
            <a:ext cx="6533075" cy="3619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8478" y="1674055"/>
            <a:ext cx="5242754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كيف تتحرك الرياح بين منطقتي المرتفع والمنخفض الجوي؟</a:t>
            </a:r>
            <a:endParaRPr lang="en-US" sz="3200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8477" y="3418523"/>
            <a:ext cx="5242755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تتحرك الرياح من منطقة المرتفع الجوي إلى منطقة المنخفض الجوي وترتفع إلى الأعلى في مركز المنخفض الجوي لتعود وتهبط في مركز المرتفع الجوي.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301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47578"/>
            <a:ext cx="8458200" cy="44799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32899" y="717035"/>
            <a:ext cx="2590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JO" sz="3600" dirty="0">
                <a:cs typeface="+mj-cs"/>
              </a:rPr>
              <a:t>خريطة الطقس</a:t>
            </a:r>
            <a:endParaRPr lang="en-US" sz="36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8374" y="2107963"/>
            <a:ext cx="3319849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أبين:ما عدد المنخفضات والمرتفعات الجوية الظاهرة في خريطة الطقس؟</a:t>
            </a:r>
            <a:endParaRPr lang="en-US" sz="3200" dirty="0">
              <a:cs typeface="+mj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86599" y="5257563"/>
            <a:ext cx="4292600" cy="1346200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cs typeface="+mj-cs"/>
              </a:rPr>
              <a:t>المرتفع الجوي عدد 2</a:t>
            </a: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6582" y="4952763"/>
            <a:ext cx="4813300" cy="13335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cs typeface="+mj-cs"/>
              </a:rPr>
              <a:t>المنخفض الجوي عدد 1</a:t>
            </a: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62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1" y="714374"/>
            <a:ext cx="6997700" cy="4556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429500" y="960507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ما أكبر قيمة للضغط الجوي في الشكل؟</a:t>
            </a:r>
            <a:endParaRPr lang="en-US" sz="32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6500" y="2158484"/>
            <a:ext cx="290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dirty="0">
                <a:cs typeface="+mj-cs"/>
              </a:rPr>
              <a:t>1020</a:t>
            </a:r>
            <a:endParaRPr lang="en-US" sz="3200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5100" y="2856984"/>
            <a:ext cx="414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ما أقل قيمة للضغط الجوي في الشكل؟</a:t>
            </a:r>
            <a:endParaRPr lang="en-US" sz="3200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6050" y="4349691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dirty="0">
                <a:cs typeface="+mj-cs"/>
              </a:rPr>
              <a:t>1012</a:t>
            </a:r>
            <a:endParaRPr lang="en-US" sz="3200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1" y="5393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dirty="0">
                <a:cs typeface="+mj-cs"/>
              </a:rPr>
              <a:t>أين يتمركز المنخفض الجوي</a:t>
            </a:r>
            <a:r>
              <a:rPr lang="ar-JO" dirty="0"/>
              <a:t>؟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279900" y="5520505"/>
            <a:ext cx="3149600" cy="1161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  <a:cs typeface="+mj-cs"/>
              </a:rPr>
              <a:t>فوق البحر الأحمر</a:t>
            </a: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46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800" y="1273707"/>
            <a:ext cx="11061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س1: عندما تتعرض المملكة لمرتفع جوي لعدة أيام تتشكل تيارات هوائية هابطة؛ تعمل على رفع درجات الحرارة، وتمنع تشكل الغيوم؛ فتكون السماء صافية.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3900" y="367293"/>
            <a:ext cx="29845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مراجعة الدرس / 21</a:t>
            </a:r>
            <a:endParaRPr lang="en-US" sz="32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0" y="2531922"/>
            <a:ext cx="6502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JO" sz="3200" dirty="0">
                <a:solidFill>
                  <a:prstClr val="black"/>
                </a:solidFill>
                <a:cs typeface="Times New Roman" panose="02020603050405020304" pitchFamily="18" charset="0"/>
              </a:rPr>
              <a:t>س2: أ) خطوط تساوي الضغط الجوي.</a:t>
            </a:r>
          </a:p>
          <a:p>
            <a:pPr lvl="0" algn="r" rtl="1">
              <a:lnSpc>
                <a:spcPct val="150000"/>
              </a:lnSpc>
            </a:pPr>
            <a:r>
              <a:rPr lang="ar-JO" sz="3200" dirty="0">
                <a:solidFill>
                  <a:prstClr val="black"/>
                </a:solidFill>
                <a:cs typeface="Times New Roman" panose="02020603050405020304" pitchFamily="18" charset="0"/>
              </a:rPr>
              <a:t>ب) منخفض جوي. </a:t>
            </a:r>
          </a:p>
          <a:p>
            <a:pPr lvl="0" algn="r" rtl="1">
              <a:lnSpc>
                <a:spcPct val="150000"/>
              </a:lnSpc>
            </a:pPr>
            <a:r>
              <a:rPr lang="ar-JO" sz="3200" dirty="0">
                <a:solidFill>
                  <a:prstClr val="black"/>
                </a:solidFill>
                <a:cs typeface="Times New Roman" panose="02020603050405020304" pitchFamily="18" charset="0"/>
              </a:rPr>
              <a:t>ج) حرف </a:t>
            </a:r>
            <a:r>
              <a:rPr lang="en-US" sz="3200" dirty="0">
                <a:solidFill>
                  <a:prstClr val="black"/>
                </a:solidFill>
              </a:rPr>
              <a:t>L </a:t>
            </a:r>
            <a:r>
              <a:rPr lang="ar-JO" sz="3200" dirty="0">
                <a:solidFill>
                  <a:prstClr val="black"/>
                </a:solidFill>
              </a:rPr>
              <a:t> </a:t>
            </a:r>
            <a:r>
              <a:rPr lang="ar-JO" sz="3200" dirty="0">
                <a:solidFill>
                  <a:prstClr val="black"/>
                </a:solidFill>
                <a:cs typeface="Times New Roman" panose="02020603050405020304" pitchFamily="18" charset="0"/>
              </a:rPr>
              <a:t>باللون الأحمر. </a:t>
            </a:r>
          </a:p>
          <a:p>
            <a:pPr lvl="0" algn="r" rtl="1">
              <a:lnSpc>
                <a:spcPct val="150000"/>
              </a:lnSpc>
            </a:pPr>
            <a:r>
              <a:rPr lang="ar-JO" sz="3200" dirty="0">
                <a:solidFill>
                  <a:prstClr val="black"/>
                </a:solidFill>
                <a:cs typeface="Times New Roman" panose="02020603050405020304" pitchFamily="18" charset="0"/>
              </a:rPr>
              <a:t>د) نرسم أسهم من الخارج للداخل عكس عقارب الساعة.</a:t>
            </a:r>
          </a:p>
          <a:p>
            <a:pPr lvl="0" algn="r" rtl="1"/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50925"/>
            <a:ext cx="4457699" cy="406678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11400" y="3213100"/>
            <a:ext cx="749300" cy="6985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32869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51" y="1533380"/>
            <a:ext cx="8999371" cy="48111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751299" y="3376245"/>
            <a:ext cx="829994" cy="464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3877" y="4614202"/>
            <a:ext cx="717452" cy="43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5290" y="417529"/>
            <a:ext cx="6752491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JO" sz="4000" b="1" dirty="0">
                <a:cs typeface="+mj-cs"/>
              </a:rPr>
              <a:t>نشاط ص17/ أنظمة الضغظ الجوي</a:t>
            </a:r>
            <a:endParaRPr lang="en-US" sz="4000" b="1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5902" y="1772529"/>
            <a:ext cx="3334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خطوط تساوي الضغط الجوي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60845283"/>
              </p:ext>
            </p:extLst>
          </p:nvPr>
        </p:nvGraphicFramePr>
        <p:xfrm>
          <a:off x="886265" y="422031"/>
          <a:ext cx="10747717" cy="566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85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009" y="1172120"/>
            <a:ext cx="3247218" cy="4698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54215" y="464234"/>
            <a:ext cx="5472333" cy="707886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JO" sz="4000" dirty="0"/>
              <a:t>المنخفض الجوي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346917" y="1969476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dirty="0"/>
              <a:t>ما المنخفض الجوي؟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99" y="633046"/>
            <a:ext cx="1650939" cy="188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37" y="3019425"/>
            <a:ext cx="7624689" cy="28513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933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86" y="853050"/>
            <a:ext cx="3024131" cy="5188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824024" y="422818"/>
            <a:ext cx="6091311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3600" dirty="0">
                <a:cs typeface="+mj-cs"/>
              </a:rPr>
              <a:t>بماذا يرمز للمنخفض الجوي؟</a:t>
            </a:r>
            <a:endParaRPr lang="en-US" sz="36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137" y="1659992"/>
            <a:ext cx="6098198" cy="1252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73526" y="3447371"/>
            <a:ext cx="7441809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3600" dirty="0"/>
              <a:t>كيف تتحرك الرياح حول مركز المنخفض الجوي؟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862" y="4445392"/>
            <a:ext cx="7718473" cy="2124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519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6407" y="406670"/>
            <a:ext cx="6893169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ما حالة الطقس المتوقعة المصاحبة للمنخفض الجوي</a:t>
            </a:r>
            <a:r>
              <a:rPr lang="ar-JO" sz="3200" dirty="0"/>
              <a:t>؟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795" y="1322845"/>
            <a:ext cx="8890781" cy="2210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92765" y="3854179"/>
            <a:ext cx="9656811" cy="584775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JO" sz="3200" dirty="0">
                <a:cs typeface="+mj-cs"/>
              </a:rPr>
              <a:t>تنبأ: ما سبب حركة الرياح من الخارج للداخل نحو مركز المنخفض الجوي</a:t>
            </a:r>
            <a:r>
              <a:rPr lang="ar-JO" dirty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8468" y="4796135"/>
            <a:ext cx="10733649" cy="1569660"/>
          </a:xfrm>
          <a:prstGeom prst="rect">
            <a:avLst/>
          </a:prstGeom>
          <a:ln w="762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r" rtl="1"/>
            <a:r>
              <a:rPr lang="ar-JO" sz="3200" dirty="0">
                <a:solidFill>
                  <a:srgbClr val="CC00CC"/>
                </a:solidFill>
                <a:cs typeface="+mj-cs"/>
              </a:rPr>
              <a:t>تنتقل الرياح من منطقة الضغط المرتفع نحو منطقة الضغط المنخفض بفعل قوة تحدر الضغط، ً وبذلك تتحرك الرياح نحو مركز المنخفض الجوي؛ لأنه الأقل ضغطًا</a:t>
            </a:r>
            <a:r>
              <a:rPr lang="ar-JO" dirty="0">
                <a:solidFill>
                  <a:srgbClr val="CC00CC"/>
                </a:solidFill>
              </a:rPr>
              <a:t>. 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57450"/>
            <a:ext cx="2236763" cy="22086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46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4215" y="464234"/>
            <a:ext cx="5472333" cy="707886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المرتفع الجوي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50939" cy="1884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450" y="1387063"/>
            <a:ext cx="3967088" cy="5252888"/>
          </a:xfrm>
          <a:prstGeom prst="snip2DiagRect">
            <a:avLst>
              <a:gd name="adj1" fmla="val 74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25469" y="1884287"/>
            <a:ext cx="679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ما قيمة الضغط الجوي في مركز المرتفع الجوي؟</a:t>
            </a:r>
            <a:endParaRPr lang="en-US" sz="3200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0381" y="2700997"/>
            <a:ext cx="177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/>
              <a:t>1400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896750"/>
            <a:ext cx="7807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>
                <a:cs typeface="+mj-cs"/>
              </a:rPr>
              <a:t>هل تتشابة قيم الضغط الجوي بين المنخفض الجوي والمرتفع الجوي عند الانتقال من المركز الى الخارج؟</a:t>
            </a:r>
            <a:endParaRPr lang="en-US" sz="3200" dirty="0"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640" y="5359791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dirty="0"/>
              <a:t>لا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723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4215" y="464234"/>
            <a:ext cx="5472333" cy="707886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المرتفع الجوي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4714" y="2427068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ما المرتفع الجوي؟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64" y="444919"/>
            <a:ext cx="1650939" cy="1884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548" y="1387063"/>
            <a:ext cx="3530989" cy="4999669"/>
          </a:xfrm>
          <a:prstGeom prst="snip2DiagRect">
            <a:avLst>
              <a:gd name="adj1" fmla="val 74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84739" y="3629465"/>
            <a:ext cx="7047914" cy="1077218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200" dirty="0"/>
              <a:t>المنطقة </a:t>
            </a:r>
            <a:r>
              <a:rPr lang="ar-JO" sz="3200" dirty="0">
                <a:cs typeface="+mj-cs"/>
              </a:rPr>
              <a:t>التي تكون قيم الضغط الجوي في مركزها أكبر من قيم الضغط الجوي في المناطق المجاورة لها.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11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4024" y="422818"/>
            <a:ext cx="6091311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بماذا يرمز للمرتفع الجوي؟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762" y="3407898"/>
            <a:ext cx="7441809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كيف تتحرك الرياح حول مركز المرتفع الجوي؟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5" y="246184"/>
            <a:ext cx="3882683" cy="63234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1639134"/>
            <a:ext cx="6977575" cy="12869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526" y="4473526"/>
            <a:ext cx="7540283" cy="20960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12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351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أنظمة الضغط الجوي</dc:title>
  <dc:creator>Windows User</dc:creator>
  <cp:lastModifiedBy>M.Dababneh</cp:lastModifiedBy>
  <cp:revision>32</cp:revision>
  <dcterms:created xsi:type="dcterms:W3CDTF">2021-03-12T09:27:02Z</dcterms:created>
  <dcterms:modified xsi:type="dcterms:W3CDTF">2022-05-10T06:26:16Z</dcterms:modified>
</cp:coreProperties>
</file>