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5" r:id="rId2"/>
    <p:sldId id="287" r:id="rId3"/>
    <p:sldId id="277" r:id="rId4"/>
    <p:sldId id="286" r:id="rId5"/>
    <p:sldId id="278" r:id="rId6"/>
    <p:sldId id="283" r:id="rId7"/>
    <p:sldId id="288" r:id="rId8"/>
    <p:sldId id="284" r:id="rId9"/>
    <p:sldId id="292" r:id="rId10"/>
    <p:sldId id="28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7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varScale="1">
        <p:scale>
          <a:sx n="68" d="100"/>
          <a:sy n="68" d="100"/>
        </p:scale>
        <p:origin x="145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596FC0E-0E61-4FF0-9B80-285C610AC812}" type="datetimeFigureOut">
              <a:rPr lang="en-US" smtClean="0"/>
              <a:pPr/>
              <a:t>5/23/2023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362800F-5CAF-4F21-8570-B7A0ACE2F8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96FC0E-0E61-4FF0-9B80-285C610AC812}" type="datetimeFigureOut">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96FC0E-0E61-4FF0-9B80-285C610AC812}" type="datetimeFigureOut">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96FC0E-0E61-4FF0-9B80-285C610AC812}" type="datetimeFigureOut">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596FC0E-0E61-4FF0-9B80-285C610AC812}" type="datetimeFigureOut">
              <a:rPr lang="en-US" smtClean="0"/>
              <a:pPr/>
              <a:t>5/23/2023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62800F-5CAF-4F21-8570-B7A0ACE2F8E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96FC0E-0E61-4FF0-9B80-285C610AC812}" type="datetimeFigureOut">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596FC0E-0E61-4FF0-9B80-285C610AC812}" type="datetimeFigureOut">
              <a:rPr lang="en-US" smtClean="0"/>
              <a:pPr/>
              <a:t>5/23/2023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596FC0E-0E61-4FF0-9B80-285C610AC812}" type="datetimeFigureOut">
              <a:rPr lang="en-US" smtClean="0"/>
              <a:pPr/>
              <a:t>5/23/2023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96FC0E-0E61-4FF0-9B80-285C610AC812}" type="datetimeFigureOut">
              <a:rPr lang="en-US" smtClean="0"/>
              <a:pPr/>
              <a:t>5/23/2023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596FC0E-0E61-4FF0-9B80-285C610AC812}" type="datetimeFigureOut">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62800F-5CAF-4F21-8570-B7A0ACE2F8E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596FC0E-0E61-4FF0-9B80-285C610AC812}" type="datetimeFigureOut">
              <a:rPr lang="en-US" smtClean="0"/>
              <a:pPr/>
              <a:t>5/23/2023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362800F-5CAF-4F21-8570-B7A0ACE2F8E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596FC0E-0E61-4FF0-9B80-285C610AC812}" type="datetimeFigureOut">
              <a:rPr lang="en-US" smtClean="0"/>
              <a:pPr/>
              <a:t>5/23/2023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362800F-5CAF-4F21-8570-B7A0ACE2F8E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en.wikipedia.org/wiki/Paul_Gaugui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b="1" u="sng" dirty="0"/>
              <a:t>An opinion Essay</a:t>
            </a:r>
            <a:br>
              <a:rPr lang="en-US" dirty="0"/>
            </a:br>
            <a:endParaRPr lang="en-US" dirty="0"/>
          </a:p>
        </p:txBody>
      </p:sp>
      <p:sp>
        <p:nvSpPr>
          <p:cNvPr id="3" name="Content Placeholder 2"/>
          <p:cNvSpPr>
            <a:spLocks noGrp="1"/>
          </p:cNvSpPr>
          <p:nvPr>
            <p:ph type="subTitle" idx="1"/>
          </p:nvPr>
        </p:nvSpPr>
        <p:spPr/>
        <p:txBody>
          <a:bodyPr>
            <a:normAutofit/>
          </a:bodyPr>
          <a:lstStyle/>
          <a:p>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Sunrise</a:t>
            </a:r>
          </a:p>
        </p:txBody>
      </p:sp>
      <p:sp>
        <p:nvSpPr>
          <p:cNvPr id="3" name="Content Placeholder 2"/>
          <p:cNvSpPr>
            <a:spLocks noGrp="1"/>
          </p:cNvSpPr>
          <p:nvPr>
            <p:ph idx="1"/>
          </p:nvPr>
        </p:nvSpPr>
        <p:spPr>
          <a:xfrm>
            <a:off x="395536" y="1935480"/>
            <a:ext cx="8291264" cy="4389120"/>
          </a:xfrm>
        </p:spPr>
        <p:txBody>
          <a:bodyPr/>
          <a:lstStyle/>
          <a:p>
            <a:pPr>
              <a:buNone/>
            </a:pPr>
            <a:r>
              <a:rPr lang="en-US" dirty="0"/>
              <a:t>Claude Monet </a:t>
            </a:r>
            <a:r>
              <a:rPr lang="en-US" i="1" dirty="0"/>
              <a:t>Impression: Sunrise</a:t>
            </a:r>
            <a:r>
              <a:rPr lang="en-US" dirty="0"/>
              <a:t> </a:t>
            </a:r>
          </a:p>
          <a:p>
            <a:pPr>
              <a:buNone/>
            </a:pPr>
            <a:r>
              <a:rPr lang="en-US" dirty="0"/>
              <a:t>was a great example of the new</a:t>
            </a:r>
          </a:p>
          <a:p>
            <a:pPr>
              <a:buNone/>
            </a:pPr>
            <a:r>
              <a:rPr lang="en-US" dirty="0"/>
              <a:t> style. The lighting gives the viewer</a:t>
            </a:r>
          </a:p>
          <a:p>
            <a:pPr>
              <a:buNone/>
            </a:pPr>
            <a:r>
              <a:rPr lang="en-US" dirty="0"/>
              <a:t> the feeling or "impression" that the sun is just rising.</a:t>
            </a:r>
          </a:p>
          <a:p>
            <a:pPr>
              <a:buNone/>
            </a:pPr>
            <a:r>
              <a:rPr lang="en-US" dirty="0"/>
              <a:t> Monet's use of light was unique. An interesting fact</a:t>
            </a:r>
          </a:p>
          <a:p>
            <a:pPr>
              <a:buNone/>
            </a:pPr>
            <a:r>
              <a:rPr lang="en-US" dirty="0"/>
              <a:t> about this picture is the brightness of the sun. It is the </a:t>
            </a:r>
          </a:p>
          <a:p>
            <a:pPr>
              <a:buNone/>
            </a:pPr>
            <a:r>
              <a:rPr lang="en-US" dirty="0"/>
              <a:t>same as the sky. If you turn this picture into a black and</a:t>
            </a:r>
          </a:p>
          <a:p>
            <a:pPr>
              <a:buNone/>
            </a:pPr>
            <a:r>
              <a:rPr lang="en-US" dirty="0"/>
              <a:t> white picture, the sun virtually disappears.</a:t>
            </a:r>
          </a:p>
          <a:p>
            <a:endParaRPr lang="en-US" dirty="0"/>
          </a:p>
        </p:txBody>
      </p:sp>
      <p:pic>
        <p:nvPicPr>
          <p:cNvPr id="4" name="Picture 3" descr="C:\Users\NOS\Desktop\monet_impression_sunrise_lg.jpg"/>
          <p:cNvPicPr/>
          <p:nvPr/>
        </p:nvPicPr>
        <p:blipFill>
          <a:blip r:embed="rId2" cstate="print"/>
          <a:srcRect/>
          <a:stretch>
            <a:fillRect/>
          </a:stretch>
        </p:blipFill>
        <p:spPr bwMode="auto">
          <a:xfrm>
            <a:off x="5436096" y="0"/>
            <a:ext cx="3707904" cy="3429000"/>
          </a:xfrm>
          <a:prstGeom prst="rect">
            <a:avLst/>
          </a:prstGeom>
          <a:noFill/>
          <a:ln w="9525">
            <a:noFill/>
            <a:miter lim="800000"/>
            <a:headEnd/>
            <a:tailEnd/>
          </a:ln>
        </p:spPr>
      </p:pic>
    </p:spTree>
    <p:extLst>
      <p:ext uri="{BB962C8B-B14F-4D97-AF65-F5344CB8AC3E}">
        <p14:creationId xmlns:p14="http://schemas.microsoft.com/office/powerpoint/2010/main" val="238150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An opinion Essay</a:t>
            </a:r>
            <a:br>
              <a:rPr lang="en-US" dirty="0"/>
            </a:br>
            <a:endParaRPr lang="en-US" dirty="0"/>
          </a:p>
        </p:txBody>
      </p:sp>
      <p:sp>
        <p:nvSpPr>
          <p:cNvPr id="3" name="Content Placeholder 2"/>
          <p:cNvSpPr>
            <a:spLocks noGrp="1"/>
          </p:cNvSpPr>
          <p:nvPr>
            <p:ph idx="1"/>
          </p:nvPr>
        </p:nvSpPr>
        <p:spPr/>
        <p:txBody>
          <a:bodyPr>
            <a:normAutofit/>
          </a:bodyPr>
          <a:lstStyle/>
          <a:p>
            <a:r>
              <a:rPr lang="en-US" sz="3600" b="1" dirty="0"/>
              <a:t>An opinion essay is a formal piece of writing. It requires your opinion on a topic, which must be stated clearly, giving various viewpoints on the topic supported by reasons and/or examples. </a:t>
            </a:r>
            <a:endParaRPr lang="en-US" sz="3600" dirty="0"/>
          </a:p>
          <a:p>
            <a:endParaRPr lang="en-US"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n-US" sz="4000" dirty="0"/>
              <a:t>          Starry Night by Vincent Van Gogh</a:t>
            </a:r>
          </a:p>
        </p:txBody>
      </p:sp>
      <p:sp>
        <p:nvSpPr>
          <p:cNvPr id="3" name="Content Placeholder 2"/>
          <p:cNvSpPr>
            <a:spLocks noGrp="1"/>
          </p:cNvSpPr>
          <p:nvPr>
            <p:ph idx="1"/>
          </p:nvPr>
        </p:nvSpPr>
        <p:spPr>
          <a:xfrm>
            <a:off x="179512" y="764704"/>
            <a:ext cx="8712968" cy="6093296"/>
          </a:xfrm>
        </p:spPr>
        <p:txBody>
          <a:bodyPr>
            <a:noAutofit/>
          </a:bodyPr>
          <a:lstStyle/>
          <a:p>
            <a:pPr>
              <a:buNone/>
            </a:pPr>
            <a:r>
              <a:rPr lang="en-US" sz="1800" dirty="0">
                <a:solidFill>
                  <a:srgbClr val="FF0000"/>
                </a:solidFill>
              </a:rPr>
              <a:t>                            Vincent Van Gogh painted many beautiful works of art. </a:t>
            </a:r>
          </a:p>
          <a:p>
            <a:pPr>
              <a:buNone/>
            </a:pPr>
            <a:r>
              <a:rPr lang="en-US" sz="1800" dirty="0">
                <a:solidFill>
                  <a:srgbClr val="FF0000"/>
                </a:solidFill>
              </a:rPr>
              <a:t>                           However , I think this  painting Starry Night is my </a:t>
            </a:r>
            <a:r>
              <a:rPr lang="en-US" sz="1800" dirty="0" err="1">
                <a:solidFill>
                  <a:srgbClr val="FF0000"/>
                </a:solidFill>
              </a:rPr>
              <a:t>favourite</a:t>
            </a:r>
            <a:r>
              <a:rPr lang="en-US" sz="1800" dirty="0">
                <a:solidFill>
                  <a:srgbClr val="FF0000"/>
                </a:solidFill>
              </a:rPr>
              <a:t>. </a:t>
            </a:r>
          </a:p>
          <a:p>
            <a:pPr>
              <a:buNone/>
            </a:pPr>
            <a:r>
              <a:rPr lang="en-US" sz="1800" dirty="0">
                <a:solidFill>
                  <a:srgbClr val="FF0000"/>
                </a:solidFill>
              </a:rPr>
              <a:t>                           There are three reasons why I think so.</a:t>
            </a:r>
          </a:p>
          <a:p>
            <a:pPr>
              <a:buNone/>
            </a:pPr>
            <a:r>
              <a:rPr lang="en-US" sz="1800" dirty="0">
                <a:solidFill>
                  <a:schemeClr val="bg2">
                    <a:lumMod val="25000"/>
                  </a:schemeClr>
                </a:solidFill>
              </a:rPr>
              <a:t>                           First, in Starry Night, Van Gogh painted </a:t>
            </a:r>
          </a:p>
          <a:p>
            <a:pPr>
              <a:buNone/>
            </a:pPr>
            <a:r>
              <a:rPr lang="en-US" sz="1800" dirty="0">
                <a:solidFill>
                  <a:schemeClr val="bg2">
                    <a:lumMod val="25000"/>
                  </a:schemeClr>
                </a:solidFill>
              </a:rPr>
              <a:t>                           swirling lines through the sky, around</a:t>
            </a:r>
          </a:p>
          <a:p>
            <a:pPr>
              <a:buNone/>
            </a:pPr>
            <a:r>
              <a:rPr lang="en-US" sz="1800" dirty="0">
                <a:solidFill>
                  <a:schemeClr val="bg2">
                    <a:lumMod val="25000"/>
                  </a:schemeClr>
                </a:solidFill>
              </a:rPr>
              <a:t>                           the moon, and around the stars. This</a:t>
            </a:r>
          </a:p>
          <a:p>
            <a:pPr>
              <a:buNone/>
            </a:pPr>
            <a:r>
              <a:rPr lang="en-US" sz="1800" dirty="0">
                <a:solidFill>
                  <a:schemeClr val="bg2">
                    <a:lumMod val="25000"/>
                  </a:schemeClr>
                </a:solidFill>
              </a:rPr>
              <a:t>                           movement helps me to see the beauty </a:t>
            </a:r>
          </a:p>
          <a:p>
            <a:pPr>
              <a:buNone/>
            </a:pPr>
            <a:r>
              <a:rPr lang="en-US" sz="1800" dirty="0">
                <a:solidFill>
                  <a:schemeClr val="bg2">
                    <a:lumMod val="25000"/>
                  </a:schemeClr>
                </a:solidFill>
              </a:rPr>
              <a:t>                           and energy of the night sky. The moon </a:t>
            </a:r>
          </a:p>
          <a:p>
            <a:pPr>
              <a:buNone/>
            </a:pPr>
            <a:r>
              <a:rPr lang="en-US" sz="1800" dirty="0">
                <a:solidFill>
                  <a:schemeClr val="bg2">
                    <a:lumMod val="25000"/>
                  </a:schemeClr>
                </a:solidFill>
              </a:rPr>
              <a:t>                           and the stars are full of light, and they </a:t>
            </a:r>
          </a:p>
          <a:p>
            <a:pPr>
              <a:buNone/>
            </a:pPr>
            <a:r>
              <a:rPr lang="en-US" sz="1800" dirty="0">
                <a:solidFill>
                  <a:schemeClr val="bg2">
                    <a:lumMod val="25000"/>
                  </a:schemeClr>
                </a:solidFill>
              </a:rPr>
              <a:t>                           make me feel warm inside .</a:t>
            </a:r>
            <a:r>
              <a:rPr lang="en-US" sz="1800" dirty="0"/>
              <a:t> </a:t>
            </a:r>
            <a:r>
              <a:rPr lang="en-US" sz="1800" dirty="0">
                <a:solidFill>
                  <a:srgbClr val="00B050"/>
                </a:solidFill>
              </a:rPr>
              <a:t>Next, the little </a:t>
            </a:r>
          </a:p>
          <a:p>
            <a:pPr>
              <a:buNone/>
            </a:pPr>
            <a:r>
              <a:rPr lang="en-US" sz="1800" dirty="0">
                <a:solidFill>
                  <a:srgbClr val="00B050"/>
                </a:solidFill>
              </a:rPr>
              <a:t>                           town below the stars  looks very peaceful . I imagine that </a:t>
            </a:r>
          </a:p>
          <a:p>
            <a:pPr>
              <a:buNone/>
            </a:pPr>
            <a:r>
              <a:rPr lang="en-US" sz="1800" dirty="0">
                <a:solidFill>
                  <a:srgbClr val="00B050"/>
                </a:solidFill>
              </a:rPr>
              <a:t>                           children can see the stars through their bedroom windows.</a:t>
            </a:r>
            <a:r>
              <a:rPr lang="en-US" sz="1800" dirty="0"/>
              <a:t> </a:t>
            </a:r>
          </a:p>
          <a:p>
            <a:pPr>
              <a:buNone/>
            </a:pPr>
            <a:r>
              <a:rPr lang="en-US" sz="1800" dirty="0">
                <a:solidFill>
                  <a:srgbClr val="7030A0"/>
                </a:solidFill>
              </a:rPr>
              <a:t>                           Finally, there is a strong contrast  between the dark tree in front </a:t>
            </a:r>
          </a:p>
          <a:p>
            <a:pPr>
              <a:buNone/>
            </a:pPr>
            <a:r>
              <a:rPr lang="en-US" sz="1800" dirty="0">
                <a:solidFill>
                  <a:srgbClr val="7030A0"/>
                </a:solidFill>
              </a:rPr>
              <a:t>                           of the scene and the bright sky. This contrast makes the sky </a:t>
            </a:r>
          </a:p>
          <a:p>
            <a:pPr>
              <a:buNone/>
            </a:pPr>
            <a:r>
              <a:rPr lang="en-US" sz="1800" dirty="0">
                <a:solidFill>
                  <a:srgbClr val="7030A0"/>
                </a:solidFill>
              </a:rPr>
              <a:t>                           look even more beautiful</a:t>
            </a:r>
            <a:r>
              <a:rPr lang="en-US" sz="1800" dirty="0"/>
              <a:t>.</a:t>
            </a:r>
          </a:p>
          <a:p>
            <a:pPr>
              <a:buNone/>
            </a:pPr>
            <a:r>
              <a:rPr lang="en-US" sz="1800" dirty="0"/>
              <a:t>                           I am thankful to Vincent Van Gogh for his beautiful work of art. </a:t>
            </a:r>
          </a:p>
          <a:p>
            <a:pPr>
              <a:buNone/>
            </a:pPr>
            <a:r>
              <a:rPr lang="en-US" sz="1800" dirty="0"/>
              <a:t>                          The swirling sky, the beautiful stars .and the peaceful town </a:t>
            </a:r>
          </a:p>
          <a:p>
            <a:pPr>
              <a:buNone/>
            </a:pPr>
            <a:r>
              <a:rPr lang="en-US" sz="1800" dirty="0"/>
              <a:t>                           are so special to me. It will always be my </a:t>
            </a:r>
            <a:r>
              <a:rPr lang="en-US" sz="1800" dirty="0" err="1"/>
              <a:t>favourit</a:t>
            </a:r>
            <a:r>
              <a:rPr lang="en-US" sz="1800" dirty="0"/>
              <a:t> work of art. </a:t>
            </a:r>
          </a:p>
        </p:txBody>
      </p:sp>
      <p:pic>
        <p:nvPicPr>
          <p:cNvPr id="4" name="Picture 3" descr="The stary night.jpg"/>
          <p:cNvPicPr>
            <a:picLocks noChangeAspect="1"/>
          </p:cNvPicPr>
          <p:nvPr/>
        </p:nvPicPr>
        <p:blipFill>
          <a:blip r:embed="rId2" cstate="print"/>
          <a:stretch>
            <a:fillRect/>
          </a:stretch>
        </p:blipFill>
        <p:spPr>
          <a:xfrm>
            <a:off x="6012160" y="1772816"/>
            <a:ext cx="2843808" cy="2016224"/>
          </a:xfrm>
          <a:prstGeom prst="rect">
            <a:avLst/>
          </a:prstGeom>
        </p:spPr>
      </p:pic>
      <p:sp>
        <p:nvSpPr>
          <p:cNvPr id="5" name="TextBox 4"/>
          <p:cNvSpPr txBox="1"/>
          <p:nvPr/>
        </p:nvSpPr>
        <p:spPr>
          <a:xfrm>
            <a:off x="0" y="188640"/>
            <a:ext cx="1008112" cy="461665"/>
          </a:xfrm>
          <a:prstGeom prst="rect">
            <a:avLst/>
          </a:prstGeom>
          <a:noFill/>
        </p:spPr>
        <p:txBody>
          <a:bodyPr wrap="square" rtlCol="0">
            <a:spAutoFit/>
          </a:bodyPr>
          <a:lstStyle/>
          <a:p>
            <a:pPr algn="ctr"/>
            <a:r>
              <a:rPr lang="en-US" sz="2400" dirty="0">
                <a:solidFill>
                  <a:schemeClr val="accent1">
                    <a:lumMod val="50000"/>
                  </a:schemeClr>
                </a:solidFill>
              </a:rPr>
              <a:t>Title</a:t>
            </a:r>
          </a:p>
        </p:txBody>
      </p:sp>
      <p:sp>
        <p:nvSpPr>
          <p:cNvPr id="6" name="TextBox 5"/>
          <p:cNvSpPr txBox="1"/>
          <p:nvPr/>
        </p:nvSpPr>
        <p:spPr>
          <a:xfrm>
            <a:off x="395536" y="980728"/>
            <a:ext cx="1080120" cy="584775"/>
          </a:xfrm>
          <a:prstGeom prst="rect">
            <a:avLst/>
          </a:prstGeom>
          <a:noFill/>
        </p:spPr>
        <p:txBody>
          <a:bodyPr wrap="square" rtlCol="0">
            <a:spAutoFit/>
          </a:bodyPr>
          <a:lstStyle/>
          <a:p>
            <a:r>
              <a:rPr lang="en-US" sz="1600" dirty="0">
                <a:solidFill>
                  <a:srgbClr val="FF0000"/>
                </a:solidFill>
              </a:rPr>
              <a:t>Topic and</a:t>
            </a:r>
          </a:p>
          <a:p>
            <a:r>
              <a:rPr lang="en-US" sz="1600" dirty="0">
                <a:solidFill>
                  <a:srgbClr val="FF0000"/>
                </a:solidFill>
              </a:rPr>
              <a:t>opinion</a:t>
            </a:r>
          </a:p>
        </p:txBody>
      </p:sp>
      <p:sp>
        <p:nvSpPr>
          <p:cNvPr id="8" name="TextBox 7"/>
          <p:cNvSpPr txBox="1"/>
          <p:nvPr/>
        </p:nvSpPr>
        <p:spPr>
          <a:xfrm>
            <a:off x="179512" y="2348880"/>
            <a:ext cx="1224136" cy="923330"/>
          </a:xfrm>
          <a:prstGeom prst="rect">
            <a:avLst/>
          </a:prstGeom>
          <a:noFill/>
        </p:spPr>
        <p:txBody>
          <a:bodyPr wrap="square" rtlCol="0">
            <a:spAutoFit/>
          </a:bodyPr>
          <a:lstStyle/>
          <a:p>
            <a:pPr algn="ctr"/>
            <a:r>
              <a:rPr lang="en-US" dirty="0">
                <a:solidFill>
                  <a:schemeClr val="bg2">
                    <a:lumMod val="25000"/>
                  </a:schemeClr>
                </a:solidFill>
              </a:rPr>
              <a:t>Reasons </a:t>
            </a:r>
          </a:p>
          <a:p>
            <a:pPr algn="ctr"/>
            <a:r>
              <a:rPr lang="en-US" dirty="0">
                <a:solidFill>
                  <a:schemeClr val="bg2">
                    <a:lumMod val="25000"/>
                  </a:schemeClr>
                </a:solidFill>
              </a:rPr>
              <a:t>and </a:t>
            </a:r>
          </a:p>
          <a:p>
            <a:pPr algn="ctr"/>
            <a:r>
              <a:rPr lang="en-US" dirty="0">
                <a:solidFill>
                  <a:schemeClr val="bg2">
                    <a:lumMod val="25000"/>
                  </a:schemeClr>
                </a:solidFill>
              </a:rPr>
              <a:t>details</a:t>
            </a:r>
          </a:p>
        </p:txBody>
      </p:sp>
      <p:sp>
        <p:nvSpPr>
          <p:cNvPr id="9" name="TextBox 8"/>
          <p:cNvSpPr txBox="1"/>
          <p:nvPr/>
        </p:nvSpPr>
        <p:spPr>
          <a:xfrm>
            <a:off x="179512" y="5517232"/>
            <a:ext cx="1296144" cy="923330"/>
          </a:xfrm>
          <a:prstGeom prst="rect">
            <a:avLst/>
          </a:prstGeom>
          <a:noFill/>
        </p:spPr>
        <p:txBody>
          <a:bodyPr wrap="square" rtlCol="0">
            <a:spAutoFit/>
          </a:bodyPr>
          <a:lstStyle/>
          <a:p>
            <a:r>
              <a:rPr lang="en-US" dirty="0"/>
              <a:t>Summary </a:t>
            </a:r>
          </a:p>
          <a:p>
            <a:r>
              <a:rPr lang="en-US" dirty="0"/>
              <a:t>and final</a:t>
            </a:r>
          </a:p>
          <a:p>
            <a:r>
              <a:rPr lang="en-US" dirty="0"/>
              <a:t>thought</a:t>
            </a:r>
          </a:p>
        </p:txBody>
      </p:sp>
      <p:sp>
        <p:nvSpPr>
          <p:cNvPr id="10" name="Right Arrow 9"/>
          <p:cNvSpPr/>
          <p:nvPr/>
        </p:nvSpPr>
        <p:spPr>
          <a:xfrm>
            <a:off x="899592" y="332656"/>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flipV="1">
            <a:off x="1331640" y="1340768"/>
            <a:ext cx="43204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403648" y="2708920"/>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331640" y="5877272"/>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42032832"/>
              </p:ext>
            </p:extLst>
          </p:nvPr>
        </p:nvGraphicFramePr>
        <p:xfrm>
          <a:off x="323528" y="980728"/>
          <a:ext cx="8567937" cy="5638800"/>
        </p:xfrm>
        <a:graphic>
          <a:graphicData uri="http://schemas.openxmlformats.org/drawingml/2006/table">
            <a:tbl>
              <a:tblPr firstRow="1" bandRow="1">
                <a:tableStyleId>{5C22544A-7EE6-4342-B048-85BDC9FD1C3A}</a:tableStyleId>
              </a:tblPr>
              <a:tblGrid>
                <a:gridCol w="2855979">
                  <a:extLst>
                    <a:ext uri="{9D8B030D-6E8A-4147-A177-3AD203B41FA5}">
                      <a16:colId xmlns:a16="http://schemas.microsoft.com/office/drawing/2014/main" val="20000"/>
                    </a:ext>
                  </a:extLst>
                </a:gridCol>
                <a:gridCol w="2855979">
                  <a:extLst>
                    <a:ext uri="{9D8B030D-6E8A-4147-A177-3AD203B41FA5}">
                      <a16:colId xmlns:a16="http://schemas.microsoft.com/office/drawing/2014/main" val="20001"/>
                    </a:ext>
                  </a:extLst>
                </a:gridCol>
                <a:gridCol w="2855979">
                  <a:extLst>
                    <a:ext uri="{9D8B030D-6E8A-4147-A177-3AD203B41FA5}">
                      <a16:colId xmlns:a16="http://schemas.microsoft.com/office/drawing/2014/main" val="20002"/>
                    </a:ext>
                  </a:extLst>
                </a:gridCol>
              </a:tblGrid>
              <a:tr h="370840">
                <a:tc gridSpan="3">
                  <a:txBody>
                    <a:bodyPr/>
                    <a:lstStyle/>
                    <a:p>
                      <a:r>
                        <a:rPr lang="en-US" sz="3200" dirty="0"/>
                        <a:t>My </a:t>
                      </a:r>
                      <a:r>
                        <a:rPr lang="en-US" sz="3200" dirty="0" err="1"/>
                        <a:t>favourite</a:t>
                      </a:r>
                      <a:r>
                        <a:rPr lang="en-US" sz="3200" dirty="0"/>
                        <a:t> work of art:</a:t>
                      </a:r>
                      <a:r>
                        <a:rPr lang="en-US" sz="3200" baseline="0" dirty="0"/>
                        <a:t> Starry Night by  Van Gogh</a:t>
                      </a:r>
                      <a:endParaRPr lang="en-US" sz="3200"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3200" dirty="0"/>
                        <a:t>First reason</a:t>
                      </a:r>
                    </a:p>
                  </a:txBody>
                  <a:tcPr/>
                </a:tc>
                <a:tc>
                  <a:txBody>
                    <a:bodyPr/>
                    <a:lstStyle/>
                    <a:p>
                      <a:r>
                        <a:rPr lang="en-US" sz="3200" dirty="0"/>
                        <a:t>Second reason</a:t>
                      </a:r>
                    </a:p>
                  </a:txBody>
                  <a:tcPr/>
                </a:tc>
                <a:tc>
                  <a:txBody>
                    <a:bodyPr/>
                    <a:lstStyle/>
                    <a:p>
                      <a:r>
                        <a:rPr lang="en-US" sz="3200" dirty="0"/>
                        <a:t>Third reason</a:t>
                      </a:r>
                    </a:p>
                  </a:txBody>
                  <a:tcPr/>
                </a:tc>
                <a:extLst>
                  <a:ext uri="{0D108BD9-81ED-4DB2-BD59-A6C34878D82A}">
                    <a16:rowId xmlns:a16="http://schemas.microsoft.com/office/drawing/2014/main" val="10001"/>
                  </a:ext>
                </a:extLst>
              </a:tr>
              <a:tr h="370840">
                <a:tc>
                  <a:txBody>
                    <a:bodyPr/>
                    <a:lstStyle/>
                    <a:p>
                      <a:pPr>
                        <a:buNone/>
                      </a:pPr>
                      <a:r>
                        <a:rPr lang="en-US" sz="3200" dirty="0">
                          <a:solidFill>
                            <a:schemeClr val="bg2">
                              <a:lumMod val="25000"/>
                            </a:schemeClr>
                          </a:solidFill>
                        </a:rPr>
                        <a:t>Van Gogh painted </a:t>
                      </a:r>
                    </a:p>
                    <a:p>
                      <a:pPr>
                        <a:buNone/>
                      </a:pPr>
                      <a:r>
                        <a:rPr lang="en-US" sz="3200" dirty="0">
                          <a:solidFill>
                            <a:schemeClr val="bg2">
                              <a:lumMod val="25000"/>
                            </a:schemeClr>
                          </a:solidFill>
                        </a:rPr>
                        <a:t>swirling lines through the sky, around</a:t>
                      </a:r>
                      <a:r>
                        <a:rPr lang="en-US" sz="3200" baseline="0" dirty="0">
                          <a:solidFill>
                            <a:schemeClr val="bg2">
                              <a:lumMod val="25000"/>
                            </a:schemeClr>
                          </a:solidFill>
                        </a:rPr>
                        <a:t> </a:t>
                      </a:r>
                      <a:r>
                        <a:rPr lang="en-US" sz="3200" dirty="0">
                          <a:solidFill>
                            <a:schemeClr val="bg2">
                              <a:lumMod val="25000"/>
                            </a:schemeClr>
                          </a:solidFill>
                        </a:rPr>
                        <a:t>the moon, and around the stars. </a:t>
                      </a:r>
                      <a:endParaRPr lang="en-US" sz="3200" dirty="0"/>
                    </a:p>
                  </a:txBody>
                  <a:tcPr/>
                </a:tc>
                <a:tc>
                  <a:txBody>
                    <a:bodyPr/>
                    <a:lstStyle/>
                    <a:p>
                      <a:r>
                        <a:rPr lang="en-US" sz="3200" dirty="0">
                          <a:solidFill>
                            <a:srgbClr val="00B050"/>
                          </a:solidFill>
                        </a:rPr>
                        <a:t>The little town below the stars looks very peaceful .</a:t>
                      </a:r>
                      <a:endParaRPr lang="en-US" sz="3200" dirty="0"/>
                    </a:p>
                  </a:txBody>
                  <a:tcPr/>
                </a:tc>
                <a:tc>
                  <a:txBody>
                    <a:bodyPr/>
                    <a:lstStyle/>
                    <a:p>
                      <a:r>
                        <a:rPr lang="en-US" sz="3200" dirty="0">
                          <a:solidFill>
                            <a:srgbClr val="7030A0"/>
                          </a:solidFill>
                        </a:rPr>
                        <a:t>There is a strong contrast between the dark tree in front of the scene and the bright sky. </a:t>
                      </a:r>
                      <a:endParaRPr lang="en-US" sz="32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872208"/>
          </a:xfrm>
        </p:spPr>
        <p:txBody>
          <a:bodyPr>
            <a:normAutofit fontScale="90000"/>
          </a:bodyPr>
          <a:lstStyle/>
          <a:p>
            <a:pPr algn="ctr"/>
            <a:br>
              <a:rPr lang="en-US" b="1" dirty="0"/>
            </a:br>
            <a:br>
              <a:rPr lang="en-US" b="1" dirty="0"/>
            </a:br>
            <a:br>
              <a:rPr lang="en-US" b="1" dirty="0"/>
            </a:br>
            <a:r>
              <a:rPr lang="en-US" b="1" dirty="0"/>
              <a:t>A</a:t>
            </a:r>
            <a:r>
              <a:rPr lang="en-US" dirty="0"/>
              <a:t> </a:t>
            </a:r>
            <a:r>
              <a:rPr lang="en-US" b="1" dirty="0"/>
              <a:t>successful opinion essay </a:t>
            </a:r>
            <a:br>
              <a:rPr lang="en-US" b="1" dirty="0"/>
            </a:br>
            <a:r>
              <a:rPr lang="en-US" b="1" dirty="0"/>
              <a:t>should have</a:t>
            </a:r>
            <a:r>
              <a:rPr lang="en-US" dirty="0"/>
              <a:t>:</a:t>
            </a:r>
          </a:p>
        </p:txBody>
      </p:sp>
      <p:sp>
        <p:nvSpPr>
          <p:cNvPr id="3" name="Content Placeholder 2"/>
          <p:cNvSpPr>
            <a:spLocks noGrp="1"/>
          </p:cNvSpPr>
          <p:nvPr>
            <p:ph idx="1"/>
          </p:nvPr>
        </p:nvSpPr>
        <p:spPr/>
        <p:txBody>
          <a:bodyPr/>
          <a:lstStyle/>
          <a:p>
            <a:pPr lvl="0"/>
            <a:r>
              <a:rPr lang="en-US" b="1" dirty="0"/>
              <a:t>A title.</a:t>
            </a:r>
            <a:endParaRPr lang="en-US" dirty="0"/>
          </a:p>
          <a:p>
            <a:pPr lvl="0"/>
            <a:r>
              <a:rPr lang="en-US" b="1" dirty="0"/>
              <a:t>An introductory paragraph</a:t>
            </a:r>
            <a:r>
              <a:rPr lang="en-US" dirty="0"/>
              <a:t> in which you </a:t>
            </a:r>
            <a:r>
              <a:rPr lang="en-US" b="1" dirty="0"/>
              <a:t>state the topic and your opinion.</a:t>
            </a:r>
            <a:endParaRPr lang="en-US" dirty="0"/>
          </a:p>
          <a:p>
            <a:r>
              <a:rPr lang="en-US" dirty="0"/>
              <a:t> </a:t>
            </a:r>
            <a:r>
              <a:rPr lang="en-US" b="1" dirty="0"/>
              <a:t>A main body</a:t>
            </a:r>
            <a:r>
              <a:rPr lang="en-US" dirty="0"/>
              <a:t> which consists of several paragraphs, each presenting </a:t>
            </a:r>
            <a:r>
              <a:rPr lang="en-US" b="1" dirty="0"/>
              <a:t>a separate viewpoint supported by reasons and details</a:t>
            </a:r>
            <a:r>
              <a:rPr lang="en-US" dirty="0"/>
              <a:t>. </a:t>
            </a:r>
          </a:p>
          <a:p>
            <a:r>
              <a:rPr lang="en-US" dirty="0"/>
              <a:t> </a:t>
            </a:r>
            <a:r>
              <a:rPr lang="en-US" b="1" dirty="0"/>
              <a:t>A</a:t>
            </a:r>
            <a:r>
              <a:rPr lang="en-US" dirty="0"/>
              <a:t> </a:t>
            </a:r>
            <a:r>
              <a:rPr lang="en-US" b="1" dirty="0"/>
              <a:t>Conclusion</a:t>
            </a:r>
            <a:r>
              <a:rPr lang="en-US" dirty="0"/>
              <a:t> in which you summarize the reasons and write a final thought.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 with a Dove</a:t>
            </a:r>
          </a:p>
        </p:txBody>
      </p:sp>
      <p:sp>
        <p:nvSpPr>
          <p:cNvPr id="3" name="Content Placeholder 2"/>
          <p:cNvSpPr>
            <a:spLocks noGrp="1"/>
          </p:cNvSpPr>
          <p:nvPr>
            <p:ph idx="1"/>
          </p:nvPr>
        </p:nvSpPr>
        <p:spPr/>
        <p:txBody>
          <a:bodyPr>
            <a:normAutofit fontScale="85000" lnSpcReduction="10000"/>
          </a:bodyPr>
          <a:lstStyle/>
          <a:p>
            <a:pPr>
              <a:buNone/>
            </a:pPr>
            <a:r>
              <a:rPr lang="en-US" dirty="0"/>
              <a:t>Child with a Dove is one of Picasso's earliest works:</a:t>
            </a:r>
          </a:p>
          <a:p>
            <a:pPr>
              <a:buNone/>
            </a:pPr>
            <a:r>
              <a:rPr lang="en-US" dirty="0"/>
              <a:t> he was twenty-one, or even less. He probably</a:t>
            </a:r>
          </a:p>
          <a:p>
            <a:pPr>
              <a:buNone/>
            </a:pPr>
            <a:r>
              <a:rPr lang="en-US" dirty="0"/>
              <a:t> painted it in Paris.</a:t>
            </a:r>
          </a:p>
          <a:p>
            <a:pPr>
              <a:buNone/>
            </a:pPr>
            <a:r>
              <a:rPr lang="en-US" dirty="0"/>
              <a:t> In Child with a Dove, we see a new thoughtfulness.</a:t>
            </a:r>
          </a:p>
          <a:p>
            <a:pPr>
              <a:buNone/>
            </a:pPr>
            <a:r>
              <a:rPr lang="en-US" dirty="0"/>
              <a:t>In this early work, we find a feature of Picasso's painting </a:t>
            </a:r>
          </a:p>
          <a:p>
            <a:pPr>
              <a:buNone/>
            </a:pPr>
            <a:r>
              <a:rPr lang="en-US" dirty="0"/>
              <a:t>that was to characterize his following work: the painter is deeply</a:t>
            </a:r>
          </a:p>
          <a:p>
            <a:pPr>
              <a:buNone/>
            </a:pPr>
            <a:r>
              <a:rPr lang="en-US" dirty="0"/>
              <a:t> involved, wholeheartedly caught up in the object represented.</a:t>
            </a:r>
          </a:p>
          <a:p>
            <a:pPr>
              <a:buNone/>
            </a:pPr>
            <a:r>
              <a:rPr lang="en-US" dirty="0"/>
              <a:t>Picasso's father, who was an artist, had made pigeons a favored</a:t>
            </a:r>
          </a:p>
          <a:p>
            <a:pPr>
              <a:buNone/>
            </a:pPr>
            <a:r>
              <a:rPr lang="en-US" dirty="0"/>
              <a:t> subject of his paintings, and as a boy Picasso must often have seen</a:t>
            </a:r>
          </a:p>
          <a:p>
            <a:pPr>
              <a:buNone/>
            </a:pPr>
            <a:r>
              <a:rPr lang="en-US" dirty="0"/>
              <a:t> pigeons, as well as his father's pictures of them. Childhood</a:t>
            </a:r>
          </a:p>
          <a:p>
            <a:pPr>
              <a:buNone/>
            </a:pPr>
            <a:r>
              <a:rPr lang="en-US" dirty="0"/>
              <a:t> memories must surely have been involved.</a:t>
            </a:r>
          </a:p>
          <a:p>
            <a:endParaRPr lang="en-US" dirty="0"/>
          </a:p>
        </p:txBody>
      </p:sp>
      <p:pic>
        <p:nvPicPr>
          <p:cNvPr id="4" name="Picture 3" descr="C:\Users\NOS\Desktop\child-with-a-dove.jpg"/>
          <p:cNvPicPr/>
          <p:nvPr/>
        </p:nvPicPr>
        <p:blipFill>
          <a:blip r:embed="rId2" cstate="print"/>
          <a:srcRect/>
          <a:stretch>
            <a:fillRect/>
          </a:stretch>
        </p:blipFill>
        <p:spPr bwMode="auto">
          <a:xfrm>
            <a:off x="6732240" y="0"/>
            <a:ext cx="2411760" cy="3356992"/>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n-US" sz="4000" dirty="0"/>
              <a:t>          Child with a Dove by Picasso</a:t>
            </a:r>
          </a:p>
        </p:txBody>
      </p:sp>
      <p:sp>
        <p:nvSpPr>
          <p:cNvPr id="3" name="Content Placeholder 2"/>
          <p:cNvSpPr>
            <a:spLocks noGrp="1"/>
          </p:cNvSpPr>
          <p:nvPr>
            <p:ph idx="1"/>
          </p:nvPr>
        </p:nvSpPr>
        <p:spPr>
          <a:xfrm>
            <a:off x="50304" y="620688"/>
            <a:ext cx="8892480" cy="6391979"/>
          </a:xfrm>
        </p:spPr>
        <p:txBody>
          <a:bodyPr>
            <a:noAutofit/>
          </a:bodyPr>
          <a:lstStyle/>
          <a:p>
            <a:pPr>
              <a:buNone/>
            </a:pPr>
            <a:r>
              <a:rPr lang="en-US" sz="1800" dirty="0">
                <a:solidFill>
                  <a:srgbClr val="FF0000"/>
                </a:solidFill>
              </a:rPr>
              <a:t>                            Picasso painted many beautiful works of art. </a:t>
            </a:r>
          </a:p>
          <a:p>
            <a:pPr>
              <a:buNone/>
            </a:pPr>
            <a:r>
              <a:rPr lang="en-US" sz="1800" dirty="0">
                <a:solidFill>
                  <a:srgbClr val="FF0000"/>
                </a:solidFill>
              </a:rPr>
              <a:t>                           However , I think this  painting Child with a Dove is my </a:t>
            </a:r>
            <a:r>
              <a:rPr lang="en-US" sz="1800" dirty="0" err="1">
                <a:solidFill>
                  <a:srgbClr val="FF0000"/>
                </a:solidFill>
              </a:rPr>
              <a:t>favourite</a:t>
            </a:r>
            <a:r>
              <a:rPr lang="en-US" sz="1800" dirty="0">
                <a:solidFill>
                  <a:srgbClr val="FF0000"/>
                </a:solidFill>
              </a:rPr>
              <a:t>. </a:t>
            </a:r>
          </a:p>
          <a:p>
            <a:pPr>
              <a:buNone/>
            </a:pPr>
            <a:r>
              <a:rPr lang="en-US" sz="1800" dirty="0">
                <a:solidFill>
                  <a:srgbClr val="FF0000"/>
                </a:solidFill>
              </a:rPr>
              <a:t>                           There are three reasons why I think so.</a:t>
            </a:r>
          </a:p>
          <a:p>
            <a:pPr>
              <a:buNone/>
            </a:pPr>
            <a:r>
              <a:rPr lang="en-US" sz="1800" dirty="0">
                <a:solidFill>
                  <a:schemeClr val="bg2">
                    <a:lumMod val="25000"/>
                  </a:schemeClr>
                </a:solidFill>
              </a:rPr>
              <a:t>                           First, in </a:t>
            </a:r>
            <a:r>
              <a:rPr lang="en-US" sz="1800" dirty="0">
                <a:solidFill>
                  <a:schemeClr val="tx2">
                    <a:lumMod val="75000"/>
                  </a:schemeClr>
                </a:solidFill>
              </a:rPr>
              <a:t>Child with a Dove</a:t>
            </a:r>
            <a:r>
              <a:rPr lang="en-US" sz="1800" dirty="0">
                <a:solidFill>
                  <a:srgbClr val="FF0000"/>
                </a:solidFill>
              </a:rPr>
              <a:t> </a:t>
            </a:r>
            <a:r>
              <a:rPr lang="en-US" sz="1800" dirty="0">
                <a:solidFill>
                  <a:schemeClr val="bg2">
                    <a:lumMod val="25000"/>
                  </a:schemeClr>
                </a:solidFill>
              </a:rPr>
              <a:t>, Picasso painted </a:t>
            </a:r>
          </a:p>
          <a:p>
            <a:pPr>
              <a:buNone/>
            </a:pPr>
            <a:r>
              <a:rPr lang="en-US" sz="1800" dirty="0">
                <a:solidFill>
                  <a:schemeClr val="tx2">
                    <a:lumMod val="75000"/>
                  </a:schemeClr>
                </a:solidFill>
              </a:rPr>
              <a:t>                           a little girl, with short ginger hair, wearing </a:t>
            </a:r>
          </a:p>
          <a:p>
            <a:pPr>
              <a:buNone/>
            </a:pPr>
            <a:r>
              <a:rPr lang="en-US" sz="1800" dirty="0">
                <a:solidFill>
                  <a:schemeClr val="tx2">
                    <a:lumMod val="75000"/>
                  </a:schemeClr>
                </a:solidFill>
              </a:rPr>
              <a:t>                           a white gown tied at the waist with a blue sash,</a:t>
            </a:r>
          </a:p>
          <a:p>
            <a:pPr>
              <a:buNone/>
            </a:pPr>
            <a:r>
              <a:rPr lang="en-US" sz="1800" dirty="0">
                <a:solidFill>
                  <a:schemeClr val="tx2">
                    <a:lumMod val="75000"/>
                  </a:schemeClr>
                </a:solidFill>
              </a:rPr>
              <a:t>                           holding a white dove in both hands</a:t>
            </a:r>
            <a:r>
              <a:rPr lang="en-US" sz="1800" dirty="0">
                <a:solidFill>
                  <a:schemeClr val="bg2">
                    <a:lumMod val="25000"/>
                  </a:schemeClr>
                </a:solidFill>
              </a:rPr>
              <a:t>. This</a:t>
            </a:r>
          </a:p>
          <a:p>
            <a:pPr>
              <a:buNone/>
            </a:pPr>
            <a:r>
              <a:rPr lang="en-US" sz="1800" dirty="0">
                <a:solidFill>
                  <a:schemeClr val="bg2">
                    <a:lumMod val="25000"/>
                  </a:schemeClr>
                </a:solidFill>
              </a:rPr>
              <a:t>                           white dove helps me to see the purity</a:t>
            </a:r>
          </a:p>
          <a:p>
            <a:pPr>
              <a:buNone/>
            </a:pPr>
            <a:r>
              <a:rPr lang="en-US" sz="1800" dirty="0">
                <a:solidFill>
                  <a:schemeClr val="bg2">
                    <a:lumMod val="25000"/>
                  </a:schemeClr>
                </a:solidFill>
              </a:rPr>
              <a:t>                           of childhood. The innocent look of the girl</a:t>
            </a:r>
          </a:p>
          <a:p>
            <a:pPr>
              <a:buNone/>
            </a:pPr>
            <a:r>
              <a:rPr lang="en-US" sz="1800" dirty="0">
                <a:solidFill>
                  <a:schemeClr val="bg2">
                    <a:lumMod val="25000"/>
                  </a:schemeClr>
                </a:solidFill>
              </a:rPr>
              <a:t>                           is full of peace, hope and love , and it</a:t>
            </a:r>
          </a:p>
          <a:p>
            <a:pPr>
              <a:buNone/>
            </a:pPr>
            <a:r>
              <a:rPr lang="en-US" sz="1800" dirty="0">
                <a:solidFill>
                  <a:schemeClr val="bg2">
                    <a:lumMod val="25000"/>
                  </a:schemeClr>
                </a:solidFill>
              </a:rPr>
              <a:t>                           makes me feel calm inside .</a:t>
            </a:r>
            <a:r>
              <a:rPr lang="en-US" sz="1800" dirty="0"/>
              <a:t> </a:t>
            </a:r>
            <a:r>
              <a:rPr lang="en-US" sz="1800" dirty="0">
                <a:solidFill>
                  <a:srgbClr val="00B050"/>
                </a:solidFill>
              </a:rPr>
              <a:t>Next, the small ball with brightly </a:t>
            </a:r>
          </a:p>
          <a:p>
            <a:pPr>
              <a:buNone/>
            </a:pPr>
            <a:r>
              <a:rPr lang="en-US" sz="1800" dirty="0">
                <a:solidFill>
                  <a:srgbClr val="00B050"/>
                </a:solidFill>
              </a:rPr>
              <a:t>                           </a:t>
            </a:r>
            <a:r>
              <a:rPr lang="en-US" sz="1800" dirty="0" err="1">
                <a:solidFill>
                  <a:srgbClr val="00B050"/>
                </a:solidFill>
              </a:rPr>
              <a:t>coloured</a:t>
            </a:r>
            <a:r>
              <a:rPr lang="en-US" sz="1800" dirty="0">
                <a:solidFill>
                  <a:srgbClr val="00B050"/>
                </a:solidFill>
              </a:rPr>
              <a:t> segments in front of  the child looks very peaceful . </a:t>
            </a:r>
          </a:p>
          <a:p>
            <a:pPr>
              <a:buNone/>
            </a:pPr>
            <a:r>
              <a:rPr lang="en-US" sz="1800" dirty="0">
                <a:solidFill>
                  <a:srgbClr val="00B050"/>
                </a:solidFill>
              </a:rPr>
              <a:t>                           I imagine the child having fun playing with it with his friends.</a:t>
            </a:r>
            <a:endParaRPr lang="en-US" sz="1800" dirty="0"/>
          </a:p>
          <a:p>
            <a:pPr>
              <a:buNone/>
            </a:pPr>
            <a:r>
              <a:rPr lang="en-US" sz="1800" dirty="0">
                <a:solidFill>
                  <a:srgbClr val="7030A0"/>
                </a:solidFill>
              </a:rPr>
              <a:t>                           Finally, the blue wall behind the girl resembles and the blue sky            </a:t>
            </a:r>
          </a:p>
          <a:p>
            <a:pPr>
              <a:buNone/>
            </a:pPr>
            <a:r>
              <a:rPr lang="en-US" sz="1800" dirty="0">
                <a:solidFill>
                  <a:srgbClr val="7030A0"/>
                </a:solidFill>
              </a:rPr>
              <a:t>                           and the green floor resembles the green grass. This resemblance makes </a:t>
            </a:r>
          </a:p>
          <a:p>
            <a:pPr>
              <a:buNone/>
            </a:pPr>
            <a:r>
              <a:rPr lang="en-US" sz="1800" dirty="0">
                <a:solidFill>
                  <a:srgbClr val="7030A0"/>
                </a:solidFill>
              </a:rPr>
              <a:t>                           the painting look even more beautiful</a:t>
            </a:r>
            <a:r>
              <a:rPr lang="en-US" sz="1800" dirty="0"/>
              <a:t>.</a:t>
            </a:r>
          </a:p>
          <a:p>
            <a:pPr>
              <a:buNone/>
            </a:pPr>
            <a:r>
              <a:rPr lang="en-US" sz="1800" dirty="0"/>
              <a:t>                           I am thankful to Picasso for his beautiful work of art. </a:t>
            </a:r>
          </a:p>
          <a:p>
            <a:pPr>
              <a:buNone/>
            </a:pPr>
            <a:r>
              <a:rPr lang="en-US" sz="1800" dirty="0"/>
              <a:t>                          The white dove, the colorful ball and the sky and grass resemblance </a:t>
            </a:r>
          </a:p>
          <a:p>
            <a:pPr>
              <a:buNone/>
            </a:pPr>
            <a:r>
              <a:rPr lang="en-US" sz="1800" dirty="0"/>
              <a:t>                           are so special to me. It will always be my </a:t>
            </a:r>
            <a:r>
              <a:rPr lang="en-US" sz="1800" dirty="0" err="1"/>
              <a:t>favourite</a:t>
            </a:r>
            <a:r>
              <a:rPr lang="en-US" sz="1800" dirty="0"/>
              <a:t> work of art. </a:t>
            </a:r>
          </a:p>
        </p:txBody>
      </p:sp>
      <p:sp>
        <p:nvSpPr>
          <p:cNvPr id="5" name="TextBox 4"/>
          <p:cNvSpPr txBox="1"/>
          <p:nvPr/>
        </p:nvSpPr>
        <p:spPr>
          <a:xfrm>
            <a:off x="0" y="188640"/>
            <a:ext cx="1008112" cy="461665"/>
          </a:xfrm>
          <a:prstGeom prst="rect">
            <a:avLst/>
          </a:prstGeom>
          <a:noFill/>
        </p:spPr>
        <p:txBody>
          <a:bodyPr wrap="square" rtlCol="0">
            <a:spAutoFit/>
          </a:bodyPr>
          <a:lstStyle/>
          <a:p>
            <a:pPr algn="ctr"/>
            <a:r>
              <a:rPr lang="en-US" sz="2400" dirty="0">
                <a:solidFill>
                  <a:schemeClr val="accent1">
                    <a:lumMod val="50000"/>
                  </a:schemeClr>
                </a:solidFill>
              </a:rPr>
              <a:t>Title</a:t>
            </a:r>
          </a:p>
        </p:txBody>
      </p:sp>
      <p:sp>
        <p:nvSpPr>
          <p:cNvPr id="6" name="TextBox 5"/>
          <p:cNvSpPr txBox="1"/>
          <p:nvPr/>
        </p:nvSpPr>
        <p:spPr>
          <a:xfrm>
            <a:off x="395536" y="980728"/>
            <a:ext cx="1080120" cy="584775"/>
          </a:xfrm>
          <a:prstGeom prst="rect">
            <a:avLst/>
          </a:prstGeom>
          <a:noFill/>
        </p:spPr>
        <p:txBody>
          <a:bodyPr wrap="square" rtlCol="0">
            <a:spAutoFit/>
          </a:bodyPr>
          <a:lstStyle/>
          <a:p>
            <a:r>
              <a:rPr lang="en-US" sz="1600" dirty="0">
                <a:solidFill>
                  <a:srgbClr val="FF0000"/>
                </a:solidFill>
              </a:rPr>
              <a:t>Topic and</a:t>
            </a:r>
          </a:p>
          <a:p>
            <a:r>
              <a:rPr lang="en-US" sz="1600" dirty="0">
                <a:solidFill>
                  <a:srgbClr val="FF0000"/>
                </a:solidFill>
              </a:rPr>
              <a:t>opinion</a:t>
            </a:r>
          </a:p>
        </p:txBody>
      </p:sp>
      <p:sp>
        <p:nvSpPr>
          <p:cNvPr id="8" name="TextBox 7"/>
          <p:cNvSpPr txBox="1"/>
          <p:nvPr/>
        </p:nvSpPr>
        <p:spPr>
          <a:xfrm>
            <a:off x="179512" y="2348880"/>
            <a:ext cx="1224136" cy="923330"/>
          </a:xfrm>
          <a:prstGeom prst="rect">
            <a:avLst/>
          </a:prstGeom>
          <a:noFill/>
        </p:spPr>
        <p:txBody>
          <a:bodyPr wrap="square" rtlCol="0">
            <a:spAutoFit/>
          </a:bodyPr>
          <a:lstStyle/>
          <a:p>
            <a:pPr algn="ctr"/>
            <a:r>
              <a:rPr lang="en-US" dirty="0">
                <a:solidFill>
                  <a:schemeClr val="bg2">
                    <a:lumMod val="25000"/>
                  </a:schemeClr>
                </a:solidFill>
              </a:rPr>
              <a:t>Reasons </a:t>
            </a:r>
          </a:p>
          <a:p>
            <a:pPr algn="ctr"/>
            <a:r>
              <a:rPr lang="en-US" dirty="0">
                <a:solidFill>
                  <a:schemeClr val="bg2">
                    <a:lumMod val="25000"/>
                  </a:schemeClr>
                </a:solidFill>
              </a:rPr>
              <a:t>and </a:t>
            </a:r>
          </a:p>
          <a:p>
            <a:pPr algn="ctr"/>
            <a:r>
              <a:rPr lang="en-US" dirty="0">
                <a:solidFill>
                  <a:schemeClr val="bg2">
                    <a:lumMod val="25000"/>
                  </a:schemeClr>
                </a:solidFill>
              </a:rPr>
              <a:t>details</a:t>
            </a:r>
          </a:p>
        </p:txBody>
      </p:sp>
      <p:sp>
        <p:nvSpPr>
          <p:cNvPr id="9" name="TextBox 8"/>
          <p:cNvSpPr txBox="1"/>
          <p:nvPr/>
        </p:nvSpPr>
        <p:spPr>
          <a:xfrm>
            <a:off x="179512" y="6044713"/>
            <a:ext cx="1296144" cy="923330"/>
          </a:xfrm>
          <a:prstGeom prst="rect">
            <a:avLst/>
          </a:prstGeom>
          <a:noFill/>
        </p:spPr>
        <p:txBody>
          <a:bodyPr wrap="square" rtlCol="0">
            <a:spAutoFit/>
          </a:bodyPr>
          <a:lstStyle/>
          <a:p>
            <a:r>
              <a:rPr lang="en-US" dirty="0"/>
              <a:t>Summary </a:t>
            </a:r>
          </a:p>
          <a:p>
            <a:r>
              <a:rPr lang="en-US" dirty="0"/>
              <a:t>and final</a:t>
            </a:r>
          </a:p>
          <a:p>
            <a:r>
              <a:rPr lang="en-US" dirty="0"/>
              <a:t>thought</a:t>
            </a:r>
          </a:p>
        </p:txBody>
      </p:sp>
      <p:sp>
        <p:nvSpPr>
          <p:cNvPr id="10" name="Right Arrow 9"/>
          <p:cNvSpPr/>
          <p:nvPr/>
        </p:nvSpPr>
        <p:spPr>
          <a:xfrm>
            <a:off x="899592" y="332656"/>
            <a:ext cx="648072"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flipV="1">
            <a:off x="1223628" y="1479803"/>
            <a:ext cx="432048" cy="72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223628" y="2746804"/>
            <a:ext cx="360040"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a:off x="1125604" y="6713984"/>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C:\Users\NOS\Desktop\child-with-a-dove.jpg">
            <a:extLst>
              <a:ext uri="{FF2B5EF4-FFF2-40B4-BE49-F238E27FC236}">
                <a16:creationId xmlns:a16="http://schemas.microsoft.com/office/drawing/2014/main" id="{9700052E-C1F5-41B4-AF2F-7D7A4A223E24}"/>
              </a:ext>
            </a:extLst>
          </p:cNvPr>
          <p:cNvPicPr/>
          <p:nvPr/>
        </p:nvPicPr>
        <p:blipFill>
          <a:blip r:embed="rId2" cstate="print"/>
          <a:srcRect/>
          <a:stretch>
            <a:fillRect/>
          </a:stretch>
        </p:blipFill>
        <p:spPr bwMode="auto">
          <a:xfrm>
            <a:off x="6516215" y="1520788"/>
            <a:ext cx="2281623" cy="2196244"/>
          </a:xfrm>
          <a:prstGeom prst="rect">
            <a:avLst/>
          </a:prstGeom>
          <a:noFill/>
          <a:ln w="9525">
            <a:noFill/>
            <a:miter lim="800000"/>
            <a:headEnd/>
            <a:tailEnd/>
          </a:ln>
        </p:spPr>
      </p:pic>
    </p:spTree>
    <p:extLst>
      <p:ext uri="{BB962C8B-B14F-4D97-AF65-F5344CB8AC3E}">
        <p14:creationId xmlns:p14="http://schemas.microsoft.com/office/powerpoint/2010/main" val="548107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Sunflowers</a:t>
            </a:r>
          </a:p>
        </p:txBody>
      </p:sp>
      <p:sp>
        <p:nvSpPr>
          <p:cNvPr id="3" name="Content Placeholder 2"/>
          <p:cNvSpPr>
            <a:spLocks noGrp="1"/>
          </p:cNvSpPr>
          <p:nvPr>
            <p:ph idx="1"/>
          </p:nvPr>
        </p:nvSpPr>
        <p:spPr/>
        <p:txBody>
          <a:bodyPr>
            <a:normAutofit fontScale="92500" lnSpcReduction="20000"/>
          </a:bodyPr>
          <a:lstStyle/>
          <a:p>
            <a:endParaRPr lang="en-US" dirty="0"/>
          </a:p>
          <a:p>
            <a:pPr>
              <a:buNone/>
            </a:pPr>
            <a:r>
              <a:rPr lang="en-US" dirty="0"/>
              <a:t>Van Gogh’s paintings of Sunflowers </a:t>
            </a:r>
          </a:p>
          <a:p>
            <a:pPr>
              <a:buNone/>
            </a:pPr>
            <a:r>
              <a:rPr lang="en-US" dirty="0"/>
              <a:t>are among his most famous. He did them </a:t>
            </a:r>
          </a:p>
          <a:p>
            <a:pPr>
              <a:buNone/>
            </a:pPr>
            <a:r>
              <a:rPr lang="en-US" dirty="0"/>
              <a:t>in Arles, in the south of France, in 1888 and 1889. Vincent</a:t>
            </a:r>
          </a:p>
          <a:p>
            <a:pPr>
              <a:buNone/>
            </a:pPr>
            <a:r>
              <a:rPr lang="en-US" dirty="0"/>
              <a:t> painted a total of five large canvases with sunflowers in a</a:t>
            </a:r>
          </a:p>
          <a:p>
            <a:pPr>
              <a:buNone/>
            </a:pPr>
            <a:r>
              <a:rPr lang="en-US" dirty="0"/>
              <a:t> vase, with three shades of yellow ‘and nothing else’. In this</a:t>
            </a:r>
          </a:p>
          <a:p>
            <a:pPr>
              <a:buNone/>
            </a:pPr>
            <a:r>
              <a:rPr lang="en-US" dirty="0"/>
              <a:t> way, he showed that it was possible to create an image with</a:t>
            </a:r>
          </a:p>
          <a:p>
            <a:pPr>
              <a:buNone/>
            </a:pPr>
            <a:r>
              <a:rPr lang="en-US" dirty="0"/>
              <a:t> numerous variations of a single </a:t>
            </a:r>
            <a:r>
              <a:rPr lang="en-US" dirty="0" err="1"/>
              <a:t>colour</a:t>
            </a:r>
            <a:r>
              <a:rPr lang="en-US" dirty="0"/>
              <a:t>. One of these </a:t>
            </a:r>
          </a:p>
          <a:p>
            <a:pPr>
              <a:buNone/>
            </a:pPr>
            <a:r>
              <a:rPr lang="en-US" dirty="0"/>
              <a:t>paintings went to decorate his friend </a:t>
            </a:r>
            <a:r>
              <a:rPr lang="en-US" u="sng" dirty="0">
                <a:hlinkClick r:id="rId2" tooltip="Paul Gauguin"/>
              </a:rPr>
              <a:t>Paul Gauguin</a:t>
            </a:r>
            <a:r>
              <a:rPr lang="en-US" dirty="0"/>
              <a:t>'s</a:t>
            </a:r>
          </a:p>
          <a:p>
            <a:pPr>
              <a:buNone/>
            </a:pPr>
            <a:r>
              <a:rPr lang="en-US" dirty="0"/>
              <a:t> bedroom. The paintings show sunflowers in all stages of life,</a:t>
            </a:r>
          </a:p>
          <a:p>
            <a:pPr>
              <a:buNone/>
            </a:pPr>
            <a:r>
              <a:rPr lang="en-US" dirty="0"/>
              <a:t> from full bloom to withering. </a:t>
            </a:r>
          </a:p>
        </p:txBody>
      </p:sp>
      <p:pic>
        <p:nvPicPr>
          <p:cNvPr id="4" name="Picture 3" descr="C:\Users\NOS\Desktop\van_gogh_sunflowers_lg.jpg"/>
          <p:cNvPicPr/>
          <p:nvPr/>
        </p:nvPicPr>
        <p:blipFill>
          <a:blip r:embed="rId3" cstate="print"/>
          <a:srcRect/>
          <a:stretch>
            <a:fillRect/>
          </a:stretch>
        </p:blipFill>
        <p:spPr bwMode="auto">
          <a:xfrm>
            <a:off x="6012160" y="-56271"/>
            <a:ext cx="3131840" cy="3096343"/>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44EF5-0644-4C7F-9668-95ED868A030E}"/>
              </a:ext>
            </a:extLst>
          </p:cNvPr>
          <p:cNvSpPr>
            <a:spLocks noGrp="1"/>
          </p:cNvSpPr>
          <p:nvPr>
            <p:ph type="title"/>
          </p:nvPr>
        </p:nvSpPr>
        <p:spPr/>
        <p:txBody>
          <a:bodyPr>
            <a:normAutofit fontScale="90000"/>
          </a:bodyPr>
          <a:lstStyle/>
          <a:p>
            <a:r>
              <a:rPr lang="en-US" dirty="0"/>
              <a:t>Sunflowers by Vincent Van Gogh </a:t>
            </a:r>
          </a:p>
        </p:txBody>
      </p:sp>
      <p:sp>
        <p:nvSpPr>
          <p:cNvPr id="3" name="Content Placeholder 2">
            <a:extLst>
              <a:ext uri="{FF2B5EF4-FFF2-40B4-BE49-F238E27FC236}">
                <a16:creationId xmlns:a16="http://schemas.microsoft.com/office/drawing/2014/main" id="{6983CC67-6012-45B4-8EC6-E896EAC4E240}"/>
              </a:ext>
            </a:extLst>
          </p:cNvPr>
          <p:cNvSpPr>
            <a:spLocks noGrp="1"/>
          </p:cNvSpPr>
          <p:nvPr>
            <p:ph idx="1"/>
          </p:nvPr>
        </p:nvSpPr>
        <p:spPr>
          <a:xfrm>
            <a:off x="457200" y="1935480"/>
            <a:ext cx="8435280" cy="4389120"/>
          </a:xfrm>
        </p:spPr>
        <p:txBody>
          <a:bodyPr>
            <a:normAutofit fontScale="62500" lnSpcReduction="20000"/>
          </a:bodyPr>
          <a:lstStyle/>
          <a:p>
            <a:pPr>
              <a:buNone/>
            </a:pPr>
            <a:r>
              <a:rPr lang="en-US" sz="2800" dirty="0">
                <a:solidFill>
                  <a:srgbClr val="FF0000"/>
                </a:solidFill>
              </a:rPr>
              <a:t>    </a:t>
            </a:r>
            <a:r>
              <a:rPr lang="en-US" sz="3200" dirty="0">
                <a:solidFill>
                  <a:srgbClr val="FF0000"/>
                </a:solidFill>
              </a:rPr>
              <a:t>Vincent Van Gogh painted many beautiful works of art.  However , I think this  painting Sunflowers is my </a:t>
            </a:r>
            <a:r>
              <a:rPr lang="en-US" sz="3200" dirty="0" err="1">
                <a:solidFill>
                  <a:srgbClr val="FF0000"/>
                </a:solidFill>
              </a:rPr>
              <a:t>favourite</a:t>
            </a:r>
            <a:r>
              <a:rPr lang="en-US" sz="3200" dirty="0">
                <a:solidFill>
                  <a:srgbClr val="FF0000"/>
                </a:solidFill>
              </a:rPr>
              <a:t>. There are three reasons why I think so.</a:t>
            </a:r>
          </a:p>
          <a:p>
            <a:pPr>
              <a:buNone/>
            </a:pPr>
            <a:endParaRPr lang="en-US" sz="3200" dirty="0">
              <a:solidFill>
                <a:srgbClr val="FF0000"/>
              </a:solidFill>
            </a:endParaRPr>
          </a:p>
          <a:p>
            <a:pPr>
              <a:buNone/>
            </a:pPr>
            <a:r>
              <a:rPr lang="en-US" sz="3200" dirty="0">
                <a:solidFill>
                  <a:schemeClr val="bg2">
                    <a:lumMod val="25000"/>
                  </a:schemeClr>
                </a:solidFill>
              </a:rPr>
              <a:t>    First, in </a:t>
            </a:r>
            <a:r>
              <a:rPr lang="en-US" sz="3200" dirty="0">
                <a:solidFill>
                  <a:schemeClr val="tx2">
                    <a:lumMod val="75000"/>
                  </a:schemeClr>
                </a:solidFill>
              </a:rPr>
              <a:t>Sunflowers</a:t>
            </a:r>
            <a:r>
              <a:rPr lang="en-US" sz="3200" dirty="0">
                <a:solidFill>
                  <a:schemeClr val="bg2">
                    <a:lumMod val="25000"/>
                  </a:schemeClr>
                </a:solidFill>
              </a:rPr>
              <a:t>, Vincent  painted a large canvas with sunflowers in a vase with three shades of yellow. The </a:t>
            </a:r>
            <a:r>
              <a:rPr lang="en-US" sz="3200" dirty="0" err="1">
                <a:solidFill>
                  <a:schemeClr val="bg2">
                    <a:lumMod val="25000"/>
                  </a:schemeClr>
                </a:solidFill>
              </a:rPr>
              <a:t>colour</a:t>
            </a:r>
            <a:r>
              <a:rPr lang="en-US" sz="3200" dirty="0">
                <a:solidFill>
                  <a:schemeClr val="bg2">
                    <a:lumMod val="25000"/>
                  </a:schemeClr>
                </a:solidFill>
              </a:rPr>
              <a:t> yellow represents the sun, I can feel its warmth and brightness. </a:t>
            </a:r>
            <a:r>
              <a:rPr lang="en-US" sz="3200" dirty="0">
                <a:solidFill>
                  <a:srgbClr val="00B050"/>
                </a:solidFill>
              </a:rPr>
              <a:t>Next, the sunflowers are a symbol of life, the flowers are in various stages showing the cycle of life. I can smell their fragrance. </a:t>
            </a:r>
            <a:r>
              <a:rPr lang="en-US" sz="3200" dirty="0">
                <a:solidFill>
                  <a:srgbClr val="7030A0"/>
                </a:solidFill>
              </a:rPr>
              <a:t>Finally, the grey wall behind the vase  makes a beautiful contrast with the yellow flowers. It makes me full of happiness.</a:t>
            </a:r>
          </a:p>
          <a:p>
            <a:pPr>
              <a:buNone/>
            </a:pPr>
            <a:r>
              <a:rPr lang="en-US" sz="3200" dirty="0">
                <a:solidFill>
                  <a:srgbClr val="7030A0"/>
                </a:solidFill>
              </a:rPr>
              <a:t>                      </a:t>
            </a:r>
            <a:endParaRPr lang="en-US" sz="3200" dirty="0"/>
          </a:p>
          <a:p>
            <a:pPr>
              <a:buNone/>
            </a:pPr>
            <a:r>
              <a:rPr lang="en-US" sz="3200" dirty="0"/>
              <a:t>    I am thankful to Vincent for his beautiful work of art.  The yellow sunflowers, the various stages of the sunflowers and the contrast of the grey wall are so special to me. It will always be my </a:t>
            </a:r>
            <a:r>
              <a:rPr lang="en-US" sz="3200" dirty="0" err="1"/>
              <a:t>favourite</a:t>
            </a:r>
            <a:r>
              <a:rPr lang="en-US" sz="3200" dirty="0"/>
              <a:t> work of art. </a:t>
            </a:r>
          </a:p>
        </p:txBody>
      </p:sp>
      <p:pic>
        <p:nvPicPr>
          <p:cNvPr id="4" name="Picture 3" descr="C:\Users\NOS\Desktop\van_gogh_sunflowers_lg.jpg">
            <a:extLst>
              <a:ext uri="{FF2B5EF4-FFF2-40B4-BE49-F238E27FC236}">
                <a16:creationId xmlns:a16="http://schemas.microsoft.com/office/drawing/2014/main" id="{A468B5C2-E856-4FD8-8303-BCA296283612}"/>
              </a:ext>
            </a:extLst>
          </p:cNvPr>
          <p:cNvPicPr/>
          <p:nvPr/>
        </p:nvPicPr>
        <p:blipFill>
          <a:blip r:embed="rId2" cstate="print"/>
          <a:srcRect/>
          <a:stretch>
            <a:fillRect/>
          </a:stretch>
        </p:blipFill>
        <p:spPr bwMode="auto">
          <a:xfrm>
            <a:off x="6876256" y="-283784"/>
            <a:ext cx="1728192" cy="1634367"/>
          </a:xfrm>
          <a:prstGeom prst="rect">
            <a:avLst/>
          </a:prstGeom>
          <a:noFill/>
          <a:ln w="9525">
            <a:noFill/>
            <a:miter lim="800000"/>
            <a:headEnd/>
            <a:tailEnd/>
          </a:ln>
        </p:spPr>
      </p:pic>
    </p:spTree>
    <p:extLst>
      <p:ext uri="{BB962C8B-B14F-4D97-AF65-F5344CB8AC3E}">
        <p14:creationId xmlns:p14="http://schemas.microsoft.com/office/powerpoint/2010/main" val="30960396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6091</TotalTime>
  <Words>1144</Words>
  <Application>Microsoft Office PowerPoint</Application>
  <PresentationFormat>On-screen Show (4:3)</PresentationFormat>
  <Paragraphs>112</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Constantia</vt:lpstr>
      <vt:lpstr>Wingdings 2</vt:lpstr>
      <vt:lpstr>Flow</vt:lpstr>
      <vt:lpstr>An opinion Essay </vt:lpstr>
      <vt:lpstr>An opinion Essay </vt:lpstr>
      <vt:lpstr>          Starry Night by Vincent Van Gogh</vt:lpstr>
      <vt:lpstr>PowerPoint Presentation</vt:lpstr>
      <vt:lpstr>   A successful opinion essay  should have:</vt:lpstr>
      <vt:lpstr>Child with a Dove</vt:lpstr>
      <vt:lpstr>          Child with a Dove by Picasso</vt:lpstr>
      <vt:lpstr>Sunflowers</vt:lpstr>
      <vt:lpstr>Sunflowers by Vincent Van Gogh </vt:lpstr>
      <vt:lpstr>Sunrise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Verb To Be Present and Past</dc:title>
  <dc:creator>NOS</dc:creator>
  <cp:lastModifiedBy>N.Mousa</cp:lastModifiedBy>
  <cp:revision>334</cp:revision>
  <dcterms:created xsi:type="dcterms:W3CDTF">2020-03-24T16:48:37Z</dcterms:created>
  <dcterms:modified xsi:type="dcterms:W3CDTF">2023-05-23T05:47:30Z</dcterms:modified>
</cp:coreProperties>
</file>