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60" r:id="rId3"/>
    <p:sldId id="261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911C-FCDF-4C42-84E8-DF3B2B14B7EE}" type="datetimeFigureOut">
              <a:rPr lang="ar-JO" smtClean="0"/>
              <a:t>15/09/1444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A3D0-6F73-4574-A796-58BF15C2AD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8498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911C-FCDF-4C42-84E8-DF3B2B14B7EE}" type="datetimeFigureOut">
              <a:rPr lang="ar-JO" smtClean="0"/>
              <a:t>15/09/1444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A3D0-6F73-4574-A796-58BF15C2AD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93234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911C-FCDF-4C42-84E8-DF3B2B14B7EE}" type="datetimeFigureOut">
              <a:rPr lang="ar-JO" smtClean="0"/>
              <a:t>15/09/1444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A3D0-6F73-4574-A796-58BF15C2AD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15215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911C-FCDF-4C42-84E8-DF3B2B14B7EE}" type="datetimeFigureOut">
              <a:rPr lang="ar-JO" smtClean="0"/>
              <a:t>15/09/1444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A3D0-6F73-4574-A796-58BF15C2AD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3144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911C-FCDF-4C42-84E8-DF3B2B14B7EE}" type="datetimeFigureOut">
              <a:rPr lang="ar-JO" smtClean="0"/>
              <a:t>15/09/1444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A3D0-6F73-4574-A796-58BF15C2AD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54718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911C-FCDF-4C42-84E8-DF3B2B14B7EE}" type="datetimeFigureOut">
              <a:rPr lang="ar-JO" smtClean="0"/>
              <a:t>15/09/1444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A3D0-6F73-4574-A796-58BF15C2AD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83284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911C-FCDF-4C42-84E8-DF3B2B14B7EE}" type="datetimeFigureOut">
              <a:rPr lang="ar-JO" smtClean="0"/>
              <a:t>15/09/1444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A3D0-6F73-4574-A796-58BF15C2AD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35644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911C-FCDF-4C42-84E8-DF3B2B14B7EE}" type="datetimeFigureOut">
              <a:rPr lang="ar-JO" smtClean="0"/>
              <a:t>15/09/1444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A3D0-6F73-4574-A796-58BF15C2AD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73341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911C-FCDF-4C42-84E8-DF3B2B14B7EE}" type="datetimeFigureOut">
              <a:rPr lang="ar-JO" smtClean="0"/>
              <a:t>15/09/1444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A3D0-6F73-4574-A796-58BF15C2AD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4935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911C-FCDF-4C42-84E8-DF3B2B14B7EE}" type="datetimeFigureOut">
              <a:rPr lang="ar-JO" smtClean="0"/>
              <a:t>15/09/1444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A3D0-6F73-4574-A796-58BF15C2AD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41793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911C-FCDF-4C42-84E8-DF3B2B14B7EE}" type="datetimeFigureOut">
              <a:rPr lang="ar-JO" smtClean="0"/>
              <a:t>15/09/1444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A3D0-6F73-4574-A796-58BF15C2AD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84618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A911C-FCDF-4C42-84E8-DF3B2B14B7EE}" type="datetimeFigureOut">
              <a:rPr lang="ar-JO" smtClean="0"/>
              <a:t>15/09/1444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BA3D0-6F73-4574-A796-58BF15C2AD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598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764704"/>
            <a:ext cx="7920880" cy="353943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JO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ar-JO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JO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الوحدة الثالثة : المظاهر الحضارية للدولة الاموية</a:t>
            </a:r>
          </a:p>
          <a:p>
            <a:pPr algn="ctr"/>
            <a:endParaRPr lang="ar-JO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ctr"/>
            <a:endParaRPr lang="ar-JO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ctr"/>
            <a:r>
              <a:rPr lang="ar-JO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الدرس الثالث : العلوم الدينية والانسانية والتطبيقية</a:t>
            </a:r>
          </a:p>
          <a:p>
            <a:pPr algn="ctr"/>
            <a:endParaRPr lang="ar-JO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2860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548680"/>
            <a:ext cx="3744416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3600" b="1" dirty="0" smtClean="0">
                <a:solidFill>
                  <a:schemeClr val="tx1"/>
                </a:solidFill>
              </a:rPr>
              <a:t>ثالثاً : العلوم الانسانية </a:t>
            </a:r>
            <a:endParaRPr lang="ar-JO" sz="3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3548" y="1556792"/>
            <a:ext cx="8136904" cy="48936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JO" sz="2400" b="1" dirty="0" smtClean="0">
                <a:solidFill>
                  <a:srgbClr val="FF0000"/>
                </a:solidFill>
              </a:rPr>
              <a:t>3. التاريخ :</a:t>
            </a:r>
          </a:p>
          <a:p>
            <a:pPr algn="r" rtl="1"/>
            <a:endParaRPr lang="ar-JO" sz="2400" b="1" dirty="0" smtClean="0">
              <a:solidFill>
                <a:schemeClr val="tx1"/>
              </a:solidFill>
            </a:endParaRPr>
          </a:p>
          <a:p>
            <a:pPr algn="r" rtl="1"/>
            <a:r>
              <a:rPr lang="ar-JO" sz="2400" b="1" dirty="0" smtClean="0">
                <a:solidFill>
                  <a:schemeClr val="tx1"/>
                </a:solidFill>
              </a:rPr>
              <a:t>هو العلم الذي يهتم بتسجيل الاحداث التاريخية وفقا لزمن حدوثها .</a:t>
            </a:r>
          </a:p>
          <a:p>
            <a:pPr algn="r" rtl="1"/>
            <a:endParaRPr lang="ar-JO" sz="2400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400" b="1" dirty="0" smtClean="0">
                <a:solidFill>
                  <a:schemeClr val="tx1"/>
                </a:solidFill>
              </a:rPr>
              <a:t>أهتمت كتب التاريخ بتدوين :</a:t>
            </a:r>
          </a:p>
          <a:p>
            <a:pPr algn="r" rtl="1"/>
            <a:r>
              <a:rPr lang="ar-JO" sz="2400" b="1" dirty="0" smtClean="0">
                <a:solidFill>
                  <a:schemeClr val="tx1"/>
                </a:solidFill>
              </a:rPr>
              <a:t>                                        1. أخبار المسلمين وفتوحاتهم .</a:t>
            </a:r>
          </a:p>
          <a:p>
            <a:pPr algn="r" rtl="1"/>
            <a:r>
              <a:rPr lang="ar-JO" sz="2400" b="1" dirty="0">
                <a:solidFill>
                  <a:schemeClr val="tx1"/>
                </a:solidFill>
              </a:rPr>
              <a:t> </a:t>
            </a:r>
            <a:r>
              <a:rPr lang="ar-JO" sz="2400" b="1" dirty="0" smtClean="0">
                <a:solidFill>
                  <a:schemeClr val="tx1"/>
                </a:solidFill>
              </a:rPr>
              <a:t>                                       2. تدوين أنساب القبائل العربية . </a:t>
            </a:r>
          </a:p>
          <a:p>
            <a:pPr algn="r" rtl="1"/>
            <a:endParaRPr lang="ar-JO" sz="2400" b="1" dirty="0">
              <a:solidFill>
                <a:schemeClr val="tx1"/>
              </a:solidFill>
            </a:endParaRPr>
          </a:p>
          <a:p>
            <a:pPr algn="r" rtl="1"/>
            <a:r>
              <a:rPr lang="ar-JO" sz="2400" b="1" dirty="0" smtClean="0">
                <a:solidFill>
                  <a:schemeClr val="tx1"/>
                </a:solidFill>
              </a:rPr>
              <a:t>                              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400" b="1" dirty="0" smtClean="0">
                <a:solidFill>
                  <a:schemeClr val="tx1"/>
                </a:solidFill>
              </a:rPr>
              <a:t>اول من دون التاريخ ( عبيدة بن شرية ) في عهد ( معاوية بن ابي سفيان ) .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400" b="1" dirty="0" smtClean="0">
                <a:solidFill>
                  <a:schemeClr val="tx1"/>
                </a:solidFill>
              </a:rPr>
              <a:t>أول من ألف السيرة ( عروة بن الزبير بن العوام ) .  </a:t>
            </a:r>
          </a:p>
          <a:p>
            <a:pPr algn="r" rtl="1"/>
            <a:endParaRPr lang="ar-JO" sz="2400" b="1" dirty="0">
              <a:solidFill>
                <a:schemeClr val="tx1"/>
              </a:solidFill>
            </a:endParaRPr>
          </a:p>
          <a:p>
            <a:pPr algn="r" rtl="1"/>
            <a:r>
              <a:rPr lang="ar-JO" sz="2400" b="1" dirty="0" smtClean="0">
                <a:solidFill>
                  <a:schemeClr val="tx1"/>
                </a:solidFill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418765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6272" y="225514"/>
            <a:ext cx="3456384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3600" b="1" dirty="0" smtClean="0">
                <a:solidFill>
                  <a:schemeClr val="tx1"/>
                </a:solidFill>
              </a:rPr>
              <a:t>ثالثاً : العلوم الانسانية </a:t>
            </a:r>
            <a:endParaRPr lang="ar-JO" sz="3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2016" y="890136"/>
            <a:ext cx="8064896" cy="1600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JO" b="1" dirty="0" smtClean="0">
                <a:solidFill>
                  <a:schemeClr val="tx1"/>
                </a:solidFill>
              </a:rPr>
              <a:t>4</a:t>
            </a:r>
            <a:r>
              <a:rPr lang="ar-JO" sz="2000" b="1" dirty="0" smtClean="0">
                <a:solidFill>
                  <a:srgbClr val="FF0000"/>
                </a:solidFill>
              </a:rPr>
              <a:t>. الفلسفة :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chemeClr val="tx1"/>
                </a:solidFill>
              </a:rPr>
              <a:t>من العلوم التي تم نقلها الى العربية عن اللغات الأخرى علم الفلسفة .</a:t>
            </a:r>
          </a:p>
          <a:p>
            <a:pPr algn="r" rtl="1"/>
            <a:endParaRPr lang="ar-JO" sz="2000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chemeClr val="tx1"/>
                </a:solidFill>
              </a:rPr>
              <a:t>أشهر الفلاسفة في العصر الاموي ( واصل بن عطاء ) . </a:t>
            </a:r>
            <a:endParaRPr lang="ar-JO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endParaRPr lang="ar-JO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6796" y="2852936"/>
            <a:ext cx="8064896" cy="33547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JO" b="1" dirty="0" smtClean="0">
                <a:solidFill>
                  <a:schemeClr val="tx1"/>
                </a:solidFill>
              </a:rPr>
              <a:t>5</a:t>
            </a:r>
            <a:r>
              <a:rPr lang="ar-JO" sz="2000" b="1" dirty="0" smtClean="0">
                <a:solidFill>
                  <a:srgbClr val="FF0000"/>
                </a:solidFill>
              </a:rPr>
              <a:t>. الترجمة :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chemeClr val="tx1"/>
                </a:solidFill>
              </a:rPr>
              <a:t>اطلع المسلمين على ثقافات شعوب البلاد المفتوحة نتيجة الاختلاط بهم </a:t>
            </a:r>
            <a:r>
              <a:rPr lang="ar-JO" sz="2000" b="1" dirty="0">
                <a:solidFill>
                  <a:schemeClr val="tx1"/>
                </a:solidFill>
              </a:rPr>
              <a:t>ف</a:t>
            </a:r>
            <a:r>
              <a:rPr lang="ar-JO" sz="2000" b="1" dirty="0" smtClean="0">
                <a:solidFill>
                  <a:schemeClr val="tx1"/>
                </a:solidFill>
              </a:rPr>
              <a:t>قام المسلمين بترجمة عدة علوم هذه الشعوب </a:t>
            </a:r>
            <a:r>
              <a:rPr lang="ar-JO" sz="2000" b="1" dirty="0">
                <a:solidFill>
                  <a:schemeClr val="tx1"/>
                </a:solidFill>
              </a:rPr>
              <a:t>.</a:t>
            </a:r>
            <a:endParaRPr lang="ar-JO" sz="2000" b="1" dirty="0" smtClean="0">
              <a:solidFill>
                <a:schemeClr val="tx1"/>
              </a:solidFill>
            </a:endParaRPr>
          </a:p>
          <a:p>
            <a:pPr algn="r" rtl="1"/>
            <a:r>
              <a:rPr lang="ar-JO" sz="2000" b="1" dirty="0" smtClean="0">
                <a:solidFill>
                  <a:schemeClr val="tx1"/>
                </a:solidFill>
              </a:rPr>
              <a:t> </a:t>
            </a:r>
            <a:endParaRPr lang="ar-JO" sz="2000" b="1" dirty="0">
              <a:solidFill>
                <a:schemeClr val="tx1"/>
              </a:solidFill>
            </a:endParaRPr>
          </a:p>
          <a:p>
            <a:pPr algn="r" rtl="1"/>
            <a:r>
              <a:rPr lang="ar-JO" sz="2000" b="1" dirty="0" smtClean="0">
                <a:solidFill>
                  <a:schemeClr val="tx1"/>
                </a:solidFill>
              </a:rPr>
              <a:t>من أشهر المترجمين :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1. ( ابن المقفع ) ترجم الكتاب المشهور ( كليلة ودمنة ) .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2. ( الطبيب ابن أثال ) ترجم كتبا في الطب بطلب من ( معاوية بن أبي سفيان ) </a:t>
            </a:r>
          </a:p>
          <a:p>
            <a:pPr algn="r" rtl="1"/>
            <a:endParaRPr lang="ar-JO" b="1" dirty="0">
              <a:solidFill>
                <a:schemeClr val="tx1"/>
              </a:solidFill>
            </a:endParaRPr>
          </a:p>
          <a:p>
            <a:pPr algn="r" rtl="1"/>
            <a:endParaRPr lang="ar-JO" b="1" dirty="0" smtClean="0">
              <a:solidFill>
                <a:schemeClr val="tx1"/>
              </a:solidFill>
            </a:endParaRPr>
          </a:p>
          <a:p>
            <a:pPr algn="r" rtl="1"/>
            <a:endParaRPr lang="ar-JO" b="1" dirty="0">
              <a:solidFill>
                <a:schemeClr val="tx1"/>
              </a:solidFill>
            </a:endParaRPr>
          </a:p>
          <a:p>
            <a:pPr algn="r" rtl="1"/>
            <a:r>
              <a:rPr lang="ar-JO" b="1" dirty="0" smtClean="0">
                <a:solidFill>
                  <a:schemeClr val="tx1"/>
                </a:solidFill>
              </a:rPr>
              <a:t> </a:t>
            </a:r>
            <a:endParaRPr lang="ar-JO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087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6272" y="225514"/>
            <a:ext cx="382396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3600" b="1" dirty="0" smtClean="0">
                <a:solidFill>
                  <a:schemeClr val="tx1"/>
                </a:solidFill>
              </a:rPr>
              <a:t>ثالثاً : العلوم التطبيقية </a:t>
            </a:r>
            <a:endParaRPr lang="ar-JO" sz="3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884145"/>
            <a:ext cx="8280920" cy="48013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 rtl="1"/>
            <a:endParaRPr lang="ar-JO" b="1" dirty="0" smtClean="0">
              <a:solidFill>
                <a:schemeClr val="tx1"/>
              </a:solidFill>
            </a:endParaRPr>
          </a:p>
          <a:p>
            <a:pPr marL="342900" indent="-342900" algn="r" rtl="1">
              <a:buAutoNum type="arabicPeriod"/>
            </a:pPr>
            <a:r>
              <a:rPr lang="ar-JO" b="1" dirty="0" smtClean="0">
                <a:solidFill>
                  <a:srgbClr val="FF0000"/>
                </a:solidFill>
              </a:rPr>
              <a:t>الرياضيات والهندسة :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b="1" dirty="0" smtClean="0">
                <a:solidFill>
                  <a:schemeClr val="tx1"/>
                </a:solidFill>
              </a:rPr>
              <a:t>برزت براعة علماء المسلمين في علمي الرياضيات والهندسة من خلال :</a:t>
            </a:r>
          </a:p>
          <a:p>
            <a:pPr algn="r" rtl="1"/>
            <a:r>
              <a:rPr lang="ar-JO" b="1" dirty="0">
                <a:solidFill>
                  <a:schemeClr val="tx1"/>
                </a:solidFill>
              </a:rPr>
              <a:t> </a:t>
            </a:r>
            <a:r>
              <a:rPr lang="ar-JO" b="1" dirty="0" smtClean="0">
                <a:solidFill>
                  <a:schemeClr val="tx1"/>
                </a:solidFill>
              </a:rPr>
              <a:t>                                                                                       أ : بناء القصور .</a:t>
            </a:r>
          </a:p>
          <a:p>
            <a:pPr algn="r" rtl="1"/>
            <a:r>
              <a:rPr lang="ar-JO" b="1" dirty="0">
                <a:solidFill>
                  <a:schemeClr val="tx1"/>
                </a:solidFill>
              </a:rPr>
              <a:t> </a:t>
            </a:r>
            <a:r>
              <a:rPr lang="ar-JO" b="1" dirty="0" smtClean="0">
                <a:solidFill>
                  <a:schemeClr val="tx1"/>
                </a:solidFill>
              </a:rPr>
              <a:t>                                                                                      ب : بناء المساجد .</a:t>
            </a:r>
          </a:p>
          <a:p>
            <a:pPr algn="r" rtl="1"/>
            <a:r>
              <a:rPr lang="ar-JO" b="1" dirty="0" smtClean="0">
                <a:solidFill>
                  <a:schemeClr val="tx1"/>
                </a:solidFill>
              </a:rPr>
              <a:t>                                                                                        ج: حسن التخطيط عند بناء المدن</a:t>
            </a:r>
          </a:p>
          <a:p>
            <a:pPr algn="r" rtl="1"/>
            <a:r>
              <a:rPr lang="ar-JO" b="1" dirty="0">
                <a:solidFill>
                  <a:schemeClr val="tx1"/>
                </a:solidFill>
              </a:rPr>
              <a:t> </a:t>
            </a:r>
            <a:r>
              <a:rPr lang="ar-JO" b="1" dirty="0" smtClean="0">
                <a:solidFill>
                  <a:schemeClr val="tx1"/>
                </a:solidFill>
              </a:rPr>
              <a:t>                                                                                             في أرجاء الدولة الاموية .</a:t>
            </a:r>
          </a:p>
          <a:p>
            <a:pPr algn="r" rtl="1"/>
            <a:r>
              <a:rPr lang="ar-JO" b="1" dirty="0" smtClean="0">
                <a:solidFill>
                  <a:srgbClr val="FF0000"/>
                </a:solidFill>
              </a:rPr>
              <a:t>2. الكيمياء :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b="1" dirty="0" smtClean="0">
                <a:solidFill>
                  <a:schemeClr val="tx1"/>
                </a:solidFill>
              </a:rPr>
              <a:t>عرفت الكيمياء عند العرب بعلم ( الصنعة ) .</a:t>
            </a:r>
          </a:p>
          <a:p>
            <a:pPr algn="r" rtl="1"/>
            <a:endParaRPr lang="ar-JO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b="1" dirty="0" smtClean="0">
                <a:solidFill>
                  <a:schemeClr val="tx1"/>
                </a:solidFill>
              </a:rPr>
              <a:t>أشهر علماء الكيمياء في العصر الاموي :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b="1" dirty="0" smtClean="0">
                <a:solidFill>
                  <a:schemeClr val="tx1"/>
                </a:solidFill>
              </a:rPr>
              <a:t>  ( خالد بن يزيد بن معاوية )  واطلق عليه حكيم بني مروان لاهتمامه بهذه العلوم، و كان خطيبا وشاعرا فصيحا .</a:t>
            </a:r>
          </a:p>
          <a:p>
            <a:pPr algn="r" rtl="1"/>
            <a:r>
              <a:rPr lang="ar-JO" b="1" dirty="0" smtClean="0">
                <a:solidFill>
                  <a:schemeClr val="tx1"/>
                </a:solidFill>
              </a:rPr>
              <a:t>             ومن مؤلفاته :</a:t>
            </a:r>
          </a:p>
          <a:p>
            <a:pPr algn="r" rtl="1"/>
            <a:r>
              <a:rPr lang="ar-JO" b="1" dirty="0" smtClean="0">
                <a:solidFill>
                  <a:schemeClr val="tx1"/>
                </a:solidFill>
              </a:rPr>
              <a:t>كتاب ( الحرارات ) </a:t>
            </a:r>
          </a:p>
          <a:p>
            <a:pPr algn="r" rtl="1"/>
            <a:r>
              <a:rPr lang="ar-JO" b="1" dirty="0" smtClean="0">
                <a:solidFill>
                  <a:schemeClr val="tx1"/>
                </a:solidFill>
              </a:rPr>
              <a:t>و كتاب ( فردوس الحكمة في علم الكيمياء ) . </a:t>
            </a:r>
          </a:p>
          <a:p>
            <a:pPr algn="r" rtl="1"/>
            <a:r>
              <a:rPr lang="ar-JO" b="1" dirty="0" smtClean="0">
                <a:solidFill>
                  <a:schemeClr val="tx1"/>
                </a:solidFill>
              </a:rPr>
              <a:t>      </a:t>
            </a:r>
            <a:endParaRPr lang="ar-JO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990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6272" y="225514"/>
            <a:ext cx="382396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3600" b="1" dirty="0" smtClean="0">
                <a:solidFill>
                  <a:schemeClr val="tx1"/>
                </a:solidFill>
              </a:rPr>
              <a:t>ثالثاً : العلوم التطبيقية</a:t>
            </a:r>
            <a:r>
              <a:rPr lang="ar-JO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ar-JO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4971" y="1196752"/>
            <a:ext cx="8352928" cy="37856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JO" sz="2000" b="1" dirty="0" smtClean="0">
                <a:solidFill>
                  <a:srgbClr val="FF0000"/>
                </a:solidFill>
              </a:rPr>
              <a:t>3. الطب :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chemeClr val="tx1"/>
                </a:solidFill>
              </a:rPr>
              <a:t>من مظاهر اهتمام العلماء المسلمين بالطب وعلومه في الدولة الأموية :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1. تشجيع خلفاء بني أمية الأطباء وتقريبهم مثل ( ابن أثال ) طبيب معاوية</a:t>
            </a:r>
          </a:p>
          <a:p>
            <a:pPr algn="r" rtl="1"/>
            <a:r>
              <a:rPr lang="ar-JO" sz="2000" b="1" dirty="0" smtClean="0">
                <a:solidFill>
                  <a:schemeClr val="tx1"/>
                </a:solidFill>
              </a:rPr>
              <a:t> 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2. العناية باصحاب الامراض المزمنة والمعدية مثل ( الجذام ) وذلك ببناء </a:t>
            </a:r>
            <a:r>
              <a:rPr lang="ar-JO" sz="2000" b="1" dirty="0" err="1" smtClean="0">
                <a:solidFill>
                  <a:schemeClr val="tx1"/>
                </a:solidFill>
              </a:rPr>
              <a:t>البيمارستنات</a:t>
            </a:r>
            <a:r>
              <a:rPr lang="ar-JO" sz="2000" b="1" dirty="0" smtClean="0">
                <a:solidFill>
                  <a:schemeClr val="tx1"/>
                </a:solidFill>
              </a:rPr>
              <a:t> </a:t>
            </a:r>
          </a:p>
          <a:p>
            <a:pPr algn="r" rtl="1"/>
            <a:r>
              <a:rPr lang="ar-JO" sz="2000" b="1" dirty="0" smtClean="0">
                <a:solidFill>
                  <a:schemeClr val="tx1"/>
                </a:solidFill>
              </a:rPr>
              <a:t>( المستشفيات ) الخاصة. </a:t>
            </a:r>
          </a:p>
          <a:p>
            <a:pPr algn="r" rtl="1"/>
            <a:endParaRPr lang="ar-JO" sz="2000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err="1" smtClean="0">
                <a:solidFill>
                  <a:schemeClr val="tx1"/>
                </a:solidFill>
              </a:rPr>
              <a:t>البيمارستان</a:t>
            </a:r>
            <a:r>
              <a:rPr lang="ar-JO" sz="2000" b="1" dirty="0" smtClean="0">
                <a:solidFill>
                  <a:schemeClr val="tx1"/>
                </a:solidFill>
              </a:rPr>
              <a:t> ( المستشفى ) :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لفظ فارسي مكون من ( بيمار ) وتعني المرض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                     و ( ستان ) وتعني المكان .</a:t>
            </a:r>
          </a:p>
          <a:p>
            <a:pPr algn="r" rtl="1"/>
            <a:endParaRPr lang="ar-JO" sz="2000" b="1" dirty="0">
              <a:solidFill>
                <a:schemeClr val="tx1"/>
              </a:solidFill>
            </a:endParaRPr>
          </a:p>
          <a:p>
            <a:pPr algn="r" rtl="1"/>
            <a:endParaRPr lang="ar-JO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5" y="4715280"/>
            <a:ext cx="3816423" cy="18820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729367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6272" y="225514"/>
            <a:ext cx="382396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3600" b="1" dirty="0" smtClean="0">
                <a:solidFill>
                  <a:schemeClr val="tx1"/>
                </a:solidFill>
              </a:rPr>
              <a:t>ثالثاً : </a:t>
            </a:r>
            <a:r>
              <a:rPr lang="ar-JO" sz="3600" b="1" smtClean="0">
                <a:solidFill>
                  <a:schemeClr val="tx1"/>
                </a:solidFill>
              </a:rPr>
              <a:t>العلوم التطبيقية </a:t>
            </a:r>
            <a:endParaRPr lang="ar-JO" sz="3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700808"/>
            <a:ext cx="7704856" cy="4062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JO" sz="2000" b="1" dirty="0" smtClean="0">
                <a:solidFill>
                  <a:srgbClr val="FF0000"/>
                </a:solidFill>
              </a:rPr>
              <a:t>4. الفلك :</a:t>
            </a:r>
          </a:p>
          <a:p>
            <a:pPr algn="r" rtl="1"/>
            <a:r>
              <a:rPr lang="ar-JO" sz="2000" b="1" dirty="0" smtClean="0">
                <a:solidFill>
                  <a:schemeClr val="tx1"/>
                </a:solidFill>
              </a:rPr>
              <a:t>عرف علم الفلك عند المسلمين بعلم ( الهيئة ) وهو علم يهتم بدراسة الاجرام السماوية </a:t>
            </a:r>
          </a:p>
          <a:p>
            <a:pPr algn="r" rtl="1"/>
            <a:r>
              <a:rPr lang="ar-JO" sz="2000" b="1" dirty="0" smtClean="0">
                <a:solidFill>
                  <a:schemeClr val="tx1"/>
                </a:solidFill>
              </a:rPr>
              <a:t>( النجوم ) .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chemeClr val="tx1"/>
                </a:solidFill>
              </a:rPr>
              <a:t>أهمية علم الفلك :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تحديد اوقات العبادات :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                  أ : تحديد اوقات الصيام .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                 ب : تحديد اوقات الصلاة .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                  د : تحديد اوقات الحج .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chemeClr val="tx1"/>
                </a:solidFill>
              </a:rPr>
              <a:t>اول كتاب في الفلك ترجم عن ( اليونانية ) هو كتاب ( مفتاح النجوم ) لهرمس الحكيم .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chemeClr val="tx1"/>
                </a:solidFill>
              </a:rPr>
              <a:t>الادوات الفلكية التي صنعها العرب :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       1. الاسطرلاب لمعرفة حركة الكواكب .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       2. البوصلة لمعرفة الاتجاهات الاربعة 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ar-JO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549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868660"/>
            <a:ext cx="3888432" cy="30954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40"/>
          <a:stretch/>
        </p:blipFill>
        <p:spPr>
          <a:xfrm>
            <a:off x="467544" y="1833427"/>
            <a:ext cx="3888432" cy="30954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44322" y="401723"/>
            <a:ext cx="5472608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3600" b="1" dirty="0" smtClean="0">
                <a:solidFill>
                  <a:schemeClr val="tx1"/>
                </a:solidFill>
              </a:rPr>
              <a:t>الادوات الفلكية التي صنعها العرب </a:t>
            </a:r>
            <a:endParaRPr lang="ar-JO" sz="3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6" y="5229200"/>
            <a:ext cx="382396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3600" b="1" dirty="0" smtClean="0">
                <a:solidFill>
                  <a:schemeClr val="tx1"/>
                </a:solidFill>
              </a:rPr>
              <a:t>البوصلة</a:t>
            </a:r>
            <a:endParaRPr lang="ar-JO" sz="36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9780" y="5229200"/>
            <a:ext cx="382396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3600" b="1" dirty="0" smtClean="0">
                <a:solidFill>
                  <a:schemeClr val="tx1"/>
                </a:solidFill>
              </a:rPr>
              <a:t>الاسطرلاب</a:t>
            </a:r>
            <a:endParaRPr lang="ar-JO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67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04664"/>
            <a:ext cx="7884876" cy="28315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 rtl="1"/>
            <a:endParaRPr lang="ar-JO" sz="2000" b="1" dirty="0">
              <a:solidFill>
                <a:schemeClr val="tx1"/>
              </a:solidFill>
            </a:endParaRPr>
          </a:p>
          <a:p>
            <a:pPr marL="342900" indent="-342900" algn="r" rtl="1">
              <a:buFont typeface="+mj-lt"/>
              <a:buAutoNum type="arabicPeriod"/>
            </a:pPr>
            <a:r>
              <a:rPr lang="ar-JO" sz="2000" b="1" dirty="0" smtClean="0">
                <a:solidFill>
                  <a:srgbClr val="FF0000"/>
                </a:solidFill>
              </a:rPr>
              <a:t>الكتاتيب :</a:t>
            </a:r>
          </a:p>
          <a:p>
            <a:pPr algn="r" rtl="1"/>
            <a:r>
              <a:rPr lang="ar-JO" sz="2000" b="1" dirty="0" smtClean="0">
                <a:solidFill>
                  <a:schemeClr val="tx1"/>
                </a:solidFill>
              </a:rPr>
              <a:t>  أماكن أقيمت بالقرب من المساجد أو في بيت ( شيخ الكتاب ) يتعلم فيها ( الصبيان ) في</a:t>
            </a:r>
          </a:p>
          <a:p>
            <a:pPr algn="r" rtl="1"/>
            <a:r>
              <a:rPr lang="ar-JO" sz="2000" b="1" dirty="0" smtClean="0">
                <a:solidFill>
                  <a:schemeClr val="tx1"/>
                </a:solidFill>
              </a:rPr>
              <a:t> سن مبكرة :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                                 1. حفظ القران .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                                 2. القراءة .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                                 3. الكتابة .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                                 4. الحساب .</a:t>
            </a:r>
          </a:p>
          <a:p>
            <a:r>
              <a:rPr lang="ar-JO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ar-JO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789040"/>
            <a:ext cx="3276364" cy="20745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789040"/>
            <a:ext cx="3276364" cy="20745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22150" y="5980638"/>
            <a:ext cx="187220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b="1" dirty="0" smtClean="0">
                <a:solidFill>
                  <a:schemeClr val="tx1"/>
                </a:solidFill>
              </a:rPr>
              <a:t>الكتاتيب في المساجد</a:t>
            </a:r>
            <a:endParaRPr lang="ar-JO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7594" y="5980638"/>
            <a:ext cx="2664296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b="1" dirty="0" smtClean="0">
                <a:solidFill>
                  <a:schemeClr val="tx1"/>
                </a:solidFill>
              </a:rPr>
              <a:t>الكتاتيب في بيت شيخ الكتاب </a:t>
            </a:r>
            <a:endParaRPr lang="ar-JO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-13975"/>
            <a:ext cx="3600400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JO" sz="2400" b="1" dirty="0">
                <a:solidFill>
                  <a:schemeClr val="tx1"/>
                </a:solidFill>
              </a:rPr>
              <a:t>اولاً : المؤسسات التعليمية</a:t>
            </a:r>
          </a:p>
        </p:txBody>
      </p:sp>
    </p:spTree>
    <p:extLst>
      <p:ext uri="{BB962C8B-B14F-4D97-AF65-F5344CB8AC3E}">
        <p14:creationId xmlns:p14="http://schemas.microsoft.com/office/powerpoint/2010/main" val="156457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5889"/>
            <a:ext cx="8064896" cy="46782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 rtl="1"/>
            <a:endParaRPr lang="ar-JO" b="1" dirty="0">
              <a:solidFill>
                <a:schemeClr val="tx1"/>
              </a:solidFill>
            </a:endParaRPr>
          </a:p>
          <a:p>
            <a:pPr algn="r" rtl="1"/>
            <a:r>
              <a:rPr lang="ar-JO" sz="2400" b="1" dirty="0" smtClean="0">
                <a:solidFill>
                  <a:srgbClr val="FF0000"/>
                </a:solidFill>
              </a:rPr>
              <a:t>2</a:t>
            </a:r>
            <a:r>
              <a:rPr lang="ar-JO" sz="2000" b="1" dirty="0" smtClean="0">
                <a:solidFill>
                  <a:srgbClr val="FF0000"/>
                </a:solidFill>
              </a:rPr>
              <a:t>. المساجد :</a:t>
            </a:r>
          </a:p>
          <a:p>
            <a:pPr algn="r" rtl="1"/>
            <a:r>
              <a:rPr lang="ar-JO" sz="2000" b="1" dirty="0" smtClean="0">
                <a:solidFill>
                  <a:schemeClr val="tx1"/>
                </a:solidFill>
              </a:rPr>
              <a:t>كان التدريس في المساجد بنظام ( الحلقات ) 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rgbClr val="00B050"/>
                </a:solidFill>
              </a:rPr>
              <a:t>نظام الحلقات :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</a:t>
            </a:r>
            <a:r>
              <a:rPr lang="ar-JO" sz="2000" b="1" smtClean="0">
                <a:solidFill>
                  <a:schemeClr val="tx1"/>
                </a:solidFill>
              </a:rPr>
              <a:t>التفاف </a:t>
            </a:r>
            <a:r>
              <a:rPr lang="ar-JO" sz="2000" b="1" smtClean="0">
                <a:solidFill>
                  <a:schemeClr val="tx1"/>
                </a:solidFill>
              </a:rPr>
              <a:t>التلاميذ </a:t>
            </a:r>
            <a:r>
              <a:rPr lang="ar-JO" sz="2000" b="1" dirty="0" smtClean="0">
                <a:solidFill>
                  <a:schemeClr val="tx1"/>
                </a:solidFill>
              </a:rPr>
              <a:t>على شكل حلقة حول أحد العلماء لتلقي العلم .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chemeClr val="tx1"/>
                </a:solidFill>
              </a:rPr>
              <a:t>أشهر المساجد :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1. المسجد الحرام في مكة المكرمة .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2. المسجد النبوي في المدينة المنورة .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3. المسجد الاموي في دمشق .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4. المسجد الاقصى في القدس .</a:t>
            </a:r>
          </a:p>
          <a:p>
            <a:pPr algn="r" rtl="1"/>
            <a:endParaRPr lang="ar-JO" sz="2000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rgbClr val="FF0000"/>
                </a:solidFill>
              </a:rPr>
              <a:t>المؤدبون </a:t>
            </a:r>
            <a:r>
              <a:rPr lang="ar-JO" sz="2000" b="1" dirty="0" smtClean="0">
                <a:solidFill>
                  <a:schemeClr val="tx1"/>
                </a:solidFill>
              </a:rPr>
              <a:t>: 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هم المعلمون ذوي الخبرة الذين تم اختيارهم لتعليم ابناء الخاصة ( الخلفاء ، الولاة )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r" rtl="1"/>
            <a:endParaRPr lang="en-US" b="1" dirty="0">
              <a:solidFill>
                <a:schemeClr val="tx1"/>
              </a:solidFill>
            </a:endParaRPr>
          </a:p>
          <a:p>
            <a:pPr algn="r" rtl="1"/>
            <a:endParaRPr lang="ar-JO" b="1" dirty="0" smtClean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7784" y="-13975"/>
            <a:ext cx="3600400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JO" sz="2400" b="1" dirty="0">
                <a:solidFill>
                  <a:schemeClr val="tx1"/>
                </a:solidFill>
              </a:rPr>
              <a:t>اولاً : المؤسسات التعليمية</a:t>
            </a:r>
          </a:p>
        </p:txBody>
      </p:sp>
    </p:spTree>
    <p:extLst>
      <p:ext uri="{BB962C8B-B14F-4D97-AF65-F5344CB8AC3E}">
        <p14:creationId xmlns:p14="http://schemas.microsoft.com/office/powerpoint/2010/main" val="80965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68790"/>
            <a:ext cx="36004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3600" b="1" dirty="0" smtClean="0">
                <a:solidFill>
                  <a:schemeClr val="tx1"/>
                </a:solidFill>
              </a:rPr>
              <a:t>ثانياً : العلوم الدينية</a:t>
            </a:r>
            <a:endParaRPr lang="ar-JO" sz="3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340768"/>
            <a:ext cx="7776864" cy="44012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rgbClr val="00B050"/>
                </a:solidFill>
              </a:rPr>
              <a:t>العلوم الدينية :</a:t>
            </a:r>
          </a:p>
          <a:p>
            <a:pPr marL="342900" indent="-342900" algn="r" rtl="1">
              <a:buAutoNum type="arabicPeriod"/>
            </a:pPr>
            <a:r>
              <a:rPr lang="ar-JO" sz="2000" b="1" dirty="0" smtClean="0">
                <a:solidFill>
                  <a:srgbClr val="FF0000"/>
                </a:solidFill>
              </a:rPr>
              <a:t>علوم القرآن الكريم :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هي علوم متعلقة بالقرآن الكريم كــ :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                        أ : التفسير .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                       ب : أسباب نزول القران الكريم .</a:t>
            </a:r>
          </a:p>
          <a:p>
            <a:pPr marL="342900" indent="-342900" algn="r" rtl="1">
              <a:buAutoNum type="arabicPeriod" startAt="2"/>
            </a:pPr>
            <a:r>
              <a:rPr lang="ar-JO" sz="2000" b="1" dirty="0" smtClean="0">
                <a:solidFill>
                  <a:srgbClr val="FF0000"/>
                </a:solidFill>
              </a:rPr>
              <a:t>علم الحديث :</a:t>
            </a:r>
          </a:p>
          <a:p>
            <a:pPr algn="r" rtl="1"/>
            <a:r>
              <a:rPr lang="ar-JO" sz="2000" b="1" dirty="0" smtClean="0">
                <a:solidFill>
                  <a:schemeClr val="tx1"/>
                </a:solidFill>
              </a:rPr>
              <a:t> الحديث النبوي الشريف هو كل ما صح نقله عن الرسول الكريم من قول او فعل.</a:t>
            </a:r>
          </a:p>
          <a:p>
            <a:pPr algn="r" rtl="1"/>
            <a:endParaRPr lang="ar-JO" sz="2000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chemeClr val="tx1"/>
                </a:solidFill>
              </a:rPr>
              <a:t>كانت الأحاديث تحفظ قديما في :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أ : صدورالرجال .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ب : صحائف متفرقة .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chemeClr val="tx1"/>
                </a:solidFill>
              </a:rPr>
              <a:t>في عهد الخليفة الاموي ( عمر بن عبد العزيز ) أمر بــ :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                       أ : تدوين الحديث الصحيح .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                       ب : جمع الحديث الصحيح في كتب .</a:t>
            </a:r>
          </a:p>
        </p:txBody>
      </p:sp>
    </p:spTree>
    <p:extLst>
      <p:ext uri="{BB962C8B-B14F-4D97-AF65-F5344CB8AC3E}">
        <p14:creationId xmlns:p14="http://schemas.microsoft.com/office/powerpoint/2010/main" val="32939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305735"/>
            <a:ext cx="36004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3600" b="1" dirty="0" smtClean="0">
                <a:solidFill>
                  <a:schemeClr val="tx1"/>
                </a:solidFill>
              </a:rPr>
              <a:t>ثانياً : العلوم الدينية</a:t>
            </a:r>
            <a:endParaRPr lang="ar-JO" sz="3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044" y="1124744"/>
            <a:ext cx="8064896" cy="43396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400" b="1" dirty="0" smtClean="0">
                <a:solidFill>
                  <a:schemeClr val="tx1"/>
                </a:solidFill>
              </a:rPr>
              <a:t>لماذا أمر الخليفة عمر بن عبد العزيز بتدوين الاحاديث النبوية؟</a:t>
            </a:r>
          </a:p>
          <a:p>
            <a:pPr algn="r" rtl="1"/>
            <a:endParaRPr lang="ar-JO" sz="2400" b="1" dirty="0" smtClean="0">
              <a:solidFill>
                <a:schemeClr val="tx1"/>
              </a:solidFill>
            </a:endParaRPr>
          </a:p>
          <a:p>
            <a:pPr algn="r" rtl="1"/>
            <a:r>
              <a:rPr lang="ar-JO" sz="2400" b="1" dirty="0">
                <a:solidFill>
                  <a:schemeClr val="tx1"/>
                </a:solidFill>
              </a:rPr>
              <a:t> </a:t>
            </a:r>
            <a:r>
              <a:rPr lang="ar-JO" sz="2400" b="1" dirty="0" smtClean="0">
                <a:solidFill>
                  <a:schemeClr val="tx1"/>
                </a:solidFill>
              </a:rPr>
              <a:t>   1- بسبب ظهور الاحاديث ( الموضوعة المكذوبة ) :</a:t>
            </a:r>
          </a:p>
          <a:p>
            <a:pPr algn="r" rtl="1"/>
            <a:r>
              <a:rPr lang="ar-JO" sz="2400" b="1" dirty="0" smtClean="0">
                <a:solidFill>
                  <a:schemeClr val="tx1"/>
                </a:solidFill>
              </a:rPr>
              <a:t>    2. وتفرق الصحابة والتابعين من حفظة الحديث في البلاد المفتوحة .</a:t>
            </a:r>
          </a:p>
          <a:p>
            <a:pPr algn="r" rtl="1"/>
            <a:r>
              <a:rPr lang="ar-JO" sz="2400" b="1" dirty="0">
                <a:solidFill>
                  <a:schemeClr val="tx1"/>
                </a:solidFill>
              </a:rPr>
              <a:t> </a:t>
            </a:r>
            <a:r>
              <a:rPr lang="ar-JO" sz="2400" b="1" dirty="0" smtClean="0">
                <a:solidFill>
                  <a:schemeClr val="tx1"/>
                </a:solidFill>
              </a:rPr>
              <a:t>   3. ولأنه مات الكثير من </a:t>
            </a:r>
            <a:r>
              <a:rPr lang="ar-JO" sz="2400" b="1" dirty="0">
                <a:solidFill>
                  <a:schemeClr val="tx1"/>
                </a:solidFill>
              </a:rPr>
              <a:t>الصحابة والتابعين </a:t>
            </a:r>
            <a:endParaRPr lang="ar-JO" sz="2400" b="1" dirty="0" smtClean="0">
              <a:solidFill>
                <a:schemeClr val="tx1"/>
              </a:solidFill>
            </a:endParaRPr>
          </a:p>
          <a:p>
            <a:pPr algn="r" rtl="1"/>
            <a:endParaRPr lang="ar-JO" sz="2400" b="1" dirty="0">
              <a:solidFill>
                <a:schemeClr val="tx1"/>
              </a:solidFill>
            </a:endParaRPr>
          </a:p>
          <a:p>
            <a:pPr algn="r" rtl="1"/>
            <a:endParaRPr lang="ar-JO" sz="2400" b="1" dirty="0" smtClean="0">
              <a:solidFill>
                <a:schemeClr val="tx1"/>
              </a:solidFill>
            </a:endParaRPr>
          </a:p>
          <a:p>
            <a:pPr algn="r" rtl="1"/>
            <a:endParaRPr lang="ar-JO" sz="2400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400" b="1" dirty="0" smtClean="0">
                <a:solidFill>
                  <a:srgbClr val="FF0000"/>
                </a:solidFill>
              </a:rPr>
              <a:t>أشهر المحدثين ( علم الحديث ) في العصر الاموي :</a:t>
            </a:r>
          </a:p>
          <a:p>
            <a:pPr algn="ctr" rtl="1"/>
            <a:r>
              <a:rPr lang="ar-JO" sz="2400" b="1" dirty="0">
                <a:solidFill>
                  <a:schemeClr val="tx1"/>
                </a:solidFill>
              </a:rPr>
              <a:t> </a:t>
            </a:r>
            <a:r>
              <a:rPr lang="ar-JO" sz="2400" b="1" dirty="0" smtClean="0">
                <a:solidFill>
                  <a:schemeClr val="tx1"/>
                </a:solidFill>
              </a:rPr>
              <a:t>                                      سفيان الثوري صاحب كتاب ( الجامع الكبير )</a:t>
            </a:r>
            <a:endParaRPr lang="ar-JO" b="1" dirty="0" smtClean="0">
              <a:solidFill>
                <a:schemeClr val="tx1"/>
              </a:solidFill>
            </a:endParaRPr>
          </a:p>
          <a:p>
            <a:pPr algn="r" rtl="1"/>
            <a:endParaRPr lang="ar-JO" b="1" dirty="0">
              <a:solidFill>
                <a:schemeClr val="tx1"/>
              </a:solidFill>
            </a:endParaRPr>
          </a:p>
          <a:p>
            <a:pPr algn="r" rtl="1"/>
            <a:r>
              <a:rPr lang="ar-JO" b="1" dirty="0" smtClean="0">
                <a:solidFill>
                  <a:schemeClr val="tx1"/>
                </a:solidFill>
              </a:rPr>
              <a:t> </a:t>
            </a:r>
            <a:r>
              <a:rPr lang="ar-JO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 </a:t>
            </a:r>
            <a:endParaRPr lang="ar-JO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65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16632"/>
            <a:ext cx="7529547" cy="54476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400" b="1" dirty="0" smtClean="0">
                <a:solidFill>
                  <a:srgbClr val="FF0000"/>
                </a:solidFill>
              </a:rPr>
              <a:t>3.  علم الفقه :</a:t>
            </a:r>
          </a:p>
          <a:p>
            <a:pPr algn="r" rtl="1"/>
            <a:r>
              <a:rPr lang="ar-JO" sz="2400" b="1" dirty="0">
                <a:solidFill>
                  <a:schemeClr val="tx1"/>
                </a:solidFill>
              </a:rPr>
              <a:t> </a:t>
            </a:r>
            <a:r>
              <a:rPr lang="ar-JO" sz="2400" b="1" dirty="0" smtClean="0">
                <a:solidFill>
                  <a:schemeClr val="tx1"/>
                </a:solidFill>
              </a:rPr>
              <a:t>هو العلم الذي يبحث بالاحكام الشرعية العملية المستنبطة من :</a:t>
            </a:r>
          </a:p>
          <a:p>
            <a:pPr algn="r" rtl="1"/>
            <a:r>
              <a:rPr lang="ar-JO" sz="2400" b="1" dirty="0">
                <a:solidFill>
                  <a:schemeClr val="tx1"/>
                </a:solidFill>
              </a:rPr>
              <a:t> </a:t>
            </a:r>
            <a:r>
              <a:rPr lang="ar-JO" sz="2400" b="1" dirty="0" smtClean="0">
                <a:solidFill>
                  <a:schemeClr val="tx1"/>
                </a:solidFill>
              </a:rPr>
              <a:t>                                                                                           1. القران الكريم .</a:t>
            </a:r>
          </a:p>
          <a:p>
            <a:pPr algn="r" rtl="1"/>
            <a:r>
              <a:rPr lang="ar-JO" sz="2400" b="1" dirty="0">
                <a:solidFill>
                  <a:schemeClr val="tx1"/>
                </a:solidFill>
              </a:rPr>
              <a:t> </a:t>
            </a:r>
            <a:r>
              <a:rPr lang="ar-JO" sz="2400" b="1" dirty="0" smtClean="0">
                <a:solidFill>
                  <a:schemeClr val="tx1"/>
                </a:solidFill>
              </a:rPr>
              <a:t>                                                                                           2. السنة النبوية .</a:t>
            </a:r>
          </a:p>
          <a:p>
            <a:pPr algn="r" rtl="1"/>
            <a:r>
              <a:rPr lang="ar-JO" sz="2400" b="1" dirty="0">
                <a:solidFill>
                  <a:schemeClr val="tx1"/>
                </a:solidFill>
              </a:rPr>
              <a:t> </a:t>
            </a:r>
            <a:r>
              <a:rPr lang="ar-JO" sz="2400" b="1" dirty="0" smtClean="0">
                <a:solidFill>
                  <a:schemeClr val="tx1"/>
                </a:solidFill>
              </a:rPr>
              <a:t>                                                                                           3. الاجماع .</a:t>
            </a:r>
          </a:p>
          <a:p>
            <a:pPr algn="r" rtl="1"/>
            <a:r>
              <a:rPr lang="ar-JO" sz="2400" b="1" dirty="0">
                <a:solidFill>
                  <a:schemeClr val="tx1"/>
                </a:solidFill>
              </a:rPr>
              <a:t> </a:t>
            </a:r>
            <a:r>
              <a:rPr lang="ar-JO" sz="2400" b="1" dirty="0" smtClean="0">
                <a:solidFill>
                  <a:schemeClr val="tx1"/>
                </a:solidFill>
              </a:rPr>
              <a:t>                                                                                           4. القياس .</a:t>
            </a:r>
          </a:p>
          <a:p>
            <a:pPr algn="r" rtl="1"/>
            <a:endParaRPr lang="ar-JO" sz="2400" b="1" dirty="0" smtClean="0">
              <a:solidFill>
                <a:schemeClr val="tx1"/>
              </a:solidFill>
            </a:endParaRPr>
          </a:p>
          <a:p>
            <a:pPr algn="r" rtl="1"/>
            <a:r>
              <a:rPr lang="ar-JO" sz="2400" b="1" dirty="0" smtClean="0">
                <a:solidFill>
                  <a:schemeClr val="tx1"/>
                </a:solidFill>
              </a:rPr>
              <a:t>من أشهر الفقهاء في الدولة الأموية:</a:t>
            </a:r>
          </a:p>
          <a:p>
            <a:pPr algn="r" rtl="1"/>
            <a:r>
              <a:rPr lang="ar-JO" sz="2400" b="1" dirty="0" smtClean="0">
                <a:solidFill>
                  <a:schemeClr val="tx1"/>
                </a:solidFill>
              </a:rPr>
              <a:t> ( عبد الرحمن بن عمر الاوزاعي ) صاحب كتاب ( السنن في الفقه )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r" rtl="1"/>
            <a:endParaRPr lang="en-US" b="1" dirty="0" smtClean="0">
              <a:solidFill>
                <a:schemeClr val="tx1"/>
              </a:solidFill>
            </a:endParaRPr>
          </a:p>
          <a:p>
            <a:pPr algn="r" rtl="1"/>
            <a:r>
              <a:rPr lang="ar-JO" b="1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377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325237"/>
            <a:ext cx="4248472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3600" b="1" dirty="0" smtClean="0">
                <a:solidFill>
                  <a:schemeClr val="tx1"/>
                </a:solidFill>
              </a:rPr>
              <a:t>ثالثاً : العلوم الانسانية </a:t>
            </a:r>
            <a:endParaRPr lang="ar-JO" sz="3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340768"/>
            <a:ext cx="7920880" cy="15696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342900" indent="-342900" algn="r" rtl="1">
              <a:buAutoNum type="arabicPeriod"/>
            </a:pPr>
            <a:r>
              <a:rPr lang="ar-JO" sz="2000" b="1" dirty="0" smtClean="0">
                <a:solidFill>
                  <a:srgbClr val="FF0000"/>
                </a:solidFill>
              </a:rPr>
              <a:t>اللغة :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chemeClr val="tx1"/>
                </a:solidFill>
              </a:rPr>
              <a:t>وضع علماء اللغة قواعد للمحافظة على اللغة العربية من اللحن ( الخطأ ) بسبب دخول العديد من الشعوب  غير العربية في الاسلام </a:t>
            </a:r>
            <a:r>
              <a:rPr lang="ar-JO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ar-JO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ar-JO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3212976"/>
            <a:ext cx="3888432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2400" b="1" dirty="0" smtClean="0">
                <a:solidFill>
                  <a:schemeClr val="tx1"/>
                </a:solidFill>
              </a:rPr>
              <a:t>مظاهر تطور اللغة في العصر الاموي</a:t>
            </a:r>
            <a:endParaRPr lang="ar-JO" sz="24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4437112"/>
            <a:ext cx="3744416" cy="14773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JO" b="1" dirty="0" smtClean="0">
                <a:solidFill>
                  <a:schemeClr val="tx1"/>
                </a:solidFill>
              </a:rPr>
              <a:t>1- تنقيط احرف اللغة العربية .</a:t>
            </a:r>
          </a:p>
          <a:p>
            <a:pPr algn="r" rtl="1"/>
            <a:r>
              <a:rPr lang="ar-JO" b="1" dirty="0" smtClean="0">
                <a:solidFill>
                  <a:schemeClr val="tx1"/>
                </a:solidFill>
              </a:rPr>
              <a:t>2- ضبط احرف اللغة العربية بالحركات .</a:t>
            </a:r>
          </a:p>
          <a:p>
            <a:pPr algn="r" rtl="1"/>
            <a:endParaRPr lang="ar-JO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b="1" dirty="0" smtClean="0">
                <a:solidFill>
                  <a:schemeClr val="tx1"/>
                </a:solidFill>
              </a:rPr>
              <a:t>قام بذلك عالم اللغة ( أبي الأسود الدؤلي ) 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endParaRPr lang="ar-JO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4437112"/>
            <a:ext cx="3960440" cy="14773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b="1" dirty="0" smtClean="0">
                <a:solidFill>
                  <a:schemeClr val="tx1"/>
                </a:solidFill>
              </a:rPr>
              <a:t>بسبب ظهور مصطلحات جديدة في الدولة الاموية ألف:</a:t>
            </a:r>
          </a:p>
          <a:p>
            <a:pPr algn="r" rtl="1"/>
            <a:r>
              <a:rPr lang="ar-JO" b="1" dirty="0" smtClean="0">
                <a:solidFill>
                  <a:schemeClr val="tx1"/>
                </a:solidFill>
              </a:rPr>
              <a:t> الخليل بن احمد الفراهيدي</a:t>
            </a:r>
          </a:p>
          <a:p>
            <a:pPr algn="r" rtl="1"/>
            <a:endParaRPr lang="ar-JO" b="1" dirty="0" smtClean="0">
              <a:solidFill>
                <a:schemeClr val="tx1"/>
              </a:solidFill>
            </a:endParaRPr>
          </a:p>
          <a:p>
            <a:pPr algn="r" rtl="1"/>
            <a:r>
              <a:rPr lang="ar-JO" b="1" dirty="0" smtClean="0">
                <a:solidFill>
                  <a:schemeClr val="tx1"/>
                </a:solidFill>
              </a:rPr>
              <a:t>معجم ( العين )</a:t>
            </a:r>
            <a:endParaRPr lang="ar-JO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4" idx="2"/>
          </p:cNvCxnSpPr>
          <p:nvPr/>
        </p:nvCxnSpPr>
        <p:spPr>
          <a:xfrm flipH="1">
            <a:off x="3491880" y="3674641"/>
            <a:ext cx="1080120" cy="618455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2"/>
          </p:cNvCxnSpPr>
          <p:nvPr/>
        </p:nvCxnSpPr>
        <p:spPr>
          <a:xfrm>
            <a:off x="4572000" y="3674641"/>
            <a:ext cx="1080120" cy="618455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57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95710"/>
            <a:ext cx="3816424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3600" b="1" dirty="0" smtClean="0">
                <a:solidFill>
                  <a:schemeClr val="tx1"/>
                </a:solidFill>
              </a:rPr>
              <a:t>ثالثاً : العلوم الانسانية </a:t>
            </a:r>
            <a:endParaRPr lang="ar-JO" sz="36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412776"/>
            <a:ext cx="7992888" cy="44012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JO" sz="2000" b="1" dirty="0" smtClean="0">
                <a:solidFill>
                  <a:srgbClr val="FF0000"/>
                </a:solidFill>
              </a:rPr>
              <a:t>2. الشعر :</a:t>
            </a:r>
            <a:endParaRPr lang="ar-JO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chemeClr val="tx1"/>
                </a:solidFill>
              </a:rPr>
              <a:t>من مظاهر تطور الشعر في العصر الاموي :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                            </a:t>
            </a:r>
          </a:p>
          <a:p>
            <a:pPr algn="r" rtl="1"/>
            <a:r>
              <a:rPr lang="ar-JO" sz="2000" b="1" dirty="0" smtClean="0">
                <a:solidFill>
                  <a:schemeClr val="tx1"/>
                </a:solidFill>
              </a:rPr>
              <a:t>ظهور علم العروض : 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هو علم لضبط اوزان الشعر .</a:t>
            </a:r>
          </a:p>
          <a:p>
            <a:pPr algn="r" rtl="1"/>
            <a:endParaRPr lang="ar-JO" sz="2000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chemeClr val="tx1"/>
                </a:solidFill>
              </a:rPr>
              <a:t>ظهر ( علم العروض ) على يد ( الخليل بن أحمد الفراهيدي ) .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chemeClr val="tx1"/>
                </a:solidFill>
              </a:rPr>
              <a:t>أغراض الشعر في العصر الأموي :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1. المديح . 2. الفخر 3. الغزل 4. الرثاء</a:t>
            </a:r>
          </a:p>
          <a:p>
            <a:pPr algn="r" rtl="1"/>
            <a:endParaRPr lang="ar-JO" sz="2000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chemeClr val="tx1"/>
                </a:solidFill>
              </a:rPr>
              <a:t>شجع الخلفاء والامراء الامويون الشعراء وقربوهم منهم .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chemeClr val="tx1"/>
                </a:solidFill>
              </a:rPr>
              <a:t>أشهر شعراء العصر الاموي : 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1. ( الاخطل ) شاعر معاوية بن ابي سفيان .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2. ( الفرزدق ) شاعر عبد الملك بن مروان </a:t>
            </a:r>
            <a:r>
              <a:rPr lang="ar-JO" b="1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450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3548" y="1772816"/>
            <a:ext cx="8136904" cy="48013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JO" sz="2400" b="1" dirty="0" smtClean="0">
                <a:solidFill>
                  <a:srgbClr val="FF0000"/>
                </a:solidFill>
              </a:rPr>
              <a:t>2. الخطابة :</a:t>
            </a:r>
          </a:p>
          <a:p>
            <a:pPr algn="r" rtl="1"/>
            <a:endParaRPr lang="ar-JO" sz="2400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400" b="1" dirty="0" smtClean="0">
                <a:solidFill>
                  <a:schemeClr val="tx1"/>
                </a:solidFill>
              </a:rPr>
              <a:t>ازدهرت الخطابة في العصر اموي .</a:t>
            </a:r>
          </a:p>
          <a:p>
            <a:pPr algn="r" rtl="1"/>
            <a:endParaRPr lang="ar-JO" sz="2400" b="1" dirty="0" smtClean="0">
              <a:solidFill>
                <a:schemeClr val="tx1"/>
              </a:solidFill>
            </a:endParaRPr>
          </a:p>
          <a:p>
            <a:pPr algn="r" rtl="1"/>
            <a:endParaRPr lang="ar-JO" sz="2400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400" b="1" dirty="0" smtClean="0">
                <a:solidFill>
                  <a:schemeClr val="tx1"/>
                </a:solidFill>
              </a:rPr>
              <a:t>اشتهر الكثير من الخلفاء والامراء والقادة في العصر الاموي بالخطابة منهم :</a:t>
            </a:r>
          </a:p>
          <a:p>
            <a:pPr algn="r" rtl="1"/>
            <a:r>
              <a:rPr lang="ar-JO" sz="2400" b="1" dirty="0">
                <a:solidFill>
                  <a:schemeClr val="tx1"/>
                </a:solidFill>
              </a:rPr>
              <a:t> </a:t>
            </a:r>
            <a:r>
              <a:rPr lang="ar-JO" sz="2400" b="1" dirty="0" smtClean="0">
                <a:solidFill>
                  <a:schemeClr val="tx1"/>
                </a:solidFill>
              </a:rPr>
              <a:t>                              </a:t>
            </a:r>
          </a:p>
          <a:p>
            <a:pPr algn="r" rtl="1"/>
            <a:r>
              <a:rPr lang="ar-JO" sz="2400" b="1" dirty="0">
                <a:solidFill>
                  <a:schemeClr val="tx1"/>
                </a:solidFill>
              </a:rPr>
              <a:t> </a:t>
            </a:r>
            <a:r>
              <a:rPr lang="ar-JO" sz="2400" b="1" dirty="0" smtClean="0">
                <a:solidFill>
                  <a:schemeClr val="tx1"/>
                </a:solidFill>
              </a:rPr>
              <a:t>         1. الخليفة ( معاوية بن ابي سفيان ) .</a:t>
            </a:r>
          </a:p>
          <a:p>
            <a:pPr algn="r" rtl="1"/>
            <a:r>
              <a:rPr lang="ar-JO" sz="2400" b="1" dirty="0">
                <a:solidFill>
                  <a:schemeClr val="tx1"/>
                </a:solidFill>
              </a:rPr>
              <a:t> </a:t>
            </a:r>
            <a:r>
              <a:rPr lang="ar-JO" sz="2400" b="1" dirty="0" smtClean="0">
                <a:solidFill>
                  <a:schemeClr val="tx1"/>
                </a:solidFill>
              </a:rPr>
              <a:t>         2. أمير العراق ( زياد بن أبيه ) الذي أشتهر بخطبته ( البتراء ) .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r" rtl="1"/>
            <a:endParaRPr lang="en-US" b="1" dirty="0">
              <a:solidFill>
                <a:schemeClr val="tx1"/>
              </a:solidFill>
            </a:endParaRPr>
          </a:p>
          <a:p>
            <a:pPr algn="r" rtl="1"/>
            <a:endParaRPr lang="en-US" b="1" dirty="0" smtClean="0">
              <a:solidFill>
                <a:schemeClr val="tx1"/>
              </a:solidFill>
            </a:endParaRPr>
          </a:p>
          <a:p>
            <a:pPr algn="r" rtl="1"/>
            <a:endParaRPr lang="en-US" b="1" dirty="0">
              <a:solidFill>
                <a:schemeClr val="tx1"/>
              </a:solidFill>
            </a:endParaRPr>
          </a:p>
          <a:p>
            <a:pPr algn="r" rtl="1"/>
            <a:r>
              <a:rPr lang="ar-JO" b="1" dirty="0" smtClean="0">
                <a:solidFill>
                  <a:schemeClr val="tx1"/>
                </a:solidFill>
              </a:rPr>
              <a:t>                              </a:t>
            </a:r>
          </a:p>
          <a:p>
            <a:r>
              <a:rPr lang="ar-JO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3808" y="548680"/>
            <a:ext cx="396044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3600" b="1" dirty="0" smtClean="0">
                <a:solidFill>
                  <a:schemeClr val="tx1"/>
                </a:solidFill>
              </a:rPr>
              <a:t>ثالثاً : العلوم الانسانية </a:t>
            </a:r>
            <a:endParaRPr lang="ar-JO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37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978</TotalTime>
  <Words>1073</Words>
  <Application>Microsoft Office PowerPoint</Application>
  <PresentationFormat>On-screen Show (4:3)</PresentationFormat>
  <Paragraphs>186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s.almanasir</cp:lastModifiedBy>
  <cp:revision>65</cp:revision>
  <dcterms:created xsi:type="dcterms:W3CDTF">2021-01-07T12:28:14Z</dcterms:created>
  <dcterms:modified xsi:type="dcterms:W3CDTF">2023-04-05T18:30:17Z</dcterms:modified>
</cp:coreProperties>
</file>