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2"/>
  </p:notesMasterIdLst>
  <p:sldIdLst>
    <p:sldId id="256" r:id="rId2"/>
    <p:sldId id="269" r:id="rId3"/>
    <p:sldId id="271" r:id="rId4"/>
    <p:sldId id="268" r:id="rId5"/>
    <p:sldId id="259" r:id="rId6"/>
    <p:sldId id="261" r:id="rId7"/>
    <p:sldId id="267" r:id="rId8"/>
    <p:sldId id="265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522384-2F98-40C6-83AC-274814E49C76}" type="doc">
      <dgm:prSet loTypeId="urn:microsoft.com/office/officeart/2005/8/layout/orgChart1" loCatId="hierarchy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010D959-E2EC-4877-85E1-DDE7CE155564}">
      <dgm:prSet phldrT="[Text]"/>
      <dgm:spPr/>
      <dgm:t>
        <a:bodyPr/>
        <a:lstStyle/>
        <a:p>
          <a:pPr rtl="1"/>
          <a:r>
            <a:rPr lang="ar-JO" dirty="0" smtClean="0"/>
            <a:t>مبادئُ كلفِنَ</a:t>
          </a:r>
          <a:endParaRPr lang="en-US" dirty="0"/>
        </a:p>
      </dgm:t>
    </dgm:pt>
    <dgm:pt modelId="{E85D7074-2CD1-4252-ADE8-ACCB41292BAD}" type="parTrans" cxnId="{7D1BF2BC-1BD0-40A0-8E06-A4A357BABFA4}">
      <dgm:prSet/>
      <dgm:spPr/>
      <dgm:t>
        <a:bodyPr/>
        <a:lstStyle/>
        <a:p>
          <a:endParaRPr lang="en-US"/>
        </a:p>
      </dgm:t>
    </dgm:pt>
    <dgm:pt modelId="{CEA76E30-5868-4365-AA95-BB1FAD60F347}" type="sibTrans" cxnId="{7D1BF2BC-1BD0-40A0-8E06-A4A357BABFA4}">
      <dgm:prSet/>
      <dgm:spPr/>
      <dgm:t>
        <a:bodyPr/>
        <a:lstStyle/>
        <a:p>
          <a:endParaRPr lang="en-US"/>
        </a:p>
      </dgm:t>
    </dgm:pt>
    <dgm:pt modelId="{97DF8365-6874-4564-998C-53FA6FD7FDE8}">
      <dgm:prSet phldrT="[Text]"/>
      <dgm:spPr/>
      <dgm:t>
        <a:bodyPr/>
        <a:lstStyle/>
        <a:p>
          <a:pPr rtl="1"/>
          <a:r>
            <a:rPr lang="ar-JO" dirty="0" smtClean="0"/>
            <a:t>إشراكُ غيرِ رجالِ الدّينِ في إدارةِ شؤؤنِ الكنيسةِ.</a:t>
          </a:r>
          <a:endParaRPr lang="en-US" dirty="0"/>
        </a:p>
      </dgm:t>
    </dgm:pt>
    <dgm:pt modelId="{FC6BE204-051F-41E4-BCDD-3ED1AF5FE6FE}" type="parTrans" cxnId="{1AA2260B-B758-4C00-98BD-FEBCD31381E3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b="0"/>
        </a:p>
      </dgm:t>
    </dgm:pt>
    <dgm:pt modelId="{CFC30065-7631-475A-B6FD-C48C134FCCFB}" type="sibTrans" cxnId="{1AA2260B-B758-4C00-98BD-FEBCD31381E3}">
      <dgm:prSet/>
      <dgm:spPr/>
      <dgm:t>
        <a:bodyPr/>
        <a:lstStyle/>
        <a:p>
          <a:endParaRPr lang="en-US"/>
        </a:p>
      </dgm:t>
    </dgm:pt>
    <dgm:pt modelId="{E773A384-6FB3-4EC0-BDA4-ADF38ED8B1F3}">
      <dgm:prSet phldrT="[Text]"/>
      <dgm:spPr/>
      <dgm:t>
        <a:bodyPr/>
        <a:lstStyle/>
        <a:p>
          <a:pPr rtl="1"/>
          <a:r>
            <a:rPr lang="ar-JO" dirty="0" smtClean="0"/>
            <a:t>اختيارُ الشّعبِ القائمينَ بأمور الكنيسةِ.</a:t>
          </a:r>
          <a:endParaRPr lang="en-US" dirty="0"/>
        </a:p>
      </dgm:t>
    </dgm:pt>
    <dgm:pt modelId="{4F9CA99E-03AB-4799-877D-E2779A3056FE}" type="parTrans" cxnId="{CB008D37-88EF-4562-89CE-9B934E4CD241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35E7EBFC-D828-41C5-8C78-F851540D975B}" type="sibTrans" cxnId="{CB008D37-88EF-4562-89CE-9B934E4CD241}">
      <dgm:prSet/>
      <dgm:spPr/>
      <dgm:t>
        <a:bodyPr/>
        <a:lstStyle/>
        <a:p>
          <a:endParaRPr lang="en-US"/>
        </a:p>
      </dgm:t>
    </dgm:pt>
    <dgm:pt modelId="{1D4438C1-A5AF-4F76-842D-F29E9480A65C}">
      <dgm:prSet phldrT="[Text]"/>
      <dgm:spPr/>
      <dgm:t>
        <a:bodyPr/>
        <a:lstStyle/>
        <a:p>
          <a:pPr rtl="1"/>
          <a:r>
            <a:rPr lang="ar-JO" dirty="0" smtClean="0"/>
            <a:t>إدماجُ السّلطة الدّينيّة مع السّلطةِ المدنيّة.</a:t>
          </a:r>
          <a:endParaRPr lang="en-US" dirty="0"/>
        </a:p>
      </dgm:t>
    </dgm:pt>
    <dgm:pt modelId="{CCD52F87-7291-4ED2-8E8A-202095A31F67}" type="parTrans" cxnId="{4600D358-7BCB-46FC-8393-9C0898A78C9B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EA6BC56A-077A-4511-A11D-3A02B7F1D4FF}" type="sibTrans" cxnId="{4600D358-7BCB-46FC-8393-9C0898A78C9B}">
      <dgm:prSet/>
      <dgm:spPr/>
      <dgm:t>
        <a:bodyPr/>
        <a:lstStyle/>
        <a:p>
          <a:endParaRPr lang="en-US"/>
        </a:p>
      </dgm:t>
    </dgm:pt>
    <dgm:pt modelId="{0B73B939-878A-4D15-A1CB-946F72217B05}" type="pres">
      <dgm:prSet presAssocID="{E7522384-2F98-40C6-83AC-274814E49C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67AEDD13-89D0-44AE-9752-02BFFDD4808D}" type="pres">
      <dgm:prSet presAssocID="{E010D959-E2EC-4877-85E1-DDE7CE155564}" presName="hierRoot1" presStyleCnt="0">
        <dgm:presLayoutVars>
          <dgm:hierBranch val="init"/>
        </dgm:presLayoutVars>
      </dgm:prSet>
      <dgm:spPr/>
    </dgm:pt>
    <dgm:pt modelId="{61CFC7CF-8E13-4198-A154-5AD70EF6CD8D}" type="pres">
      <dgm:prSet presAssocID="{E010D959-E2EC-4877-85E1-DDE7CE155564}" presName="rootComposite1" presStyleCnt="0"/>
      <dgm:spPr/>
    </dgm:pt>
    <dgm:pt modelId="{0CBC751D-FAA8-4B81-A73E-4538886FFC15}" type="pres">
      <dgm:prSet presAssocID="{E010D959-E2EC-4877-85E1-DDE7CE15556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CD9FA2-9868-452A-9FE2-CF158DF38092}" type="pres">
      <dgm:prSet presAssocID="{E010D959-E2EC-4877-85E1-DDE7CE155564}" presName="rootConnector1" presStyleLbl="node1" presStyleIdx="0" presStyleCnt="0"/>
      <dgm:spPr/>
      <dgm:t>
        <a:bodyPr/>
        <a:lstStyle/>
        <a:p>
          <a:endParaRPr lang="en-AU"/>
        </a:p>
      </dgm:t>
    </dgm:pt>
    <dgm:pt modelId="{DDD303DD-32E1-48C0-985E-D0BB0E0B3EE5}" type="pres">
      <dgm:prSet presAssocID="{E010D959-E2EC-4877-85E1-DDE7CE155564}" presName="hierChild2" presStyleCnt="0"/>
      <dgm:spPr/>
    </dgm:pt>
    <dgm:pt modelId="{F442D920-63AE-4553-9E1E-0AFEDEF99B12}" type="pres">
      <dgm:prSet presAssocID="{FC6BE204-051F-41E4-BCDD-3ED1AF5FE6FE}" presName="Name37" presStyleLbl="parChTrans1D2" presStyleIdx="0" presStyleCnt="3"/>
      <dgm:spPr/>
      <dgm:t>
        <a:bodyPr/>
        <a:lstStyle/>
        <a:p>
          <a:endParaRPr lang="en-AU"/>
        </a:p>
      </dgm:t>
    </dgm:pt>
    <dgm:pt modelId="{7493BD83-65FC-4A60-A584-2CDF99984B86}" type="pres">
      <dgm:prSet presAssocID="{97DF8365-6874-4564-998C-53FA6FD7FDE8}" presName="hierRoot2" presStyleCnt="0">
        <dgm:presLayoutVars>
          <dgm:hierBranch val="init"/>
        </dgm:presLayoutVars>
      </dgm:prSet>
      <dgm:spPr/>
    </dgm:pt>
    <dgm:pt modelId="{6D1F9A30-E326-413A-91BE-A88DC6EF502F}" type="pres">
      <dgm:prSet presAssocID="{97DF8365-6874-4564-998C-53FA6FD7FDE8}" presName="rootComposite" presStyleCnt="0"/>
      <dgm:spPr/>
    </dgm:pt>
    <dgm:pt modelId="{61DC9664-3E6D-4BF1-85BC-D2D376AFEABC}" type="pres">
      <dgm:prSet presAssocID="{97DF8365-6874-4564-998C-53FA6FD7FD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91ECA8-7BF4-4F58-8DD4-6542A23D5C7B}" type="pres">
      <dgm:prSet presAssocID="{97DF8365-6874-4564-998C-53FA6FD7FDE8}" presName="rootConnector" presStyleLbl="node2" presStyleIdx="0" presStyleCnt="3"/>
      <dgm:spPr/>
      <dgm:t>
        <a:bodyPr/>
        <a:lstStyle/>
        <a:p>
          <a:endParaRPr lang="en-AU"/>
        </a:p>
      </dgm:t>
    </dgm:pt>
    <dgm:pt modelId="{65CD6486-FFF2-4FD1-AB7A-ED5F8F4FE5D3}" type="pres">
      <dgm:prSet presAssocID="{97DF8365-6874-4564-998C-53FA6FD7FDE8}" presName="hierChild4" presStyleCnt="0"/>
      <dgm:spPr/>
    </dgm:pt>
    <dgm:pt modelId="{B9CB8291-708E-4E7C-AFB8-74F2D32B992C}" type="pres">
      <dgm:prSet presAssocID="{97DF8365-6874-4564-998C-53FA6FD7FDE8}" presName="hierChild5" presStyleCnt="0"/>
      <dgm:spPr/>
    </dgm:pt>
    <dgm:pt modelId="{61B1E827-0984-46BA-A271-2FD4E97D8362}" type="pres">
      <dgm:prSet presAssocID="{4F9CA99E-03AB-4799-877D-E2779A3056FE}" presName="Name37" presStyleLbl="parChTrans1D2" presStyleIdx="1" presStyleCnt="3"/>
      <dgm:spPr/>
      <dgm:t>
        <a:bodyPr/>
        <a:lstStyle/>
        <a:p>
          <a:endParaRPr lang="en-AU"/>
        </a:p>
      </dgm:t>
    </dgm:pt>
    <dgm:pt modelId="{F95EFA4C-3A49-464F-ACE5-077AA99C4442}" type="pres">
      <dgm:prSet presAssocID="{E773A384-6FB3-4EC0-BDA4-ADF38ED8B1F3}" presName="hierRoot2" presStyleCnt="0">
        <dgm:presLayoutVars>
          <dgm:hierBranch val="init"/>
        </dgm:presLayoutVars>
      </dgm:prSet>
      <dgm:spPr/>
    </dgm:pt>
    <dgm:pt modelId="{E371180B-7821-4B1D-9C7C-4FCB5D645490}" type="pres">
      <dgm:prSet presAssocID="{E773A384-6FB3-4EC0-BDA4-ADF38ED8B1F3}" presName="rootComposite" presStyleCnt="0"/>
      <dgm:spPr/>
    </dgm:pt>
    <dgm:pt modelId="{08331F7C-5045-435C-90A8-47D5B721D39B}" type="pres">
      <dgm:prSet presAssocID="{E773A384-6FB3-4EC0-BDA4-ADF38ED8B1F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C1216C-1B55-4118-A504-E909D08C83A6}" type="pres">
      <dgm:prSet presAssocID="{E773A384-6FB3-4EC0-BDA4-ADF38ED8B1F3}" presName="rootConnector" presStyleLbl="node2" presStyleIdx="1" presStyleCnt="3"/>
      <dgm:spPr/>
      <dgm:t>
        <a:bodyPr/>
        <a:lstStyle/>
        <a:p>
          <a:endParaRPr lang="en-AU"/>
        </a:p>
      </dgm:t>
    </dgm:pt>
    <dgm:pt modelId="{4B65CB23-D89D-4157-B125-7F60CCBB02C8}" type="pres">
      <dgm:prSet presAssocID="{E773A384-6FB3-4EC0-BDA4-ADF38ED8B1F3}" presName="hierChild4" presStyleCnt="0"/>
      <dgm:spPr/>
    </dgm:pt>
    <dgm:pt modelId="{DD3C0386-BDBA-4619-A284-58B628DB62BA}" type="pres">
      <dgm:prSet presAssocID="{E773A384-6FB3-4EC0-BDA4-ADF38ED8B1F3}" presName="hierChild5" presStyleCnt="0"/>
      <dgm:spPr/>
    </dgm:pt>
    <dgm:pt modelId="{DB8E20CD-2C8B-44F9-8A15-5E387A192AED}" type="pres">
      <dgm:prSet presAssocID="{CCD52F87-7291-4ED2-8E8A-202095A31F67}" presName="Name37" presStyleLbl="parChTrans1D2" presStyleIdx="2" presStyleCnt="3"/>
      <dgm:spPr/>
      <dgm:t>
        <a:bodyPr/>
        <a:lstStyle/>
        <a:p>
          <a:endParaRPr lang="en-AU"/>
        </a:p>
      </dgm:t>
    </dgm:pt>
    <dgm:pt modelId="{C79EF956-5FC8-4888-862E-14D81D60C2B9}" type="pres">
      <dgm:prSet presAssocID="{1D4438C1-A5AF-4F76-842D-F29E9480A65C}" presName="hierRoot2" presStyleCnt="0">
        <dgm:presLayoutVars>
          <dgm:hierBranch val="init"/>
        </dgm:presLayoutVars>
      </dgm:prSet>
      <dgm:spPr/>
    </dgm:pt>
    <dgm:pt modelId="{CBFC2FC6-D153-47C7-AABD-49E8FA35C8AF}" type="pres">
      <dgm:prSet presAssocID="{1D4438C1-A5AF-4F76-842D-F29E9480A65C}" presName="rootComposite" presStyleCnt="0"/>
      <dgm:spPr/>
    </dgm:pt>
    <dgm:pt modelId="{26FDE52F-1F16-47F1-8030-1F4AABAD3340}" type="pres">
      <dgm:prSet presAssocID="{1D4438C1-A5AF-4F76-842D-F29E9480A65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3E129F-535F-4AA7-9AF5-C85827D2F7F0}" type="pres">
      <dgm:prSet presAssocID="{1D4438C1-A5AF-4F76-842D-F29E9480A65C}" presName="rootConnector" presStyleLbl="node2" presStyleIdx="2" presStyleCnt="3"/>
      <dgm:spPr/>
      <dgm:t>
        <a:bodyPr/>
        <a:lstStyle/>
        <a:p>
          <a:endParaRPr lang="en-AU"/>
        </a:p>
      </dgm:t>
    </dgm:pt>
    <dgm:pt modelId="{D03269D9-3CF2-4F75-97D4-BAAD3D14B599}" type="pres">
      <dgm:prSet presAssocID="{1D4438C1-A5AF-4F76-842D-F29E9480A65C}" presName="hierChild4" presStyleCnt="0"/>
      <dgm:spPr/>
    </dgm:pt>
    <dgm:pt modelId="{65C3324B-BAE4-4324-9548-985D54A4F0F3}" type="pres">
      <dgm:prSet presAssocID="{1D4438C1-A5AF-4F76-842D-F29E9480A65C}" presName="hierChild5" presStyleCnt="0"/>
      <dgm:spPr/>
    </dgm:pt>
    <dgm:pt modelId="{33E141C2-F312-4CF4-8F6E-2B3AF08A19B5}" type="pres">
      <dgm:prSet presAssocID="{E010D959-E2EC-4877-85E1-DDE7CE155564}" presName="hierChild3" presStyleCnt="0"/>
      <dgm:spPr/>
    </dgm:pt>
  </dgm:ptLst>
  <dgm:cxnLst>
    <dgm:cxn modelId="{CB008D37-88EF-4562-89CE-9B934E4CD241}" srcId="{E010D959-E2EC-4877-85E1-DDE7CE155564}" destId="{E773A384-6FB3-4EC0-BDA4-ADF38ED8B1F3}" srcOrd="1" destOrd="0" parTransId="{4F9CA99E-03AB-4799-877D-E2779A3056FE}" sibTransId="{35E7EBFC-D828-41C5-8C78-F851540D975B}"/>
    <dgm:cxn modelId="{51FF06F7-2C19-4DB8-9206-A7C97B08E7A9}" type="presOf" srcId="{E7522384-2F98-40C6-83AC-274814E49C76}" destId="{0B73B939-878A-4D15-A1CB-946F72217B05}" srcOrd="0" destOrd="0" presId="urn:microsoft.com/office/officeart/2005/8/layout/orgChart1"/>
    <dgm:cxn modelId="{4600D358-7BCB-46FC-8393-9C0898A78C9B}" srcId="{E010D959-E2EC-4877-85E1-DDE7CE155564}" destId="{1D4438C1-A5AF-4F76-842D-F29E9480A65C}" srcOrd="2" destOrd="0" parTransId="{CCD52F87-7291-4ED2-8E8A-202095A31F67}" sibTransId="{EA6BC56A-077A-4511-A11D-3A02B7F1D4FF}"/>
    <dgm:cxn modelId="{1AA2260B-B758-4C00-98BD-FEBCD31381E3}" srcId="{E010D959-E2EC-4877-85E1-DDE7CE155564}" destId="{97DF8365-6874-4564-998C-53FA6FD7FDE8}" srcOrd="0" destOrd="0" parTransId="{FC6BE204-051F-41E4-BCDD-3ED1AF5FE6FE}" sibTransId="{CFC30065-7631-475A-B6FD-C48C134FCCFB}"/>
    <dgm:cxn modelId="{45E7705D-B444-4EF0-9205-DAFA4FE2082B}" type="presOf" srcId="{1D4438C1-A5AF-4F76-842D-F29E9480A65C}" destId="{7F3E129F-535F-4AA7-9AF5-C85827D2F7F0}" srcOrd="1" destOrd="0" presId="urn:microsoft.com/office/officeart/2005/8/layout/orgChart1"/>
    <dgm:cxn modelId="{F4A4D2CF-14EE-43DF-89EB-CE1679AD3A0E}" type="presOf" srcId="{E010D959-E2EC-4877-85E1-DDE7CE155564}" destId="{51CD9FA2-9868-452A-9FE2-CF158DF38092}" srcOrd="1" destOrd="0" presId="urn:microsoft.com/office/officeart/2005/8/layout/orgChart1"/>
    <dgm:cxn modelId="{26EB91B7-F8E8-4C6E-9E96-9F533DDD3945}" type="presOf" srcId="{97DF8365-6874-4564-998C-53FA6FD7FDE8}" destId="{61DC9664-3E6D-4BF1-85BC-D2D376AFEABC}" srcOrd="0" destOrd="0" presId="urn:microsoft.com/office/officeart/2005/8/layout/orgChart1"/>
    <dgm:cxn modelId="{7D1BF2BC-1BD0-40A0-8E06-A4A357BABFA4}" srcId="{E7522384-2F98-40C6-83AC-274814E49C76}" destId="{E010D959-E2EC-4877-85E1-DDE7CE155564}" srcOrd="0" destOrd="0" parTransId="{E85D7074-2CD1-4252-ADE8-ACCB41292BAD}" sibTransId="{CEA76E30-5868-4365-AA95-BB1FAD60F347}"/>
    <dgm:cxn modelId="{259F0A70-1039-4216-A77F-4553D0B27927}" type="presOf" srcId="{E773A384-6FB3-4EC0-BDA4-ADF38ED8B1F3}" destId="{B5C1216C-1B55-4118-A504-E909D08C83A6}" srcOrd="1" destOrd="0" presId="urn:microsoft.com/office/officeart/2005/8/layout/orgChart1"/>
    <dgm:cxn modelId="{A5EB40E7-B699-408C-8758-7F655D3D9774}" type="presOf" srcId="{CCD52F87-7291-4ED2-8E8A-202095A31F67}" destId="{DB8E20CD-2C8B-44F9-8A15-5E387A192AED}" srcOrd="0" destOrd="0" presId="urn:microsoft.com/office/officeart/2005/8/layout/orgChart1"/>
    <dgm:cxn modelId="{3370AE8F-9BC8-4BE7-B383-FC0CB3695023}" type="presOf" srcId="{E010D959-E2EC-4877-85E1-DDE7CE155564}" destId="{0CBC751D-FAA8-4B81-A73E-4538886FFC15}" srcOrd="0" destOrd="0" presId="urn:microsoft.com/office/officeart/2005/8/layout/orgChart1"/>
    <dgm:cxn modelId="{E5BD937C-E50F-4BA0-93CF-C6A74E295A7E}" type="presOf" srcId="{FC6BE204-051F-41E4-BCDD-3ED1AF5FE6FE}" destId="{F442D920-63AE-4553-9E1E-0AFEDEF99B12}" srcOrd="0" destOrd="0" presId="urn:microsoft.com/office/officeart/2005/8/layout/orgChart1"/>
    <dgm:cxn modelId="{9480C6B9-52B4-432A-BE2F-89B4C4FFDE25}" type="presOf" srcId="{E773A384-6FB3-4EC0-BDA4-ADF38ED8B1F3}" destId="{08331F7C-5045-435C-90A8-47D5B721D39B}" srcOrd="0" destOrd="0" presId="urn:microsoft.com/office/officeart/2005/8/layout/orgChart1"/>
    <dgm:cxn modelId="{C94A2DEB-8689-4F7F-9357-876533BFA3BD}" type="presOf" srcId="{1D4438C1-A5AF-4F76-842D-F29E9480A65C}" destId="{26FDE52F-1F16-47F1-8030-1F4AABAD3340}" srcOrd="0" destOrd="0" presId="urn:microsoft.com/office/officeart/2005/8/layout/orgChart1"/>
    <dgm:cxn modelId="{0CFF08B0-84E9-4420-90C3-4F79B46D404F}" type="presOf" srcId="{4F9CA99E-03AB-4799-877D-E2779A3056FE}" destId="{61B1E827-0984-46BA-A271-2FD4E97D8362}" srcOrd="0" destOrd="0" presId="urn:microsoft.com/office/officeart/2005/8/layout/orgChart1"/>
    <dgm:cxn modelId="{665D2E85-33A9-4BDB-9750-05360BF2222C}" type="presOf" srcId="{97DF8365-6874-4564-998C-53FA6FD7FDE8}" destId="{AE91ECA8-7BF4-4F58-8DD4-6542A23D5C7B}" srcOrd="1" destOrd="0" presId="urn:microsoft.com/office/officeart/2005/8/layout/orgChart1"/>
    <dgm:cxn modelId="{77D1CFE1-0199-484E-B834-8075F2B34582}" type="presParOf" srcId="{0B73B939-878A-4D15-A1CB-946F72217B05}" destId="{67AEDD13-89D0-44AE-9752-02BFFDD4808D}" srcOrd="0" destOrd="0" presId="urn:microsoft.com/office/officeart/2005/8/layout/orgChart1"/>
    <dgm:cxn modelId="{478BAC9C-0A4A-44F6-8868-9FAF175DE808}" type="presParOf" srcId="{67AEDD13-89D0-44AE-9752-02BFFDD4808D}" destId="{61CFC7CF-8E13-4198-A154-5AD70EF6CD8D}" srcOrd="0" destOrd="0" presId="urn:microsoft.com/office/officeart/2005/8/layout/orgChart1"/>
    <dgm:cxn modelId="{B4E3B735-FC4E-4945-90A0-5709735B5D47}" type="presParOf" srcId="{61CFC7CF-8E13-4198-A154-5AD70EF6CD8D}" destId="{0CBC751D-FAA8-4B81-A73E-4538886FFC15}" srcOrd="0" destOrd="0" presId="urn:microsoft.com/office/officeart/2005/8/layout/orgChart1"/>
    <dgm:cxn modelId="{A92C78A9-DDC5-4DA2-B4A2-41D99E0E1DDD}" type="presParOf" srcId="{61CFC7CF-8E13-4198-A154-5AD70EF6CD8D}" destId="{51CD9FA2-9868-452A-9FE2-CF158DF38092}" srcOrd="1" destOrd="0" presId="urn:microsoft.com/office/officeart/2005/8/layout/orgChart1"/>
    <dgm:cxn modelId="{6960B100-E0C4-4546-9180-19C644FCA385}" type="presParOf" srcId="{67AEDD13-89D0-44AE-9752-02BFFDD4808D}" destId="{DDD303DD-32E1-48C0-985E-D0BB0E0B3EE5}" srcOrd="1" destOrd="0" presId="urn:microsoft.com/office/officeart/2005/8/layout/orgChart1"/>
    <dgm:cxn modelId="{D4346470-BE58-4834-BA23-28E3A32B421E}" type="presParOf" srcId="{DDD303DD-32E1-48C0-985E-D0BB0E0B3EE5}" destId="{F442D920-63AE-4553-9E1E-0AFEDEF99B12}" srcOrd="0" destOrd="0" presId="urn:microsoft.com/office/officeart/2005/8/layout/orgChart1"/>
    <dgm:cxn modelId="{8A1CD187-E7A1-41D2-8A82-26A895696829}" type="presParOf" srcId="{DDD303DD-32E1-48C0-985E-D0BB0E0B3EE5}" destId="{7493BD83-65FC-4A60-A584-2CDF99984B86}" srcOrd="1" destOrd="0" presId="urn:microsoft.com/office/officeart/2005/8/layout/orgChart1"/>
    <dgm:cxn modelId="{6A1328BD-ABA0-4B44-993B-7B54A0CA0D0C}" type="presParOf" srcId="{7493BD83-65FC-4A60-A584-2CDF99984B86}" destId="{6D1F9A30-E326-413A-91BE-A88DC6EF502F}" srcOrd="0" destOrd="0" presId="urn:microsoft.com/office/officeart/2005/8/layout/orgChart1"/>
    <dgm:cxn modelId="{CD3BFE75-E293-4BBD-A655-86ABAED45F4E}" type="presParOf" srcId="{6D1F9A30-E326-413A-91BE-A88DC6EF502F}" destId="{61DC9664-3E6D-4BF1-85BC-D2D376AFEABC}" srcOrd="0" destOrd="0" presId="urn:microsoft.com/office/officeart/2005/8/layout/orgChart1"/>
    <dgm:cxn modelId="{C81DDE5E-BABE-4312-8B41-6A37DEB0FE64}" type="presParOf" srcId="{6D1F9A30-E326-413A-91BE-A88DC6EF502F}" destId="{AE91ECA8-7BF4-4F58-8DD4-6542A23D5C7B}" srcOrd="1" destOrd="0" presId="urn:microsoft.com/office/officeart/2005/8/layout/orgChart1"/>
    <dgm:cxn modelId="{1CE83F8F-956A-4114-A4BB-D5D91EA93C9A}" type="presParOf" srcId="{7493BD83-65FC-4A60-A584-2CDF99984B86}" destId="{65CD6486-FFF2-4FD1-AB7A-ED5F8F4FE5D3}" srcOrd="1" destOrd="0" presId="urn:microsoft.com/office/officeart/2005/8/layout/orgChart1"/>
    <dgm:cxn modelId="{A50E8484-F2CF-4CD9-9C0F-205DE3DD80AB}" type="presParOf" srcId="{7493BD83-65FC-4A60-A584-2CDF99984B86}" destId="{B9CB8291-708E-4E7C-AFB8-74F2D32B992C}" srcOrd="2" destOrd="0" presId="urn:microsoft.com/office/officeart/2005/8/layout/orgChart1"/>
    <dgm:cxn modelId="{A713B601-43E7-47C4-A872-291BDF53480C}" type="presParOf" srcId="{DDD303DD-32E1-48C0-985E-D0BB0E0B3EE5}" destId="{61B1E827-0984-46BA-A271-2FD4E97D8362}" srcOrd="2" destOrd="0" presId="urn:microsoft.com/office/officeart/2005/8/layout/orgChart1"/>
    <dgm:cxn modelId="{7CA34F73-0449-409F-BF00-4D25D697AC72}" type="presParOf" srcId="{DDD303DD-32E1-48C0-985E-D0BB0E0B3EE5}" destId="{F95EFA4C-3A49-464F-ACE5-077AA99C4442}" srcOrd="3" destOrd="0" presId="urn:microsoft.com/office/officeart/2005/8/layout/orgChart1"/>
    <dgm:cxn modelId="{08C097CF-2873-4AF2-B286-664A1E6A6608}" type="presParOf" srcId="{F95EFA4C-3A49-464F-ACE5-077AA99C4442}" destId="{E371180B-7821-4B1D-9C7C-4FCB5D645490}" srcOrd="0" destOrd="0" presId="urn:microsoft.com/office/officeart/2005/8/layout/orgChart1"/>
    <dgm:cxn modelId="{D73BDC45-8EC1-440C-A41E-DC6A35BE9C02}" type="presParOf" srcId="{E371180B-7821-4B1D-9C7C-4FCB5D645490}" destId="{08331F7C-5045-435C-90A8-47D5B721D39B}" srcOrd="0" destOrd="0" presId="urn:microsoft.com/office/officeart/2005/8/layout/orgChart1"/>
    <dgm:cxn modelId="{1B738226-E08D-4EF2-81D3-22A141B44A2D}" type="presParOf" srcId="{E371180B-7821-4B1D-9C7C-4FCB5D645490}" destId="{B5C1216C-1B55-4118-A504-E909D08C83A6}" srcOrd="1" destOrd="0" presId="urn:microsoft.com/office/officeart/2005/8/layout/orgChart1"/>
    <dgm:cxn modelId="{277723C5-709D-439C-9919-79986E1A0A03}" type="presParOf" srcId="{F95EFA4C-3A49-464F-ACE5-077AA99C4442}" destId="{4B65CB23-D89D-4157-B125-7F60CCBB02C8}" srcOrd="1" destOrd="0" presId="urn:microsoft.com/office/officeart/2005/8/layout/orgChart1"/>
    <dgm:cxn modelId="{8E3B16A0-AF7A-4E4E-8FC9-5BE03C72F54B}" type="presParOf" srcId="{F95EFA4C-3A49-464F-ACE5-077AA99C4442}" destId="{DD3C0386-BDBA-4619-A284-58B628DB62BA}" srcOrd="2" destOrd="0" presId="urn:microsoft.com/office/officeart/2005/8/layout/orgChart1"/>
    <dgm:cxn modelId="{FFBC94B9-431B-431C-8519-AF4B5862299A}" type="presParOf" srcId="{DDD303DD-32E1-48C0-985E-D0BB0E0B3EE5}" destId="{DB8E20CD-2C8B-44F9-8A15-5E387A192AED}" srcOrd="4" destOrd="0" presId="urn:microsoft.com/office/officeart/2005/8/layout/orgChart1"/>
    <dgm:cxn modelId="{988D6CB2-B90E-4A19-AEA4-70957C7AFF90}" type="presParOf" srcId="{DDD303DD-32E1-48C0-985E-D0BB0E0B3EE5}" destId="{C79EF956-5FC8-4888-862E-14D81D60C2B9}" srcOrd="5" destOrd="0" presId="urn:microsoft.com/office/officeart/2005/8/layout/orgChart1"/>
    <dgm:cxn modelId="{81616718-5A51-41F2-BF79-1C19DFE6A25D}" type="presParOf" srcId="{C79EF956-5FC8-4888-862E-14D81D60C2B9}" destId="{CBFC2FC6-D153-47C7-AABD-49E8FA35C8AF}" srcOrd="0" destOrd="0" presId="urn:microsoft.com/office/officeart/2005/8/layout/orgChart1"/>
    <dgm:cxn modelId="{373BFDCB-DB4F-47A0-A05C-CCCC112ACF65}" type="presParOf" srcId="{CBFC2FC6-D153-47C7-AABD-49E8FA35C8AF}" destId="{26FDE52F-1F16-47F1-8030-1F4AABAD3340}" srcOrd="0" destOrd="0" presId="urn:microsoft.com/office/officeart/2005/8/layout/orgChart1"/>
    <dgm:cxn modelId="{34811ADD-7693-4877-98D4-2C27953B8DB4}" type="presParOf" srcId="{CBFC2FC6-D153-47C7-AABD-49E8FA35C8AF}" destId="{7F3E129F-535F-4AA7-9AF5-C85827D2F7F0}" srcOrd="1" destOrd="0" presId="urn:microsoft.com/office/officeart/2005/8/layout/orgChart1"/>
    <dgm:cxn modelId="{B25F8373-E59C-43D6-A99A-DE7E85C566CC}" type="presParOf" srcId="{C79EF956-5FC8-4888-862E-14D81D60C2B9}" destId="{D03269D9-3CF2-4F75-97D4-BAAD3D14B599}" srcOrd="1" destOrd="0" presId="urn:microsoft.com/office/officeart/2005/8/layout/orgChart1"/>
    <dgm:cxn modelId="{4FBBA1D8-BE15-4E46-98C3-A90EFBAAC58B}" type="presParOf" srcId="{C79EF956-5FC8-4888-862E-14D81D60C2B9}" destId="{65C3324B-BAE4-4324-9548-985D54A4F0F3}" srcOrd="2" destOrd="0" presId="urn:microsoft.com/office/officeart/2005/8/layout/orgChart1"/>
    <dgm:cxn modelId="{59EA06DF-001E-4B1A-ADD7-9507E113FD8E}" type="presParOf" srcId="{67AEDD13-89D0-44AE-9752-02BFFDD4808D}" destId="{33E141C2-F312-4CF4-8F6E-2B3AF08A19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E20CD-2C8B-44F9-8A15-5E387A192AED}">
      <dsp:nvSpPr>
        <dsp:cNvPr id="0" name=""/>
        <dsp:cNvSpPr/>
      </dsp:nvSpPr>
      <dsp:spPr>
        <a:xfrm>
          <a:off x="4064000" y="1380515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61B1E827-0984-46BA-A271-2FD4E97D8362}">
      <dsp:nvSpPr>
        <dsp:cNvPr id="0" name=""/>
        <dsp:cNvSpPr/>
      </dsp:nvSpPr>
      <dsp:spPr>
        <a:xfrm>
          <a:off x="4018280" y="1380515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F442D920-63AE-4553-9E1E-0AFEDEF99B12}">
      <dsp:nvSpPr>
        <dsp:cNvPr id="0" name=""/>
        <dsp:cNvSpPr/>
      </dsp:nvSpPr>
      <dsp:spPr>
        <a:xfrm>
          <a:off x="1188690" y="1380515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0CBC751D-FAA8-4B81-A73E-4538886FFC15}">
      <dsp:nvSpPr>
        <dsp:cNvPr id="0" name=""/>
        <dsp:cNvSpPr/>
      </dsp:nvSpPr>
      <dsp:spPr>
        <a:xfrm>
          <a:off x="2875855" y="192370"/>
          <a:ext cx="2376289" cy="11881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مبادئُ كلفِنَ</a:t>
          </a:r>
          <a:endParaRPr lang="en-US" sz="2800" kern="1200" dirty="0"/>
        </a:p>
      </dsp:txBody>
      <dsp:txXfrm>
        <a:off x="2875855" y="192370"/>
        <a:ext cx="2376289" cy="1188144"/>
      </dsp:txXfrm>
    </dsp:sp>
    <dsp:sp modelId="{61DC9664-3E6D-4BF1-85BC-D2D376AFEABC}">
      <dsp:nvSpPr>
        <dsp:cNvPr id="0" name=""/>
        <dsp:cNvSpPr/>
      </dsp:nvSpPr>
      <dsp:spPr>
        <a:xfrm>
          <a:off x="545" y="1879535"/>
          <a:ext cx="2376289" cy="11881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إشراكُ غيرِ رجالِ الدّينِ في إدارةِ شؤؤنِ الكنيسةِ.</a:t>
          </a:r>
          <a:endParaRPr lang="en-US" sz="2800" kern="1200" dirty="0"/>
        </a:p>
      </dsp:txBody>
      <dsp:txXfrm>
        <a:off x="545" y="1879535"/>
        <a:ext cx="2376289" cy="1188144"/>
      </dsp:txXfrm>
    </dsp:sp>
    <dsp:sp modelId="{08331F7C-5045-435C-90A8-47D5B721D39B}">
      <dsp:nvSpPr>
        <dsp:cNvPr id="0" name=""/>
        <dsp:cNvSpPr/>
      </dsp:nvSpPr>
      <dsp:spPr>
        <a:xfrm>
          <a:off x="2875855" y="1879535"/>
          <a:ext cx="2376289" cy="11881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اختيارُ الشّعبِ القائمينَ بأمور الكنيسةِ.</a:t>
          </a:r>
          <a:endParaRPr lang="en-US" sz="2800" kern="1200" dirty="0"/>
        </a:p>
      </dsp:txBody>
      <dsp:txXfrm>
        <a:off x="2875855" y="1879535"/>
        <a:ext cx="2376289" cy="1188144"/>
      </dsp:txXfrm>
    </dsp:sp>
    <dsp:sp modelId="{26FDE52F-1F16-47F1-8030-1F4AABAD3340}">
      <dsp:nvSpPr>
        <dsp:cNvPr id="0" name=""/>
        <dsp:cNvSpPr/>
      </dsp:nvSpPr>
      <dsp:spPr>
        <a:xfrm>
          <a:off x="5751165" y="1879535"/>
          <a:ext cx="2376289" cy="11881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إدماجُ السّلطة الدّينيّة مع السّلطةِ المدنيّة.</a:t>
          </a:r>
          <a:endParaRPr lang="en-US" sz="2800" kern="1200" dirty="0"/>
        </a:p>
      </dsp:txBody>
      <dsp:txXfrm>
        <a:off x="5751165" y="1879535"/>
        <a:ext cx="2376289" cy="1188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84A14-04A9-40F6-83C3-F00D849CBE8C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CC1A5-9DD2-4AE2-84C5-98E228718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18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CC1A5-9DD2-4AE2-84C5-98E228718BA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4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EDFA-8D15-4F28-8533-3C0924CA5135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9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D6B4-1F8C-4B46-8583-80E9B902B61E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0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D3F6-5A40-43B4-B9AB-8C751D41BB42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7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CEB5B-4A73-4F34-98AD-48387D64178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31B0-E2AF-486F-A28F-196883F8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958-7151-4555-A916-974547E41200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2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22DE-EF81-41F8-99DC-6421D7BF5DF6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8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F46-EEFF-4839-A37F-22A3608E0B7F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1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15C1C-090F-4546-A1D1-D9F249ACFF1C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7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8A83-35CF-4A3A-BA80-3E73C2C2E263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BDBB7-9F8A-4D23-BA41-321839186551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2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55FA-17E0-41CA-BCB4-0C86FCC3953A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8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F758-5152-4A17-B975-9214E745AF57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FE3B3-FCDC-4346-B124-5648A734EEB4}" type="datetime1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JO" smtClean="0"/>
              <a:t>نادين محمود ربّاع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5CF51-585E-497E-9BB1-3946C8FAF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9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orizontal Scroll 7"/>
          <p:cNvSpPr/>
          <p:nvPr/>
        </p:nvSpPr>
        <p:spPr>
          <a:xfrm>
            <a:off x="3325931" y="1518260"/>
            <a:ext cx="5226628" cy="306531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JO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درس حركة الإصلاح الدّينيّ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45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34" y="734096"/>
            <a:ext cx="5743977" cy="56924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JO" sz="2800" dirty="0"/>
              <a:t/>
            </a:r>
            <a:br>
              <a:rPr lang="ar-JO" sz="2800" dirty="0"/>
            </a:br>
            <a:r>
              <a:rPr lang="ar-JO" sz="2800" dirty="0" smtClean="0">
                <a:solidFill>
                  <a:schemeClr val="tx1"/>
                </a:solidFill>
              </a:rPr>
              <a:t>** أهم المؤسسات التي حملت اسم محاكم التفتيش وهدفها : </a:t>
            </a:r>
            <a:br>
              <a:rPr lang="ar-JO" sz="2800" dirty="0" smtClean="0">
                <a:solidFill>
                  <a:schemeClr val="tx1"/>
                </a:solidFill>
              </a:rPr>
            </a:br>
            <a:r>
              <a:rPr lang="ar-JO" sz="2800" dirty="0" smtClean="0">
                <a:solidFill>
                  <a:schemeClr val="tx1"/>
                </a:solidFill>
              </a:rPr>
              <a:t>1 . محاكم التفتيش التي انشأها البابا غريغورس التاسع هدفها : مراقبة الخارجين عن الدين . </a:t>
            </a:r>
            <a:br>
              <a:rPr lang="ar-JO" sz="2800" dirty="0" smtClean="0">
                <a:solidFill>
                  <a:schemeClr val="tx1"/>
                </a:solidFill>
              </a:rPr>
            </a:br>
            <a:r>
              <a:rPr lang="ar-JO" sz="2800" dirty="0">
                <a:solidFill>
                  <a:schemeClr val="tx1"/>
                </a:solidFill>
              </a:rPr>
              <a:t/>
            </a:r>
            <a:br>
              <a:rPr lang="ar-JO" sz="2800" dirty="0">
                <a:solidFill>
                  <a:schemeClr val="tx1"/>
                </a:solidFill>
              </a:rPr>
            </a:br>
            <a:r>
              <a:rPr lang="ar-JO" sz="2800" dirty="0" smtClean="0">
                <a:solidFill>
                  <a:schemeClr val="tx1"/>
                </a:solidFill>
              </a:rPr>
              <a:t>2 . محاكم التفتيش الاسبانية : لمطاردة المسلمين واليهود الذين اضطروا للتظاهر باعتناق المسيحية </a:t>
            </a:r>
            <a:r>
              <a:rPr lang="ar-JO" sz="2800" dirty="0">
                <a:solidFill>
                  <a:schemeClr val="tx1"/>
                </a:solidFill>
              </a:rPr>
              <a:t>و</a:t>
            </a:r>
            <a:r>
              <a:rPr lang="ar-JO" sz="2800" dirty="0" smtClean="0">
                <a:solidFill>
                  <a:schemeClr val="tx1"/>
                </a:solidFill>
              </a:rPr>
              <a:t>كتموا دينهم سرا . </a:t>
            </a:r>
            <a:br>
              <a:rPr lang="ar-JO" sz="2800" dirty="0" smtClean="0">
                <a:solidFill>
                  <a:schemeClr val="tx1"/>
                </a:solidFill>
              </a:rPr>
            </a:br>
            <a:r>
              <a:rPr lang="ar-JO" sz="2800" dirty="0">
                <a:solidFill>
                  <a:schemeClr val="tx1"/>
                </a:solidFill>
              </a:rPr>
              <a:t/>
            </a:r>
            <a:br>
              <a:rPr lang="ar-JO" sz="2800" dirty="0">
                <a:solidFill>
                  <a:schemeClr val="tx1"/>
                </a:solidFill>
              </a:rPr>
            </a:br>
            <a:r>
              <a:rPr lang="ar-JO" sz="2800" dirty="0" smtClean="0">
                <a:solidFill>
                  <a:schemeClr val="tx1"/>
                </a:solidFill>
              </a:rPr>
              <a:t>3 . ديوان التفتيش الروماني : هي محاكم التفتيش الايطالية لمقاومة الحركة البروتستانتية .  </a:t>
            </a:r>
            <a:br>
              <a:rPr lang="ar-JO" sz="2800" dirty="0" smtClean="0">
                <a:solidFill>
                  <a:schemeClr val="tx1"/>
                </a:solidFill>
              </a:rPr>
            </a:br>
            <a:r>
              <a:rPr lang="ar-JO" sz="2800" b="1" dirty="0"/>
              <a:t/>
            </a:r>
            <a:br>
              <a:rPr lang="ar-JO" sz="2800" b="1" dirty="0"/>
            </a:b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5499" y="1534571"/>
            <a:ext cx="4868213" cy="342689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JO" sz="4800" b="1" dirty="0" smtClean="0">
                <a:solidFill>
                  <a:schemeClr val="tx1"/>
                </a:solidFill>
              </a:rPr>
              <a:t>محاكم التفتيش: </a:t>
            </a:r>
          </a:p>
          <a:p>
            <a:pPr algn="ctr"/>
            <a:r>
              <a:rPr lang="ar-JO" sz="3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JO" sz="3000" dirty="0">
                <a:solidFill>
                  <a:schemeClr val="accent6">
                    <a:lumMod val="50000"/>
                  </a:schemeClr>
                </a:solidFill>
              </a:rPr>
              <a:t>* هي مؤسسة قضائية انشأها الباباوات في روما مهمتها اكتشاف الخارجين والمنشقين عن الكنيسة الكاثوليكية .</a:t>
            </a:r>
            <a:r>
              <a:rPr lang="ar-JO" sz="40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ar-JO" sz="40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n-US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6886901" y="3616036"/>
            <a:ext cx="4810990" cy="32419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2000" dirty="0" smtClean="0"/>
              <a:t>وعلى الرّغم من هذه الإجراءات والإصلاحات، إلّا أنّ أوروبّا انقسمت بينَ المذهبِ </a:t>
            </a:r>
            <a:r>
              <a:rPr lang="ar-JO" sz="2000" smtClean="0"/>
              <a:t>البروتستانتيّ </a:t>
            </a:r>
            <a:r>
              <a:rPr lang="ar-JO" sz="2000" smtClean="0"/>
              <a:t>في شّمال </a:t>
            </a:r>
            <a:r>
              <a:rPr lang="ar-JO" sz="2000" dirty="0" smtClean="0"/>
              <a:t>أوروبا، </a:t>
            </a:r>
            <a:r>
              <a:rPr lang="ar-JO" sz="2000" dirty="0" smtClean="0"/>
              <a:t>والمذهبِ الكاثوليكيّ في </a:t>
            </a:r>
            <a:r>
              <a:rPr lang="ar-JO" sz="2000" dirty="0" smtClean="0"/>
              <a:t>جنوب اوروبا، </a:t>
            </a:r>
            <a:r>
              <a:rPr lang="ar-JO" sz="2000" dirty="0" smtClean="0"/>
              <a:t>وأدّى هذا إلى قيام حروبٍ دينيّةٍ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13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896" y="2810783"/>
            <a:ext cx="10441577" cy="2222770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JO" sz="3600" dirty="0" smtClean="0">
                <a:solidFill>
                  <a:schemeClr val="tx1"/>
                </a:solidFill>
              </a:rPr>
              <a:t>هي الدعوة الى اصلاح الكنيسة الكاثوليكية نتج عنها قيام حركة الانشقاق الديني وظهور عدد من المذاهب الدينية مثل : البروتستانتية ، الكلفانية ، الانجيلكانية .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2621280" y="0"/>
            <a:ext cx="6627223" cy="268917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JO" sz="3600" b="1" dirty="0" smtClean="0">
                <a:solidFill>
                  <a:schemeClr val="tx1"/>
                </a:solidFill>
              </a:rPr>
              <a:t>مفهوم حركة الإصلاح الديني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34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0539"/>
            <a:ext cx="10515600" cy="16430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sz="3200" b="1" dirty="0"/>
              <a:t>التصرفات والاعمال التي دفعت الى الاعتراض على الكنيسة الكاثوليكية :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908664"/>
            <a:ext cx="10515600" cy="2246810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ar-JO" sz="3200" dirty="0">
                <a:solidFill>
                  <a:schemeClr val="tx1"/>
                </a:solidFill>
              </a:rPr>
              <a:t>1 . احتكار العلم والمعرفة والمال في اوروبا . </a:t>
            </a:r>
            <a:br>
              <a:rPr lang="ar-JO" sz="3200" dirty="0">
                <a:solidFill>
                  <a:schemeClr val="tx1"/>
                </a:solidFill>
              </a:rPr>
            </a:br>
            <a:r>
              <a:rPr lang="ar-JO" sz="3200" dirty="0">
                <a:solidFill>
                  <a:schemeClr val="tx1"/>
                </a:solidFill>
              </a:rPr>
              <a:t>2 . عدم الالتزام بتعاليم الكتاب المقدس ( الانجيل ) . </a:t>
            </a:r>
            <a:br>
              <a:rPr lang="ar-JO" sz="3200" dirty="0">
                <a:solidFill>
                  <a:schemeClr val="tx1"/>
                </a:solidFill>
              </a:rPr>
            </a:br>
            <a:r>
              <a:rPr lang="ar-JO" sz="3200" dirty="0">
                <a:solidFill>
                  <a:schemeClr val="tx1"/>
                </a:solidFill>
              </a:rPr>
              <a:t>3 . منع التعلم والتعليم للسيطرة على عقول الناس وبقاء الكنيسة المفسر الوحيد لتعاليم الكتاب المقدس والمصدر الوحيد للمعرفة 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898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عوامل قيام حركة الاصلاح الديني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sz="2800" b="1" dirty="0" smtClean="0">
                <a:solidFill>
                  <a:schemeClr val="tx1"/>
                </a:solidFill>
              </a:rPr>
              <a:t>العوامل الدينية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JO" sz="2800" dirty="0" smtClean="0"/>
              <a:t>1</a:t>
            </a:r>
            <a:r>
              <a:rPr lang="ar-JO" sz="2800" dirty="0" smtClean="0">
                <a:solidFill>
                  <a:schemeClr val="tx1"/>
                </a:solidFill>
              </a:rPr>
              <a:t> . فشل الكنيسة في تأدية رسالتها الدينية . </a:t>
            </a:r>
          </a:p>
          <a:p>
            <a:pPr algn="r"/>
            <a:endParaRPr lang="ar-JO" sz="2800" dirty="0">
              <a:solidFill>
                <a:schemeClr val="tx1"/>
              </a:solidFill>
            </a:endParaRPr>
          </a:p>
          <a:p>
            <a:pPr algn="r"/>
            <a:r>
              <a:rPr lang="ar-JO" sz="2800" dirty="0" smtClean="0">
                <a:solidFill>
                  <a:schemeClr val="tx1"/>
                </a:solidFill>
              </a:rPr>
              <a:t>2 . اصدار صكوك الغفران 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sz="2800" b="1" dirty="0" smtClean="0">
                <a:solidFill>
                  <a:schemeClr val="tx1"/>
                </a:solidFill>
              </a:rPr>
              <a:t>العوامل السياسية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253240" cy="284729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JO" sz="2800" dirty="0" smtClean="0"/>
              <a:t>1 </a:t>
            </a:r>
            <a:r>
              <a:rPr lang="ar-JO" sz="2800" dirty="0" smtClean="0">
                <a:solidFill>
                  <a:schemeClr val="tx1"/>
                </a:solidFill>
              </a:rPr>
              <a:t>. تشجيع امراء اوروبا .</a:t>
            </a:r>
          </a:p>
          <a:p>
            <a:pPr algn="r"/>
            <a:endParaRPr lang="ar-JO" sz="2800" dirty="0">
              <a:solidFill>
                <a:schemeClr val="tx1"/>
              </a:solidFill>
            </a:endParaRPr>
          </a:p>
          <a:p>
            <a:pPr algn="r"/>
            <a:r>
              <a:rPr lang="ar-JO" sz="2800" dirty="0" smtClean="0">
                <a:solidFill>
                  <a:schemeClr val="tx1"/>
                </a:solidFill>
              </a:rPr>
              <a:t>2 . التخلص من سيطرة الكنيسة وتدخل البابا في شؤونهم 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sz="2800" b="1" dirty="0" smtClean="0">
                <a:solidFill>
                  <a:schemeClr val="tx1"/>
                </a:solidFill>
              </a:rPr>
              <a:t>العوامل الفكرية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JO" sz="2800" dirty="0" smtClean="0">
                <a:solidFill>
                  <a:schemeClr val="tx1"/>
                </a:solidFill>
              </a:rPr>
              <a:t>1 . التأثر بالعالم الاسلامي . </a:t>
            </a:r>
          </a:p>
          <a:p>
            <a:pPr algn="r"/>
            <a:endParaRPr lang="ar-JO" sz="2800" dirty="0" smtClean="0">
              <a:solidFill>
                <a:schemeClr val="tx1"/>
              </a:solidFill>
            </a:endParaRPr>
          </a:p>
          <a:p>
            <a:pPr algn="r"/>
            <a:r>
              <a:rPr lang="ar-JO" sz="2800" dirty="0" smtClean="0">
                <a:solidFill>
                  <a:schemeClr val="tx1"/>
                </a:solidFill>
              </a:rPr>
              <a:t>2 . انتشار الفكر الحر في اوروبا 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0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9946" y="1742497"/>
            <a:ext cx="6303817" cy="50323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JO" sz="2700" dirty="0" smtClean="0"/>
              <a:t>ولد مارتن لوثرُ في ألمانيا، وأصبح راهبا، وقد ركّزَ على:</a:t>
            </a:r>
          </a:p>
          <a:p>
            <a:pPr marL="0" indent="0" algn="r" rtl="1">
              <a:buNone/>
            </a:pPr>
            <a:r>
              <a:rPr lang="ar-JO" sz="2700" dirty="0" smtClean="0"/>
              <a:t> 1-</a:t>
            </a:r>
            <a:r>
              <a:rPr lang="ar-JO" sz="2700" dirty="0" smtClean="0">
                <a:solidFill>
                  <a:srgbClr val="FF0000"/>
                </a:solidFill>
              </a:rPr>
              <a:t>فكرة الخلاص بالإيمان</a:t>
            </a:r>
            <a:r>
              <a:rPr lang="ar-JO" sz="2700" dirty="0" smtClean="0"/>
              <a:t>، لخلاص الإنسان ودخوله الجنّة، على الإنسان أن يتقرّب إلى الله بإيمانِهِ بالله لا بالأعمال الّتي تفرضُها الكنيسةُ</a:t>
            </a:r>
            <a:r>
              <a:rPr lang="ar-JO" sz="2700" dirty="0"/>
              <a:t>.</a:t>
            </a:r>
            <a:r>
              <a:rPr lang="ar-JO" sz="2700" dirty="0" smtClean="0"/>
              <a:t> </a:t>
            </a:r>
          </a:p>
          <a:p>
            <a:pPr marL="0" indent="0" algn="r" rtl="1">
              <a:buNone/>
            </a:pPr>
            <a:r>
              <a:rPr lang="ar-JO" sz="2700" dirty="0" smtClean="0"/>
              <a:t>2- </a:t>
            </a:r>
            <a:r>
              <a:rPr lang="ar-JO" sz="2700" dirty="0" smtClean="0">
                <a:solidFill>
                  <a:srgbClr val="FF0000"/>
                </a:solidFill>
              </a:rPr>
              <a:t>هاجم لوثرُ ادّعاء الكنيسة أنّ البابا يستطيعُ إصدار شهادةٍ تغفرُ للإنسان ذنوبَهُ مقابل التّبرُّع للكنيسة</a:t>
            </a:r>
            <a:r>
              <a:rPr lang="ar-JO" sz="2700" dirty="0" smtClean="0"/>
              <a:t>، وهي الّتي عُرِفَت (بصُكوكِ الغفران)، واعتبرها لوثرُ بدعًة؛ لأنّ البابا أصدرَهَا لحاجتِهِ للأموال لبناء كنيسة القدّيس بطرس في روما، </a:t>
            </a:r>
          </a:p>
          <a:p>
            <a:pPr marL="0" indent="0" algn="r" rtl="1">
              <a:buNone/>
            </a:pPr>
            <a:r>
              <a:rPr lang="ar-JO" sz="2700" dirty="0" smtClean="0"/>
              <a:t>3-أعلن</a:t>
            </a:r>
            <a:r>
              <a:rPr lang="ar-JO" sz="2700" dirty="0" smtClean="0">
                <a:solidFill>
                  <a:srgbClr val="FF0000"/>
                </a:solidFill>
              </a:rPr>
              <a:t> أنّ الكتابَ المقدّسَ هو المصدرُ الوحيدُ للدّين المسيحيّ</a:t>
            </a:r>
          </a:p>
          <a:p>
            <a:pPr marL="0" indent="0" algn="r" rtl="1">
              <a:buNone/>
            </a:pPr>
            <a:r>
              <a:rPr lang="ar-JO" sz="2700" dirty="0" smtClean="0">
                <a:solidFill>
                  <a:schemeClr val="tx1"/>
                </a:solidFill>
              </a:rPr>
              <a:t>4-</a:t>
            </a:r>
            <a:r>
              <a:rPr lang="ar-JO" sz="2700" dirty="0" smtClean="0">
                <a:solidFill>
                  <a:srgbClr val="FF0000"/>
                </a:solidFill>
              </a:rPr>
              <a:t> </a:t>
            </a:r>
            <a:r>
              <a:rPr lang="ar-JO" sz="2700" dirty="0" smtClean="0"/>
              <a:t>أن يكون </a:t>
            </a:r>
            <a:r>
              <a:rPr lang="ar-JO" sz="2700" dirty="0" smtClean="0">
                <a:solidFill>
                  <a:srgbClr val="FF0000"/>
                </a:solidFill>
              </a:rPr>
              <a:t>رجالُ الكنيسةِ خاضِعينَ للسّلطة المدنيّة</a:t>
            </a:r>
            <a:r>
              <a:rPr lang="ar-JO" sz="2700" dirty="0" smtClean="0"/>
              <a:t>،</a:t>
            </a:r>
          </a:p>
          <a:p>
            <a:pPr marL="0" indent="0" algn="r" rtl="1">
              <a:buNone/>
            </a:pPr>
            <a:r>
              <a:rPr lang="ar-JO" sz="2700" dirty="0" smtClean="0"/>
              <a:t>5- طالب </a:t>
            </a:r>
            <a:r>
              <a:rPr lang="ar-JO" sz="2700" dirty="0" smtClean="0">
                <a:solidFill>
                  <a:srgbClr val="FF0000"/>
                </a:solidFill>
              </a:rPr>
              <a:t>بالسّماحِ للقساوسة بالزّواجِ.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7561116" y="403295"/>
            <a:ext cx="3813465" cy="105987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400" dirty="0" smtClean="0"/>
              <a:t>أولًا: المذهبُ البروتستانتيُّ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462544" y="1742497"/>
            <a:ext cx="4344588" cy="38162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JO" sz="2000" dirty="0" smtClean="0"/>
              <a:t>انتقدَ مارتنُ لوثرُ أعمال الكنيسة خاصّةً بيع صكوك الغفران، فكتب عددًا من الاحتجاجات، وعلّقها على باب الكنيسة، فغضب البابا، وأصدرَ البابا مرسومًا يقضي بحرمان لوثرَ من دخولِ الكنيسةِ.</a:t>
            </a:r>
          </a:p>
          <a:p>
            <a:pPr algn="r" rtl="1"/>
            <a:r>
              <a:rPr lang="ar-JO" sz="2000" dirty="0" smtClean="0"/>
              <a:t>لكنَّ لوثرَ استمرَّ في دعوتِهِ، فزاد عددُ أتباعِهِ، وقد أُطلِقَ عليهم اسم المحتجّينَ (البروتستانت).</a:t>
            </a:r>
          </a:p>
          <a:p>
            <a:pPr algn="r" rtl="1"/>
            <a:r>
              <a:rPr lang="ar-JO" sz="2000" dirty="0" smtClean="0"/>
              <a:t>انتشرَ مذهبُ لوثرَ في شمال أوروبّا.</a:t>
            </a:r>
            <a:endParaRPr lang="en-US" sz="2000" dirty="0"/>
          </a:p>
        </p:txBody>
      </p:sp>
      <p:pic>
        <p:nvPicPr>
          <p:cNvPr id="1026" name="Picture 2" descr="https://tse4.mm.bing.net/th?id=OIP.I6DmJ-8jyRqLB-ODUY64lgHaEI&amp;pid=Api&amp;P=0&amp;w=318&amp;h=17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"/>
          <a:stretch/>
        </p:blipFill>
        <p:spPr bwMode="auto">
          <a:xfrm>
            <a:off x="5229946" y="403295"/>
            <a:ext cx="1991736" cy="124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29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309" y="1392382"/>
            <a:ext cx="10252364" cy="14443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ar-JO" dirty="0" smtClean="0"/>
              <a:t>دعا كلفنُ إلى مبادئِهِ الدّينيّة، وخرج على الكنيسة الكاثوليكيّة في فرنسا، وقد انتشرت مبادئُ كلفنَ في فرنسا وإسكتلندا والأراضي المنخفضة (هولندا، وبلجيكا، ولكسمبورغ ).</a:t>
            </a: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7211290" y="290946"/>
            <a:ext cx="3813465" cy="105987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400" dirty="0" smtClean="0"/>
              <a:t>ثانيًا: مذهبُ كلفن</a:t>
            </a:r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79156566"/>
              </p:ext>
            </p:extLst>
          </p:nvPr>
        </p:nvGraphicFramePr>
        <p:xfrm>
          <a:off x="2080491" y="2878282"/>
          <a:ext cx="8128000" cy="3260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www.albawabhnews.com/upload/photo/news/277/5/600x338o/777.jpg?q=1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0" t="1282" r="3699" b="-1282"/>
          <a:stretch/>
        </p:blipFill>
        <p:spPr bwMode="auto">
          <a:xfrm>
            <a:off x="2080491" y="2398911"/>
            <a:ext cx="1496290" cy="188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8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972" y="703211"/>
            <a:ext cx="11050073" cy="13171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JO" sz="3600" b="1" dirty="0" smtClean="0">
                <a:solidFill>
                  <a:schemeClr val="tx1"/>
                </a:solidFill>
              </a:rPr>
              <a:t>مقارنة بين أهم المذاهب الدينية التي ظهرت نتيجة حركة الاصلاح الديني</a:t>
            </a:r>
            <a:br>
              <a:rPr lang="ar-JO" sz="3600" b="1" dirty="0" smtClean="0">
                <a:solidFill>
                  <a:schemeClr val="tx1"/>
                </a:solidFill>
              </a:rPr>
            </a:br>
            <a:r>
              <a:rPr lang="ar-JO" sz="3600" b="1" dirty="0" smtClean="0">
                <a:solidFill>
                  <a:schemeClr val="tx1"/>
                </a:solidFill>
              </a:rPr>
              <a:t>(تلخيص المذاهب)</a:t>
            </a:r>
            <a:r>
              <a:rPr lang="ar-JO" sz="3600" b="1" dirty="0" smtClean="0"/>
              <a:t> 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615960"/>
              </p:ext>
            </p:extLst>
          </p:nvPr>
        </p:nvGraphicFramePr>
        <p:xfrm>
          <a:off x="321972" y="2281036"/>
          <a:ext cx="11050073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3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الكلفانية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 smtClean="0">
                          <a:solidFill>
                            <a:schemeClr val="tx1"/>
                          </a:solidFill>
                        </a:rPr>
                        <a:t>البروتستانتية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 smtClean="0">
                          <a:solidFill>
                            <a:schemeClr val="tx1"/>
                          </a:solidFill>
                        </a:rPr>
                        <a:t>وجه المقارنة 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JO" sz="2000" b="1" dirty="0" smtClean="0">
                          <a:solidFill>
                            <a:schemeClr val="tx1"/>
                          </a:solidFill>
                        </a:rPr>
                        <a:t>جون كلفن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2000" b="1" dirty="0" smtClean="0"/>
                        <a:t>مارتن لوثر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 smtClean="0"/>
                        <a:t>صاحب المذهب 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852">
                <a:tc>
                  <a:txBody>
                    <a:bodyPr/>
                    <a:lstStyle/>
                    <a:p>
                      <a:pPr algn="r"/>
                      <a:r>
                        <a:rPr lang="ar-JO" sz="2000" b="1" dirty="0" smtClean="0">
                          <a:solidFill>
                            <a:schemeClr val="tx1"/>
                          </a:solidFill>
                        </a:rPr>
                        <a:t>فرنسا / اسكتلندا</a:t>
                      </a:r>
                      <a:r>
                        <a:rPr lang="ar-JO" sz="2000" b="1" baseline="0" dirty="0" smtClean="0">
                          <a:solidFill>
                            <a:schemeClr val="tx1"/>
                          </a:solidFill>
                        </a:rPr>
                        <a:t> / الاراضي المنخفضة </a:t>
                      </a:r>
                    </a:p>
                    <a:p>
                      <a:pPr algn="r"/>
                      <a:r>
                        <a:rPr lang="ar-JO" sz="2000" b="1" baseline="0" dirty="0" smtClean="0">
                          <a:solidFill>
                            <a:schemeClr val="tx1"/>
                          </a:solidFill>
                        </a:rPr>
                        <a:t>( هولندا ، بلجيكا ، لوكسمبورغ )  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2000" b="1" dirty="0" smtClean="0"/>
                        <a:t>شمال اوروبا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 smtClean="0"/>
                        <a:t>مكان الانتشار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1 . دمج السلطة الدينية مع المدنية . </a:t>
                      </a:r>
                    </a:p>
                    <a:p>
                      <a:pPr algn="r"/>
                      <a:endParaRPr lang="ar-JO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2 . اختيار الشعب من يقوم على الكنيسة .</a:t>
                      </a:r>
                    </a:p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3 . اشراك الشعب في ادارة</a:t>
                      </a:r>
                      <a:r>
                        <a:rPr lang="ar-JO" sz="2400" b="0" baseline="0" dirty="0" smtClean="0">
                          <a:solidFill>
                            <a:schemeClr val="tx1"/>
                          </a:solidFill>
                        </a:rPr>
                        <a:t> شؤون الكنيسة 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1 -</a:t>
                      </a:r>
                      <a:r>
                        <a:rPr lang="ar-JO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الخلاص يكون في الايمان .</a:t>
                      </a:r>
                    </a:p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2 -</a:t>
                      </a:r>
                      <a:r>
                        <a:rPr lang="ar-JO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الغاء صكوك الغفران.</a:t>
                      </a:r>
                    </a:p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3-</a:t>
                      </a:r>
                      <a:r>
                        <a:rPr lang="ar-JO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الكتاب المقدس المصدر الوحيد للدين المسيحي </a:t>
                      </a:r>
                    </a:p>
                    <a:p>
                      <a:pPr algn="r"/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4-</a:t>
                      </a:r>
                      <a:r>
                        <a:rPr lang="ar-JO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خضوع رجال الدين للسلطة المدنية .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b="0" dirty="0" smtClean="0">
                          <a:solidFill>
                            <a:schemeClr val="tx1"/>
                          </a:solidFill>
                        </a:rPr>
                        <a:t>5- </a:t>
                      </a:r>
                      <a:r>
                        <a:rPr lang="ar-JO" sz="2400" dirty="0" smtClean="0">
                          <a:solidFill>
                            <a:schemeClr val="tx1"/>
                          </a:solidFill>
                        </a:rPr>
                        <a:t>بالسّماحِ للقساوسة بالزّواجِ.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ar-JO" sz="2000" b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0" dirty="0" smtClean="0"/>
                        <a:t>المبادئ</a:t>
                      </a:r>
                      <a:r>
                        <a:rPr lang="ar-JO" sz="2800" b="0" baseline="0" dirty="0" smtClean="0"/>
                        <a:t> الدينية التي نادوا بها</a:t>
                      </a:r>
                      <a:r>
                        <a:rPr lang="ar-JO" sz="2800" b="0" dirty="0" smtClean="0"/>
                        <a:t> </a:t>
                      </a:r>
                      <a:endParaRPr lang="en-US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2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335" y="2434107"/>
            <a:ext cx="4013497" cy="74565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ما اسباب اعتراض البابا على زواج الملك هنري الثامن من آن بولين ؟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JO" sz="2400" dirty="0" smtClean="0"/>
              <a:t>1</a:t>
            </a:r>
            <a:r>
              <a:rPr lang="ar-JO" sz="2400" dirty="0" smtClean="0">
                <a:solidFill>
                  <a:schemeClr val="tx1"/>
                </a:solidFill>
              </a:rPr>
              <a:t> . اسباب دينية . </a:t>
            </a:r>
            <a:endParaRPr lang="ar-JO" sz="2400" dirty="0">
              <a:solidFill>
                <a:schemeClr val="tx1"/>
              </a:solidFill>
            </a:endParaRPr>
          </a:p>
          <a:p>
            <a:pPr algn="r"/>
            <a:r>
              <a:rPr lang="ar-JO" sz="2400" dirty="0" smtClean="0">
                <a:solidFill>
                  <a:schemeClr val="tx1"/>
                </a:solidFill>
              </a:rPr>
              <a:t>2 . اعتماده على الامبراطور شارل الخامس قريب كاترين زوجة هنري في الدفاع عن الكنيسة الكاثوليكية 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434107"/>
            <a:ext cx="3147009" cy="74565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لماذا اراد الملك هنري الثامن الزواج من ان بولين ؟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endParaRPr lang="ar-JO" sz="2000" b="1" dirty="0" smtClean="0"/>
          </a:p>
          <a:p>
            <a:pPr algn="r"/>
            <a:r>
              <a:rPr lang="ar-JO" sz="2400" dirty="0" smtClean="0">
                <a:solidFill>
                  <a:schemeClr val="tx1"/>
                </a:solidFill>
              </a:rPr>
              <a:t>لانجاب وريث ذكر للعرش في انجلترا </a:t>
            </a:r>
            <a:r>
              <a:rPr lang="ar-JO" sz="2400" b="1" dirty="0" smtClean="0">
                <a:solidFill>
                  <a:schemeClr val="tx1"/>
                </a:solidFill>
              </a:rPr>
              <a:t>.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888134" y="2434107"/>
            <a:ext cx="3857397" cy="11204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</a:rPr>
              <a:t>علل : تحول انجلترا الى البروتسانتية في عهد هنري الثامن وانتشاره بشكل واسع ؟ 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888328" y="3554568"/>
            <a:ext cx="3612505" cy="29621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JO" sz="2400" dirty="0" smtClean="0">
                <a:solidFill>
                  <a:schemeClr val="tx1"/>
                </a:solidFill>
              </a:rPr>
              <a:t>بسبب خلافه مع البابا لان الملك يريد الزواج </a:t>
            </a:r>
            <a:r>
              <a:rPr lang="ar-JO" sz="2400" smtClean="0">
                <a:solidFill>
                  <a:schemeClr val="tx1"/>
                </a:solidFill>
              </a:rPr>
              <a:t>من آن </a:t>
            </a:r>
            <a:r>
              <a:rPr lang="ar-JO" sz="2400" dirty="0" smtClean="0">
                <a:solidFill>
                  <a:schemeClr val="tx1"/>
                </a:solidFill>
              </a:rPr>
              <a:t>بولين والبابا اعترض على الزواج .</a:t>
            </a:r>
          </a:p>
          <a:p>
            <a:pPr algn="r"/>
            <a:r>
              <a:rPr lang="ar-JO" sz="2400" dirty="0" smtClean="0">
                <a:solidFill>
                  <a:schemeClr val="tx1"/>
                </a:solidFill>
              </a:rPr>
              <a:t>فقام البرلمان الانجليزي باعلان هنري رئيسا للكنيسة الانجليزية والمصادقة على زواجه من آن بولين </a:t>
            </a:r>
            <a:r>
              <a:rPr lang="ar-JO" sz="2000" b="1" dirty="0" smtClean="0">
                <a:solidFill>
                  <a:schemeClr val="tx1"/>
                </a:solidFill>
              </a:rPr>
              <a:t>.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3921429" y="797213"/>
            <a:ext cx="3813465" cy="105987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400" dirty="0" smtClean="0"/>
              <a:t>ثالثًا: المذهبُ الأنجيلكانيُّ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1" t="-559" r="6989" b="559"/>
          <a:stretch/>
        </p:blipFill>
        <p:spPr>
          <a:xfrm>
            <a:off x="7888134" y="332426"/>
            <a:ext cx="2315740" cy="17265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0512" y="2045295"/>
            <a:ext cx="1408298" cy="493819"/>
          </a:xfrm>
          <a:prstGeom prst="rect">
            <a:avLst/>
          </a:prstGeom>
        </p:spPr>
      </p:pic>
      <p:sp>
        <p:nvSpPr>
          <p:cNvPr id="12" name="Cloud Callout 11"/>
          <p:cNvSpPr/>
          <p:nvPr/>
        </p:nvSpPr>
        <p:spPr>
          <a:xfrm>
            <a:off x="3678538" y="4300226"/>
            <a:ext cx="4827891" cy="269530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2000" dirty="0"/>
              <a:t>وكان من نتائج ذلك انتشارُ المذهب البروتستانتيّ في إنجلترا بشكلٍ واسعٍ، وعندما تولّت إليزابيثُ الأولى العرشَ عام ، وحّدت المذهبين الكاثوليكيّ والبروتستانتيّ تحت مُسمّى المذهبِ الأنجيليكانيّ.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84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26127" y="2639290"/>
            <a:ext cx="3034146" cy="29510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JO" sz="2400" dirty="0" smtClean="0"/>
              <a:t>3- تشكيلُ لجان التّحقيق والتّفتيش عن البروتستانت؛ للضّغط على أتباعِهِ لإرجاعِهم إلى الكاثوليكيّةِ.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784148" y="2639289"/>
            <a:ext cx="3139786" cy="295101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JO" sz="2400" dirty="0" smtClean="0"/>
              <a:t>2- عَمِلَت الكنيسة الكاثوليكيّة على التّبشير ضدّ البروتستانت عن طريق بناءِ المدارس والجامعات.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8447809" y="2639290"/>
            <a:ext cx="3048000" cy="295101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JO" sz="2000" b="1" dirty="0" smtClean="0"/>
              <a:t>1- عقد مجمع ترنت في إيطاليا، الذي أكد على البنود الآتية</a:t>
            </a:r>
          </a:p>
          <a:p>
            <a:pPr algn="r" rtl="1"/>
            <a:r>
              <a:rPr lang="ar-JO" sz="2000" dirty="0" smtClean="0">
                <a:solidFill>
                  <a:schemeClr val="tx1"/>
                </a:solidFill>
              </a:rPr>
              <a:t> أ-</a:t>
            </a:r>
            <a:r>
              <a:rPr lang="ar-JO" sz="2000" dirty="0" smtClean="0">
                <a:solidFill>
                  <a:srgbClr val="FF0000"/>
                </a:solidFill>
              </a:rPr>
              <a:t>التأكيد على سلطة البابا على الكنيسة الكاثوليكيّة، </a:t>
            </a:r>
            <a:r>
              <a:rPr lang="ar-JO" sz="2000" dirty="0" smtClean="0">
                <a:solidFill>
                  <a:schemeClr val="tx1"/>
                </a:solidFill>
              </a:rPr>
              <a:t> </a:t>
            </a:r>
            <a:r>
              <a:rPr lang="ar-JO" sz="2000" dirty="0" smtClean="0">
                <a:solidFill>
                  <a:srgbClr val="FF0000"/>
                </a:solidFill>
              </a:rPr>
              <a:t>وأنّه المرجع الوحيد لتفسير الكتاب المقدّس، </a:t>
            </a:r>
          </a:p>
          <a:p>
            <a:pPr algn="r" rtl="1"/>
            <a:r>
              <a:rPr lang="ar-JO" sz="2000" dirty="0" smtClean="0">
                <a:solidFill>
                  <a:schemeClr val="tx1"/>
                </a:solidFill>
              </a:rPr>
              <a:t>ب-</a:t>
            </a:r>
            <a:r>
              <a:rPr lang="ar-JO" sz="2000" dirty="0" smtClean="0">
                <a:solidFill>
                  <a:srgbClr val="FF0000"/>
                </a:solidFill>
              </a:rPr>
              <a:t> وحرّم زواج رجال الدّين، </a:t>
            </a:r>
          </a:p>
          <a:p>
            <a:pPr algn="r" rtl="1"/>
            <a:r>
              <a:rPr lang="ar-JO" sz="2000" dirty="0" smtClean="0">
                <a:solidFill>
                  <a:schemeClr val="tx1"/>
                </a:solidFill>
              </a:rPr>
              <a:t>ج-</a:t>
            </a:r>
            <a:r>
              <a:rPr lang="ar-JO" sz="2000" dirty="0" smtClean="0">
                <a:solidFill>
                  <a:srgbClr val="FF0000"/>
                </a:solidFill>
              </a:rPr>
              <a:t> وبيّن أنّ الإنسان لا ينال الخلاص بالإيمان فقط، وإنّما بالإيمان والعملِ معًا.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Horizontal Scroll 11"/>
          <p:cNvSpPr/>
          <p:nvPr/>
        </p:nvSpPr>
        <p:spPr>
          <a:xfrm>
            <a:off x="7682344" y="494101"/>
            <a:ext cx="3813465" cy="105987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400" dirty="0" smtClean="0"/>
              <a:t>رابعًا: حركةُ الإصلاحِ الكاثوليكيّ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268354" y="1886680"/>
            <a:ext cx="10171375" cy="5386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-JO" sz="2900" b="1" dirty="0">
                <a:ln w="0">
                  <a:solidFill>
                    <a:schemeClr val="bg1"/>
                  </a:solidFill>
                </a:ln>
              </a:rPr>
              <a:t>الإجراءات الّتي قامت بها الكنيسة الكاثوليكيّة لمقاومة انتشار المذهب </a:t>
            </a:r>
            <a:r>
              <a:rPr lang="ar-JO" sz="2900" b="1" dirty="0" smtClean="0">
                <a:ln w="0">
                  <a:solidFill>
                    <a:schemeClr val="bg1"/>
                  </a:solidFill>
                </a:ln>
              </a:rPr>
              <a:t>البروتستانتيّ:-</a:t>
            </a:r>
            <a:endParaRPr lang="en-US" sz="2900" b="1" dirty="0">
              <a:ln w="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4612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705</Words>
  <Application>Microsoft Office PowerPoint</Application>
  <PresentationFormat>Widescreen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Arabic Typesetting</vt:lpstr>
      <vt:lpstr>Arial</vt:lpstr>
      <vt:lpstr>Calibri</vt:lpstr>
      <vt:lpstr>Calibri Light</vt:lpstr>
      <vt:lpstr>Office Theme</vt:lpstr>
      <vt:lpstr>PowerPoint Presentation</vt:lpstr>
      <vt:lpstr>هي الدعوة الى اصلاح الكنيسة الكاثوليكية نتج عنها قيام حركة الانشقاق الديني وظهور عدد من المذاهب الدينية مثل : البروتستانتية ، الكلفانية ، الانجيلكانية . </vt:lpstr>
      <vt:lpstr>التصرفات والاعمال التي دفعت الى الاعتراض على الكنيسة الكاثوليكية :  </vt:lpstr>
      <vt:lpstr>عوامل قيام حركة الاصلاح الديني </vt:lpstr>
      <vt:lpstr>PowerPoint Presentation</vt:lpstr>
      <vt:lpstr>PowerPoint Presentation</vt:lpstr>
      <vt:lpstr>مقارنة بين أهم المذاهب الدينية التي ظهرت نتيجة حركة الاصلاح الديني (تلخيص المذاهب) </vt:lpstr>
      <vt:lpstr>PowerPoint Presentation</vt:lpstr>
      <vt:lpstr>PowerPoint Presentation</vt:lpstr>
      <vt:lpstr> ** أهم المؤسسات التي حملت اسم محاكم التفتيش وهدفها :  1 . محاكم التفتيش التي انشأها البابا غريغورس التاسع هدفها : مراقبة الخارجين عن الدين .   2 . محاكم التفتيش الاسبانية : لمطاردة المسلمين واليهود الذين اضطروا للتظاهر باعتناق المسيحية وكتموا دينهم سرا .   3 . ديوان التفتيش الروماني : هي محاكم التفتيش الايطالية لمقاومة الحركة البروتستانتية .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s.almanasir</cp:lastModifiedBy>
  <cp:revision>205</cp:revision>
  <dcterms:created xsi:type="dcterms:W3CDTF">2020-03-26T12:06:24Z</dcterms:created>
  <dcterms:modified xsi:type="dcterms:W3CDTF">2023-05-19T19:16:36Z</dcterms:modified>
</cp:coreProperties>
</file>