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566EE9-1B5D-43AA-B418-6A3B46AD6CD2}" type="doc">
      <dgm:prSet loTypeId="urn:microsoft.com/office/officeart/2005/8/layout/matrix3" loCatId="matrix" qsTypeId="urn:microsoft.com/office/officeart/2005/8/quickstyle/simple1" qsCatId="simple" csTypeId="urn:microsoft.com/office/officeart/2005/8/colors/accent3_1" csCatId="accent3" phldr="1"/>
      <dgm:spPr/>
      <dgm:t>
        <a:bodyPr/>
        <a:lstStyle/>
        <a:p>
          <a:endParaRPr lang="en-AU"/>
        </a:p>
      </dgm:t>
    </dgm:pt>
    <dgm:pt modelId="{0CFEC438-C71F-4239-9C6E-FDF82EBEB20E}">
      <dgm:prSet phldrT="[نص]"/>
      <dgm:spPr/>
      <dgm:t>
        <a:bodyPr/>
        <a:lstStyle/>
        <a:p>
          <a:r>
            <a:rPr lang="ar-JO" dirty="0" smtClean="0"/>
            <a:t>الحضارة العربية والاسلامية</a:t>
          </a:r>
          <a:endParaRPr lang="en-AU" dirty="0"/>
        </a:p>
      </dgm:t>
    </dgm:pt>
    <dgm:pt modelId="{5CF1ACD7-DE3E-4C17-B3FF-0A9CB94EA117}" type="parTrans" cxnId="{99D51A7F-1015-40FD-A5A0-541D0D1F7081}">
      <dgm:prSet/>
      <dgm:spPr/>
      <dgm:t>
        <a:bodyPr/>
        <a:lstStyle/>
        <a:p>
          <a:endParaRPr lang="en-AU"/>
        </a:p>
      </dgm:t>
    </dgm:pt>
    <dgm:pt modelId="{A7834693-6A97-4AB3-9A7C-A1BBEE376543}" type="sibTrans" cxnId="{99D51A7F-1015-40FD-A5A0-541D0D1F7081}">
      <dgm:prSet/>
      <dgm:spPr/>
      <dgm:t>
        <a:bodyPr/>
        <a:lstStyle/>
        <a:p>
          <a:endParaRPr lang="en-AU"/>
        </a:p>
      </dgm:t>
    </dgm:pt>
    <dgm:pt modelId="{5FCE11CA-3706-4D29-B506-FEA68DF51177}">
      <dgm:prSet phldrT="[نص]"/>
      <dgm:spPr/>
      <dgm:t>
        <a:bodyPr/>
        <a:lstStyle/>
        <a:p>
          <a:r>
            <a:rPr lang="ar-JO" dirty="0" smtClean="0"/>
            <a:t>فتح القسطنطينية </a:t>
          </a:r>
          <a:endParaRPr lang="en-AU" dirty="0"/>
        </a:p>
      </dgm:t>
    </dgm:pt>
    <dgm:pt modelId="{7048FB61-21FD-4459-9813-27019117743D}" type="parTrans" cxnId="{7A849C66-5411-482E-9C5F-B4491675E65E}">
      <dgm:prSet/>
      <dgm:spPr/>
      <dgm:t>
        <a:bodyPr/>
        <a:lstStyle/>
        <a:p>
          <a:endParaRPr lang="en-AU"/>
        </a:p>
      </dgm:t>
    </dgm:pt>
    <dgm:pt modelId="{B54ED346-F298-4B72-976E-46C15B8EC793}" type="sibTrans" cxnId="{7A849C66-5411-482E-9C5F-B4491675E65E}">
      <dgm:prSet/>
      <dgm:spPr/>
      <dgm:t>
        <a:bodyPr/>
        <a:lstStyle/>
        <a:p>
          <a:endParaRPr lang="en-AU"/>
        </a:p>
      </dgm:t>
    </dgm:pt>
    <dgm:pt modelId="{5FFBA949-C09A-4685-8C06-2F5667131D0B}">
      <dgm:prSet phldrT="[نص]"/>
      <dgm:spPr/>
      <dgm:t>
        <a:bodyPr/>
        <a:lstStyle/>
        <a:p>
          <a:r>
            <a:rPr lang="ar-JO" dirty="0" smtClean="0"/>
            <a:t>الحروب الفرنجية</a:t>
          </a:r>
          <a:endParaRPr lang="en-AU" dirty="0"/>
        </a:p>
      </dgm:t>
    </dgm:pt>
    <dgm:pt modelId="{68171B93-4780-4721-9637-00FA3F020849}" type="parTrans" cxnId="{B4C6A4E0-34C4-4CFC-AF20-52EABA9E27A4}">
      <dgm:prSet/>
      <dgm:spPr/>
      <dgm:t>
        <a:bodyPr/>
        <a:lstStyle/>
        <a:p>
          <a:endParaRPr lang="en-AU"/>
        </a:p>
      </dgm:t>
    </dgm:pt>
    <dgm:pt modelId="{4C4F89D0-191B-439F-91F7-966122CB0975}" type="sibTrans" cxnId="{B4C6A4E0-34C4-4CFC-AF20-52EABA9E27A4}">
      <dgm:prSet/>
      <dgm:spPr/>
      <dgm:t>
        <a:bodyPr/>
        <a:lstStyle/>
        <a:p>
          <a:endParaRPr lang="en-AU"/>
        </a:p>
      </dgm:t>
    </dgm:pt>
    <dgm:pt modelId="{87101D2D-8B80-44B2-92A4-4AC60F2C94E8}">
      <dgm:prSet phldrT="[نص]"/>
      <dgm:spPr/>
      <dgm:t>
        <a:bodyPr/>
        <a:lstStyle/>
        <a:p>
          <a:r>
            <a:rPr lang="ar-JO" dirty="0" smtClean="0"/>
            <a:t>احياء العلوم والآداب القديمة </a:t>
          </a:r>
          <a:endParaRPr lang="en-AU" dirty="0"/>
        </a:p>
      </dgm:t>
    </dgm:pt>
    <dgm:pt modelId="{AF85E2BD-6623-4262-B826-5BC621D06250}" type="parTrans" cxnId="{442BD30F-0AB1-48B7-AF11-FE6B8B16E567}">
      <dgm:prSet/>
      <dgm:spPr/>
      <dgm:t>
        <a:bodyPr/>
        <a:lstStyle/>
        <a:p>
          <a:endParaRPr lang="en-AU"/>
        </a:p>
      </dgm:t>
    </dgm:pt>
    <dgm:pt modelId="{23700826-E5D0-401C-8FB9-EC98CA58F77A}" type="sibTrans" cxnId="{442BD30F-0AB1-48B7-AF11-FE6B8B16E567}">
      <dgm:prSet/>
      <dgm:spPr/>
      <dgm:t>
        <a:bodyPr/>
        <a:lstStyle/>
        <a:p>
          <a:endParaRPr lang="en-AU"/>
        </a:p>
      </dgm:t>
    </dgm:pt>
    <dgm:pt modelId="{99A687C4-A19F-4684-AC7B-98BC977112B2}" type="pres">
      <dgm:prSet presAssocID="{B9566EE9-1B5D-43AA-B418-6A3B46AD6CD2}" presName="matrix" presStyleCnt="0">
        <dgm:presLayoutVars>
          <dgm:chMax val="1"/>
          <dgm:dir/>
          <dgm:resizeHandles val="exact"/>
        </dgm:presLayoutVars>
      </dgm:prSet>
      <dgm:spPr/>
      <dgm:t>
        <a:bodyPr/>
        <a:lstStyle/>
        <a:p>
          <a:endParaRPr lang="en-US"/>
        </a:p>
      </dgm:t>
    </dgm:pt>
    <dgm:pt modelId="{12BE9929-8762-4A71-B173-193DF5F7C1E3}" type="pres">
      <dgm:prSet presAssocID="{B9566EE9-1B5D-43AA-B418-6A3B46AD6CD2}" presName="diamond" presStyleLbl="bgShp" presStyleIdx="0" presStyleCnt="1"/>
      <dgm:spPr/>
    </dgm:pt>
    <dgm:pt modelId="{90716013-7EF6-42DA-80FD-7F4CCAE360FF}" type="pres">
      <dgm:prSet presAssocID="{B9566EE9-1B5D-43AA-B418-6A3B46AD6CD2}" presName="quad1" presStyleLbl="node1" presStyleIdx="0" presStyleCnt="4" custScaleX="248885" custLinFactNeighborX="-90161" custLinFactNeighborY="-7105">
        <dgm:presLayoutVars>
          <dgm:chMax val="0"/>
          <dgm:chPref val="0"/>
          <dgm:bulletEnabled val="1"/>
        </dgm:presLayoutVars>
      </dgm:prSet>
      <dgm:spPr/>
      <dgm:t>
        <a:bodyPr/>
        <a:lstStyle/>
        <a:p>
          <a:endParaRPr lang="en-AU"/>
        </a:p>
      </dgm:t>
    </dgm:pt>
    <dgm:pt modelId="{37AB17AE-A413-491D-92EF-46F4670283C2}" type="pres">
      <dgm:prSet presAssocID="{B9566EE9-1B5D-43AA-B418-6A3B46AD6CD2}" presName="quad2" presStyleLbl="node1" presStyleIdx="1" presStyleCnt="4" custScaleX="221668" custLinFactNeighborX="71859" custLinFactNeighborY="-7105">
        <dgm:presLayoutVars>
          <dgm:chMax val="0"/>
          <dgm:chPref val="0"/>
          <dgm:bulletEnabled val="1"/>
        </dgm:presLayoutVars>
      </dgm:prSet>
      <dgm:spPr/>
      <dgm:t>
        <a:bodyPr/>
        <a:lstStyle/>
        <a:p>
          <a:endParaRPr lang="en-US"/>
        </a:p>
      </dgm:t>
    </dgm:pt>
    <dgm:pt modelId="{373A1B2B-DC88-4594-85C3-A3E20EA4B8F2}" type="pres">
      <dgm:prSet presAssocID="{B9566EE9-1B5D-43AA-B418-6A3B46AD6CD2}" presName="quad3" presStyleLbl="node1" presStyleIdx="2" presStyleCnt="4" custScaleX="245543" custLinFactNeighborX="-57913" custLinFactNeighborY="7466">
        <dgm:presLayoutVars>
          <dgm:chMax val="0"/>
          <dgm:chPref val="0"/>
          <dgm:bulletEnabled val="1"/>
        </dgm:presLayoutVars>
      </dgm:prSet>
      <dgm:spPr/>
      <dgm:t>
        <a:bodyPr/>
        <a:lstStyle/>
        <a:p>
          <a:endParaRPr lang="en-AU"/>
        </a:p>
      </dgm:t>
    </dgm:pt>
    <dgm:pt modelId="{B59F34DD-E9CB-4BCF-B2B6-3881078834AC}" type="pres">
      <dgm:prSet presAssocID="{B9566EE9-1B5D-43AA-B418-6A3B46AD6CD2}" presName="quad4" presStyleLbl="node1" presStyleIdx="3" presStyleCnt="4" custScaleX="220772" custLinFactNeighborX="68808" custLinFactNeighborY="7466">
        <dgm:presLayoutVars>
          <dgm:chMax val="0"/>
          <dgm:chPref val="0"/>
          <dgm:bulletEnabled val="1"/>
        </dgm:presLayoutVars>
      </dgm:prSet>
      <dgm:spPr/>
      <dgm:t>
        <a:bodyPr/>
        <a:lstStyle/>
        <a:p>
          <a:endParaRPr lang="en-AU"/>
        </a:p>
      </dgm:t>
    </dgm:pt>
  </dgm:ptLst>
  <dgm:cxnLst>
    <dgm:cxn modelId="{91DD1DBD-78C6-43C6-BD54-9ADAB701812F}" type="presOf" srcId="{0CFEC438-C71F-4239-9C6E-FDF82EBEB20E}" destId="{90716013-7EF6-42DA-80FD-7F4CCAE360FF}" srcOrd="0" destOrd="0" presId="urn:microsoft.com/office/officeart/2005/8/layout/matrix3"/>
    <dgm:cxn modelId="{99D51A7F-1015-40FD-A5A0-541D0D1F7081}" srcId="{B9566EE9-1B5D-43AA-B418-6A3B46AD6CD2}" destId="{0CFEC438-C71F-4239-9C6E-FDF82EBEB20E}" srcOrd="0" destOrd="0" parTransId="{5CF1ACD7-DE3E-4C17-B3FF-0A9CB94EA117}" sibTransId="{A7834693-6A97-4AB3-9A7C-A1BBEE376543}"/>
    <dgm:cxn modelId="{442BD30F-0AB1-48B7-AF11-FE6B8B16E567}" srcId="{B9566EE9-1B5D-43AA-B418-6A3B46AD6CD2}" destId="{87101D2D-8B80-44B2-92A4-4AC60F2C94E8}" srcOrd="3" destOrd="0" parTransId="{AF85E2BD-6623-4262-B826-5BC621D06250}" sibTransId="{23700826-E5D0-401C-8FB9-EC98CA58F77A}"/>
    <dgm:cxn modelId="{B4C6A4E0-34C4-4CFC-AF20-52EABA9E27A4}" srcId="{B9566EE9-1B5D-43AA-B418-6A3B46AD6CD2}" destId="{5FFBA949-C09A-4685-8C06-2F5667131D0B}" srcOrd="2" destOrd="0" parTransId="{68171B93-4780-4721-9637-00FA3F020849}" sibTransId="{4C4F89D0-191B-439F-91F7-966122CB0975}"/>
    <dgm:cxn modelId="{49A7A6DF-3D6E-4794-9BE3-A37A371D2D7C}" type="presOf" srcId="{5FCE11CA-3706-4D29-B506-FEA68DF51177}" destId="{37AB17AE-A413-491D-92EF-46F4670283C2}" srcOrd="0" destOrd="0" presId="urn:microsoft.com/office/officeart/2005/8/layout/matrix3"/>
    <dgm:cxn modelId="{0EE268CB-00CE-4D31-826F-6FE00B2AA24F}" type="presOf" srcId="{87101D2D-8B80-44B2-92A4-4AC60F2C94E8}" destId="{B59F34DD-E9CB-4BCF-B2B6-3881078834AC}" srcOrd="0" destOrd="0" presId="urn:microsoft.com/office/officeart/2005/8/layout/matrix3"/>
    <dgm:cxn modelId="{7A849C66-5411-482E-9C5F-B4491675E65E}" srcId="{B9566EE9-1B5D-43AA-B418-6A3B46AD6CD2}" destId="{5FCE11CA-3706-4D29-B506-FEA68DF51177}" srcOrd="1" destOrd="0" parTransId="{7048FB61-21FD-4459-9813-27019117743D}" sibTransId="{B54ED346-F298-4B72-976E-46C15B8EC793}"/>
    <dgm:cxn modelId="{E04B65EA-6E56-42FC-BBF5-5FF5EE578395}" type="presOf" srcId="{B9566EE9-1B5D-43AA-B418-6A3B46AD6CD2}" destId="{99A687C4-A19F-4684-AC7B-98BC977112B2}" srcOrd="0" destOrd="0" presId="urn:microsoft.com/office/officeart/2005/8/layout/matrix3"/>
    <dgm:cxn modelId="{671A239E-2AB9-4EE3-A1D6-AF1398A16701}" type="presOf" srcId="{5FFBA949-C09A-4685-8C06-2F5667131D0B}" destId="{373A1B2B-DC88-4594-85C3-A3E20EA4B8F2}" srcOrd="0" destOrd="0" presId="urn:microsoft.com/office/officeart/2005/8/layout/matrix3"/>
    <dgm:cxn modelId="{1E655FF3-ACE6-41C4-BAA2-2B1611E5A909}" type="presParOf" srcId="{99A687C4-A19F-4684-AC7B-98BC977112B2}" destId="{12BE9929-8762-4A71-B173-193DF5F7C1E3}" srcOrd="0" destOrd="0" presId="urn:microsoft.com/office/officeart/2005/8/layout/matrix3"/>
    <dgm:cxn modelId="{687459FB-4255-4D8D-93D6-53F2CD8A6402}" type="presParOf" srcId="{99A687C4-A19F-4684-AC7B-98BC977112B2}" destId="{90716013-7EF6-42DA-80FD-7F4CCAE360FF}" srcOrd="1" destOrd="0" presId="urn:microsoft.com/office/officeart/2005/8/layout/matrix3"/>
    <dgm:cxn modelId="{51DB00AD-D3A7-4A33-9CD2-698F6228469C}" type="presParOf" srcId="{99A687C4-A19F-4684-AC7B-98BC977112B2}" destId="{37AB17AE-A413-491D-92EF-46F4670283C2}" srcOrd="2" destOrd="0" presId="urn:microsoft.com/office/officeart/2005/8/layout/matrix3"/>
    <dgm:cxn modelId="{E1A80389-C1D4-4E4F-834C-32B572C8F351}" type="presParOf" srcId="{99A687C4-A19F-4684-AC7B-98BC977112B2}" destId="{373A1B2B-DC88-4594-85C3-A3E20EA4B8F2}" srcOrd="3" destOrd="0" presId="urn:microsoft.com/office/officeart/2005/8/layout/matrix3"/>
    <dgm:cxn modelId="{A2D42A70-96CF-4FCD-AB32-60C5AD188414}" type="presParOf" srcId="{99A687C4-A19F-4684-AC7B-98BC977112B2}" destId="{B59F34DD-E9CB-4BCF-B2B6-3881078834AC}"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E9929-8762-4A71-B173-193DF5F7C1E3}">
      <dsp:nvSpPr>
        <dsp:cNvPr id="0" name=""/>
        <dsp:cNvSpPr/>
      </dsp:nvSpPr>
      <dsp:spPr>
        <a:xfrm>
          <a:off x="2093453" y="0"/>
          <a:ext cx="4857784" cy="4857784"/>
        </a:xfrm>
        <a:prstGeom prst="diamond">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716013-7EF6-42DA-80FD-7F4CCAE360FF}">
      <dsp:nvSpPr>
        <dsp:cNvPr id="0" name=""/>
        <dsp:cNvSpPr/>
      </dsp:nvSpPr>
      <dsp:spPr>
        <a:xfrm>
          <a:off x="0" y="326882"/>
          <a:ext cx="4715215" cy="189453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t>الحضارة العربية والاسلامية</a:t>
          </a:r>
          <a:endParaRPr lang="en-AU" sz="4600" kern="1200" dirty="0"/>
        </a:p>
      </dsp:txBody>
      <dsp:txXfrm>
        <a:off x="92484" y="419366"/>
        <a:ext cx="4530247" cy="1709567"/>
      </dsp:txXfrm>
    </dsp:sp>
    <dsp:sp modelId="{37AB17AE-A413-491D-92EF-46F4670283C2}">
      <dsp:nvSpPr>
        <dsp:cNvPr id="0" name=""/>
        <dsp:cNvSpPr/>
      </dsp:nvSpPr>
      <dsp:spPr>
        <a:xfrm>
          <a:off x="4587294" y="326882"/>
          <a:ext cx="4199579" cy="189453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t>فتح القسطنطينية </a:t>
          </a:r>
          <a:endParaRPr lang="en-AU" sz="4600" kern="1200" dirty="0"/>
        </a:p>
      </dsp:txBody>
      <dsp:txXfrm>
        <a:off x="4679778" y="419366"/>
        <a:ext cx="4014611" cy="1709567"/>
      </dsp:txXfrm>
    </dsp:sp>
    <dsp:sp modelId="{373A1B2B-DC88-4594-85C3-A3E20EA4B8F2}">
      <dsp:nvSpPr>
        <dsp:cNvPr id="0" name=""/>
        <dsp:cNvSpPr/>
      </dsp:nvSpPr>
      <dsp:spPr>
        <a:xfrm>
          <a:off x="79078" y="2643204"/>
          <a:ext cx="4651899" cy="189453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ar-JO" sz="4500" kern="1200" dirty="0" smtClean="0"/>
            <a:t>الحروب الفرنجية</a:t>
          </a:r>
          <a:endParaRPr lang="en-AU" sz="4500" kern="1200" dirty="0"/>
        </a:p>
      </dsp:txBody>
      <dsp:txXfrm>
        <a:off x="171562" y="2735688"/>
        <a:ext cx="4466931" cy="1709567"/>
      </dsp:txXfrm>
    </dsp:sp>
    <dsp:sp modelId="{B59F34DD-E9CB-4BCF-B2B6-3881078834AC}">
      <dsp:nvSpPr>
        <dsp:cNvPr id="0" name=""/>
        <dsp:cNvSpPr/>
      </dsp:nvSpPr>
      <dsp:spPr>
        <a:xfrm>
          <a:off x="4604269" y="2643204"/>
          <a:ext cx="4182604" cy="1894535"/>
        </a:xfrm>
        <a:prstGeom prst="roundRect">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a:lnSpc>
              <a:spcPct val="90000"/>
            </a:lnSpc>
            <a:spcBef>
              <a:spcPct val="0"/>
            </a:spcBef>
            <a:spcAft>
              <a:spcPct val="35000"/>
            </a:spcAft>
          </a:pPr>
          <a:r>
            <a:rPr lang="ar-JO" sz="4400" kern="1200" dirty="0" smtClean="0"/>
            <a:t>احياء العلوم والآداب القديمة </a:t>
          </a:r>
          <a:endParaRPr lang="en-AU" sz="4400" kern="1200" dirty="0"/>
        </a:p>
      </dsp:txBody>
      <dsp:txXfrm>
        <a:off x="4696753" y="2735688"/>
        <a:ext cx="3997636" cy="1709567"/>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B4ACB-6F3C-46F0-B99E-CDE1B2E25716}" type="datetimeFigureOut">
              <a:rPr lang="en-US" smtClean="0"/>
              <a:t>5/19/2023</a:t>
            </a:fld>
            <a:endParaRPr lang="en-AU"/>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A12D1F-12B5-4DE1-9F2D-6B0CF9A83799}" type="slidenum">
              <a:rPr lang="en-AU" smtClean="0"/>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AU"/>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AU"/>
          </a:p>
        </p:txBody>
      </p:sp>
      <p:sp>
        <p:nvSpPr>
          <p:cNvPr id="4" name="عنصر نائب للتاريخ 3"/>
          <p:cNvSpPr>
            <a:spLocks noGrp="1"/>
          </p:cNvSpPr>
          <p:nvPr>
            <p:ph type="dt" sz="half" idx="10"/>
          </p:nvPr>
        </p:nvSpPr>
        <p:spPr/>
        <p:txBody>
          <a:bodyPr/>
          <a:lstStyle/>
          <a:p>
            <a:fld id="{7AC78D7F-714A-4A14-A75F-298EF6461DD4}" type="datetime1">
              <a:rPr lang="en-US" smtClean="0"/>
              <a:t>5/19/2023</a:t>
            </a:fld>
            <a:endParaRPr lang="en-AU"/>
          </a:p>
        </p:txBody>
      </p:sp>
      <p:sp>
        <p:nvSpPr>
          <p:cNvPr id="5" name="عنصر نائب للتذييل 4"/>
          <p:cNvSpPr>
            <a:spLocks noGrp="1"/>
          </p:cNvSpPr>
          <p:nvPr>
            <p:ph type="ftr" sz="quarter" idx="11"/>
          </p:nvPr>
        </p:nvSpPr>
        <p:spPr/>
        <p:txBody>
          <a:bodyPr/>
          <a:lstStyle/>
          <a:p>
            <a:r>
              <a:rPr lang="ar-JO" smtClean="0"/>
              <a:t>نــاديــن محمــود ربـّـاع </a:t>
            </a:r>
            <a:endParaRPr lang="en-AU"/>
          </a:p>
        </p:txBody>
      </p:sp>
      <p:sp>
        <p:nvSpPr>
          <p:cNvPr id="6" name="عنصر نائب لرقم الشريحة 5"/>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AU"/>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تاريخ 3"/>
          <p:cNvSpPr>
            <a:spLocks noGrp="1"/>
          </p:cNvSpPr>
          <p:nvPr>
            <p:ph type="dt" sz="half" idx="10"/>
          </p:nvPr>
        </p:nvSpPr>
        <p:spPr/>
        <p:txBody>
          <a:bodyPr/>
          <a:lstStyle/>
          <a:p>
            <a:fld id="{3FFDE21C-D520-458C-BBF4-17BE703C267A}" type="datetime1">
              <a:rPr lang="en-US" smtClean="0"/>
              <a:t>5/19/2023</a:t>
            </a:fld>
            <a:endParaRPr lang="en-AU"/>
          </a:p>
        </p:txBody>
      </p:sp>
      <p:sp>
        <p:nvSpPr>
          <p:cNvPr id="5" name="عنصر نائب للتذييل 4"/>
          <p:cNvSpPr>
            <a:spLocks noGrp="1"/>
          </p:cNvSpPr>
          <p:nvPr>
            <p:ph type="ftr" sz="quarter" idx="11"/>
          </p:nvPr>
        </p:nvSpPr>
        <p:spPr/>
        <p:txBody>
          <a:bodyPr/>
          <a:lstStyle/>
          <a:p>
            <a:r>
              <a:rPr lang="ar-JO" smtClean="0"/>
              <a:t>نــاديــن محمــود ربـّـاع </a:t>
            </a:r>
            <a:endParaRPr lang="en-AU"/>
          </a:p>
        </p:txBody>
      </p:sp>
      <p:sp>
        <p:nvSpPr>
          <p:cNvPr id="6" name="عنصر نائب لرقم الشريحة 5"/>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AU"/>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تاريخ 3"/>
          <p:cNvSpPr>
            <a:spLocks noGrp="1"/>
          </p:cNvSpPr>
          <p:nvPr>
            <p:ph type="dt" sz="half" idx="10"/>
          </p:nvPr>
        </p:nvSpPr>
        <p:spPr/>
        <p:txBody>
          <a:bodyPr/>
          <a:lstStyle/>
          <a:p>
            <a:fld id="{C80B5CC8-C7ED-4782-9012-58107A4E03AA}" type="datetime1">
              <a:rPr lang="en-US" smtClean="0"/>
              <a:t>5/19/2023</a:t>
            </a:fld>
            <a:endParaRPr lang="en-AU"/>
          </a:p>
        </p:txBody>
      </p:sp>
      <p:sp>
        <p:nvSpPr>
          <p:cNvPr id="5" name="عنصر نائب للتذييل 4"/>
          <p:cNvSpPr>
            <a:spLocks noGrp="1"/>
          </p:cNvSpPr>
          <p:nvPr>
            <p:ph type="ftr" sz="quarter" idx="11"/>
          </p:nvPr>
        </p:nvSpPr>
        <p:spPr/>
        <p:txBody>
          <a:bodyPr/>
          <a:lstStyle/>
          <a:p>
            <a:r>
              <a:rPr lang="ar-JO" smtClean="0"/>
              <a:t>نــاديــن محمــود ربـّـاع </a:t>
            </a:r>
            <a:endParaRPr lang="en-AU"/>
          </a:p>
        </p:txBody>
      </p:sp>
      <p:sp>
        <p:nvSpPr>
          <p:cNvPr id="6" name="عنصر نائب لرقم الشريحة 5"/>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AU"/>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تاريخ 3"/>
          <p:cNvSpPr>
            <a:spLocks noGrp="1"/>
          </p:cNvSpPr>
          <p:nvPr>
            <p:ph type="dt" sz="half" idx="10"/>
          </p:nvPr>
        </p:nvSpPr>
        <p:spPr/>
        <p:txBody>
          <a:bodyPr/>
          <a:lstStyle/>
          <a:p>
            <a:fld id="{53B58E60-14AF-4F05-801A-293B390E7FB6}" type="datetime1">
              <a:rPr lang="en-US" smtClean="0"/>
              <a:t>5/19/2023</a:t>
            </a:fld>
            <a:endParaRPr lang="en-AU"/>
          </a:p>
        </p:txBody>
      </p:sp>
      <p:sp>
        <p:nvSpPr>
          <p:cNvPr id="5" name="عنصر نائب للتذييل 4"/>
          <p:cNvSpPr>
            <a:spLocks noGrp="1"/>
          </p:cNvSpPr>
          <p:nvPr>
            <p:ph type="ftr" sz="quarter" idx="11"/>
          </p:nvPr>
        </p:nvSpPr>
        <p:spPr/>
        <p:txBody>
          <a:bodyPr/>
          <a:lstStyle/>
          <a:p>
            <a:r>
              <a:rPr lang="ar-JO" smtClean="0"/>
              <a:t>نــاديــن محمــود ربـّـاع </a:t>
            </a:r>
            <a:endParaRPr lang="en-AU"/>
          </a:p>
        </p:txBody>
      </p:sp>
      <p:sp>
        <p:nvSpPr>
          <p:cNvPr id="6" name="عنصر نائب لرقم الشريحة 5"/>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AU"/>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51A5500-A21D-401E-8BC3-95FAB8388CE7}" type="datetime1">
              <a:rPr lang="en-US" smtClean="0"/>
              <a:t>5/19/2023</a:t>
            </a:fld>
            <a:endParaRPr lang="en-AU"/>
          </a:p>
        </p:txBody>
      </p:sp>
      <p:sp>
        <p:nvSpPr>
          <p:cNvPr id="5" name="عنصر نائب للتذييل 4"/>
          <p:cNvSpPr>
            <a:spLocks noGrp="1"/>
          </p:cNvSpPr>
          <p:nvPr>
            <p:ph type="ftr" sz="quarter" idx="11"/>
          </p:nvPr>
        </p:nvSpPr>
        <p:spPr/>
        <p:txBody>
          <a:bodyPr/>
          <a:lstStyle/>
          <a:p>
            <a:r>
              <a:rPr lang="ar-JO" smtClean="0"/>
              <a:t>نــاديــن محمــود ربـّـاع </a:t>
            </a:r>
            <a:endParaRPr lang="en-AU"/>
          </a:p>
        </p:txBody>
      </p:sp>
      <p:sp>
        <p:nvSpPr>
          <p:cNvPr id="6" name="عنصر نائب لرقم الشريحة 5"/>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AU"/>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5" name="عنصر نائب للتاريخ 4"/>
          <p:cNvSpPr>
            <a:spLocks noGrp="1"/>
          </p:cNvSpPr>
          <p:nvPr>
            <p:ph type="dt" sz="half" idx="10"/>
          </p:nvPr>
        </p:nvSpPr>
        <p:spPr/>
        <p:txBody>
          <a:bodyPr/>
          <a:lstStyle/>
          <a:p>
            <a:fld id="{5F60421B-3094-4E7E-B26C-93BE4883AE0C}" type="datetime1">
              <a:rPr lang="en-US" smtClean="0"/>
              <a:t>5/19/2023</a:t>
            </a:fld>
            <a:endParaRPr lang="en-AU"/>
          </a:p>
        </p:txBody>
      </p:sp>
      <p:sp>
        <p:nvSpPr>
          <p:cNvPr id="6" name="عنصر نائب للتذييل 5"/>
          <p:cNvSpPr>
            <a:spLocks noGrp="1"/>
          </p:cNvSpPr>
          <p:nvPr>
            <p:ph type="ftr" sz="quarter" idx="11"/>
          </p:nvPr>
        </p:nvSpPr>
        <p:spPr/>
        <p:txBody>
          <a:bodyPr/>
          <a:lstStyle/>
          <a:p>
            <a:r>
              <a:rPr lang="ar-JO" smtClean="0"/>
              <a:t>نــاديــن محمــود ربـّـاع </a:t>
            </a:r>
            <a:endParaRPr lang="en-AU"/>
          </a:p>
        </p:txBody>
      </p:sp>
      <p:sp>
        <p:nvSpPr>
          <p:cNvPr id="7" name="عنصر نائب لرقم الشريحة 6"/>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AU"/>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7" name="عنصر نائب للتاريخ 6"/>
          <p:cNvSpPr>
            <a:spLocks noGrp="1"/>
          </p:cNvSpPr>
          <p:nvPr>
            <p:ph type="dt" sz="half" idx="10"/>
          </p:nvPr>
        </p:nvSpPr>
        <p:spPr/>
        <p:txBody>
          <a:bodyPr/>
          <a:lstStyle/>
          <a:p>
            <a:fld id="{E45B979D-678B-4A4A-9A4B-0E967AE31E74}" type="datetime1">
              <a:rPr lang="en-US" smtClean="0"/>
              <a:t>5/19/2023</a:t>
            </a:fld>
            <a:endParaRPr lang="en-AU"/>
          </a:p>
        </p:txBody>
      </p:sp>
      <p:sp>
        <p:nvSpPr>
          <p:cNvPr id="8" name="عنصر نائب للتذييل 7"/>
          <p:cNvSpPr>
            <a:spLocks noGrp="1"/>
          </p:cNvSpPr>
          <p:nvPr>
            <p:ph type="ftr" sz="quarter" idx="11"/>
          </p:nvPr>
        </p:nvSpPr>
        <p:spPr/>
        <p:txBody>
          <a:bodyPr/>
          <a:lstStyle/>
          <a:p>
            <a:r>
              <a:rPr lang="ar-JO" smtClean="0"/>
              <a:t>نــاديــن محمــود ربـّـاع </a:t>
            </a:r>
            <a:endParaRPr lang="en-AU"/>
          </a:p>
        </p:txBody>
      </p:sp>
      <p:sp>
        <p:nvSpPr>
          <p:cNvPr id="9" name="عنصر نائب لرقم الشريحة 8"/>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AU"/>
          </a:p>
        </p:txBody>
      </p:sp>
      <p:sp>
        <p:nvSpPr>
          <p:cNvPr id="3" name="عنصر نائب للتاريخ 2"/>
          <p:cNvSpPr>
            <a:spLocks noGrp="1"/>
          </p:cNvSpPr>
          <p:nvPr>
            <p:ph type="dt" sz="half" idx="10"/>
          </p:nvPr>
        </p:nvSpPr>
        <p:spPr/>
        <p:txBody>
          <a:bodyPr/>
          <a:lstStyle/>
          <a:p>
            <a:fld id="{9D9FDF43-1FFD-4E3A-B9FB-AF6052783BC7}" type="datetime1">
              <a:rPr lang="en-US" smtClean="0"/>
              <a:t>5/19/2023</a:t>
            </a:fld>
            <a:endParaRPr lang="en-AU"/>
          </a:p>
        </p:txBody>
      </p:sp>
      <p:sp>
        <p:nvSpPr>
          <p:cNvPr id="4" name="عنصر نائب للتذييل 3"/>
          <p:cNvSpPr>
            <a:spLocks noGrp="1"/>
          </p:cNvSpPr>
          <p:nvPr>
            <p:ph type="ftr" sz="quarter" idx="11"/>
          </p:nvPr>
        </p:nvSpPr>
        <p:spPr/>
        <p:txBody>
          <a:bodyPr/>
          <a:lstStyle/>
          <a:p>
            <a:r>
              <a:rPr lang="ar-JO" smtClean="0"/>
              <a:t>نــاديــن محمــود ربـّـاع </a:t>
            </a:r>
            <a:endParaRPr lang="en-AU"/>
          </a:p>
        </p:txBody>
      </p:sp>
      <p:sp>
        <p:nvSpPr>
          <p:cNvPr id="5" name="عنصر نائب لرقم الشريحة 4"/>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92C38CB-E209-4DAB-BB8F-473CB476FEEA}" type="datetime1">
              <a:rPr lang="en-US" smtClean="0"/>
              <a:t>5/19/2023</a:t>
            </a:fld>
            <a:endParaRPr lang="en-AU"/>
          </a:p>
        </p:txBody>
      </p:sp>
      <p:sp>
        <p:nvSpPr>
          <p:cNvPr id="3" name="عنصر نائب للتذييل 2"/>
          <p:cNvSpPr>
            <a:spLocks noGrp="1"/>
          </p:cNvSpPr>
          <p:nvPr>
            <p:ph type="ftr" sz="quarter" idx="11"/>
          </p:nvPr>
        </p:nvSpPr>
        <p:spPr/>
        <p:txBody>
          <a:bodyPr/>
          <a:lstStyle/>
          <a:p>
            <a:r>
              <a:rPr lang="ar-JO" smtClean="0"/>
              <a:t>نــاديــن محمــود ربـّـاع </a:t>
            </a:r>
            <a:endParaRPr lang="en-AU"/>
          </a:p>
        </p:txBody>
      </p:sp>
      <p:sp>
        <p:nvSpPr>
          <p:cNvPr id="4" name="عنصر نائب لرقم الشريحة 3"/>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AU"/>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F7F631-8723-4893-9F76-1E16AF72B25B}" type="datetime1">
              <a:rPr lang="en-US" smtClean="0"/>
              <a:t>5/19/2023</a:t>
            </a:fld>
            <a:endParaRPr lang="en-AU"/>
          </a:p>
        </p:txBody>
      </p:sp>
      <p:sp>
        <p:nvSpPr>
          <p:cNvPr id="6" name="عنصر نائب للتذييل 5"/>
          <p:cNvSpPr>
            <a:spLocks noGrp="1"/>
          </p:cNvSpPr>
          <p:nvPr>
            <p:ph type="ftr" sz="quarter" idx="11"/>
          </p:nvPr>
        </p:nvSpPr>
        <p:spPr/>
        <p:txBody>
          <a:bodyPr/>
          <a:lstStyle/>
          <a:p>
            <a:r>
              <a:rPr lang="ar-JO" smtClean="0"/>
              <a:t>نــاديــن محمــود ربـّـاع </a:t>
            </a:r>
            <a:endParaRPr lang="en-AU"/>
          </a:p>
        </p:txBody>
      </p:sp>
      <p:sp>
        <p:nvSpPr>
          <p:cNvPr id="7" name="عنصر نائب لرقم الشريحة 6"/>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AU"/>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2A233CE-9499-4DDC-872C-E66C3446DAC9}" type="datetime1">
              <a:rPr lang="en-US" smtClean="0"/>
              <a:t>5/19/2023</a:t>
            </a:fld>
            <a:endParaRPr lang="en-AU"/>
          </a:p>
        </p:txBody>
      </p:sp>
      <p:sp>
        <p:nvSpPr>
          <p:cNvPr id="6" name="عنصر نائب للتذييل 5"/>
          <p:cNvSpPr>
            <a:spLocks noGrp="1"/>
          </p:cNvSpPr>
          <p:nvPr>
            <p:ph type="ftr" sz="quarter" idx="11"/>
          </p:nvPr>
        </p:nvSpPr>
        <p:spPr/>
        <p:txBody>
          <a:bodyPr/>
          <a:lstStyle/>
          <a:p>
            <a:r>
              <a:rPr lang="ar-JO" smtClean="0"/>
              <a:t>نــاديــن محمــود ربـّـاع </a:t>
            </a:r>
            <a:endParaRPr lang="en-AU"/>
          </a:p>
        </p:txBody>
      </p:sp>
      <p:sp>
        <p:nvSpPr>
          <p:cNvPr id="7" name="عنصر نائب لرقم الشريحة 6"/>
          <p:cNvSpPr>
            <a:spLocks noGrp="1"/>
          </p:cNvSpPr>
          <p:nvPr>
            <p:ph type="sldNum" sz="quarter" idx="12"/>
          </p:nvPr>
        </p:nvSpPr>
        <p:spPr/>
        <p:txBody>
          <a:bodyPr/>
          <a:lstStyle/>
          <a:p>
            <a:fld id="{3CB59C76-BABD-4415-BCA9-2E957543DFCB}" type="slidenum">
              <a:rPr lang="en-AU" smtClean="0"/>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AU"/>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AU"/>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CF908-E051-4537-ABF1-4A2E28C0233D}" type="datetime1">
              <a:rPr lang="en-US" smtClean="0"/>
              <a:t>5/19/2023</a:t>
            </a:fld>
            <a:endParaRPr lang="en-AU"/>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ar-JO" smtClean="0"/>
              <a:t>نــاديــن محمــود ربـّـاع </a:t>
            </a:r>
            <a:endParaRPr lang="en-AU"/>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59C76-BABD-4415-BCA9-2E957543DFCB}"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083119" y="1484784"/>
            <a:ext cx="6489277" cy="923330"/>
          </a:xfrm>
          <a:prstGeom prst="rect">
            <a:avLst/>
          </a:prstGeom>
          <a:noFill/>
        </p:spPr>
        <p:txBody>
          <a:bodyPr wrap="none" lIns="91440" tIns="45720" rIns="91440" bIns="45720">
            <a:spAutoFit/>
          </a:bodyPr>
          <a:lstStyle/>
          <a:p>
            <a:pPr algn="ctr"/>
            <a:r>
              <a:rPr lang="ar-JO"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الوحدة الرابعة/الدرس الأول </a:t>
            </a:r>
            <a:endParaRPr lang="ar-SA"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نجمة مكونة من 6 نقاط 5"/>
          <p:cNvSpPr/>
          <p:nvPr/>
        </p:nvSpPr>
        <p:spPr>
          <a:xfrm>
            <a:off x="1714480" y="2571744"/>
            <a:ext cx="5857916" cy="3857652"/>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6600" b="1" dirty="0" smtClean="0"/>
              <a:t>عصر النهضة الأوروبية </a:t>
            </a:r>
            <a:endParaRPr lang="en-AU" sz="6600" b="1" dirty="0"/>
          </a:p>
        </p:txBody>
      </p:sp>
      <p:sp>
        <p:nvSpPr>
          <p:cNvPr id="10" name="عنصر نائب لرقم الشريحة 9"/>
          <p:cNvSpPr>
            <a:spLocks noGrp="1"/>
          </p:cNvSpPr>
          <p:nvPr>
            <p:ph type="sldNum" sz="quarter" idx="12"/>
          </p:nvPr>
        </p:nvSpPr>
        <p:spPr/>
        <p:txBody>
          <a:bodyPr/>
          <a:lstStyle/>
          <a:p>
            <a:fld id="{3CB59C76-BABD-4415-BCA9-2E957543DFCB}" type="slidenum">
              <a:rPr lang="en-AU" smtClean="0"/>
              <a:t>1</a:t>
            </a:fld>
            <a:endParaRPr lang="en-A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2303" y="214290"/>
            <a:ext cx="8728672" cy="923330"/>
          </a:xfrm>
          <a:prstGeom prst="rect">
            <a:avLst/>
          </a:prstGeom>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ar-JO"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انتشار حركة النهضة في بلدان </a:t>
            </a:r>
            <a:r>
              <a:rPr lang="ar-JO"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أوروبا </a:t>
            </a:r>
            <a:endParaRPr lang="ar-SA"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نجمة مكونة من 7 نقاط 2"/>
          <p:cNvSpPr/>
          <p:nvPr/>
        </p:nvSpPr>
        <p:spPr>
          <a:xfrm>
            <a:off x="5929322" y="1142984"/>
            <a:ext cx="3214678" cy="2714644"/>
          </a:xfrm>
          <a:prstGeom prst="star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ايطاليا</a:t>
            </a: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نهضة ذات مظهر أدبيا وفنيا مثل: الاديب دانتي كتاب( الكوميديا الإلهية) و الفنان ليوناردو دافنشي  والرسام مايكل انجلو</a:t>
            </a:r>
            <a:endParaRPr lang="en-AU"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endParaRPr>
          </a:p>
        </p:txBody>
      </p:sp>
      <p:sp>
        <p:nvSpPr>
          <p:cNvPr id="4" name="نجمة مكونة من 7 نقاط 3"/>
          <p:cNvSpPr/>
          <p:nvPr/>
        </p:nvSpPr>
        <p:spPr>
          <a:xfrm>
            <a:off x="3026583" y="1988840"/>
            <a:ext cx="3286148" cy="2928958"/>
          </a:xfrm>
          <a:prstGeom prst="star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إنجلترا</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نهضة ذات مظهر أدبي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وأشهر من مثلها : الشاعر والكاتب وليم شكسبير   </a:t>
            </a:r>
          </a:p>
        </p:txBody>
      </p:sp>
      <p:sp>
        <p:nvSpPr>
          <p:cNvPr id="5" name="نجمة مكونة من 7 نقاط 4"/>
          <p:cNvSpPr/>
          <p:nvPr/>
        </p:nvSpPr>
        <p:spPr>
          <a:xfrm>
            <a:off x="5786446" y="3976774"/>
            <a:ext cx="3357554" cy="2714644"/>
          </a:xfrm>
          <a:prstGeom prst="star7">
            <a:avLst>
              <a:gd name="adj" fmla="val 32949"/>
              <a:gd name="hf" fmla="val 102572"/>
              <a:gd name="vf" fmla="val 105210"/>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فرنسا</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نهضة ذات مظهر  أدبي ومعماري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مثل متحف اللوفر وقصر فرساي </a:t>
            </a:r>
            <a:endParaRPr lang="en-AU"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endParaRPr>
          </a:p>
        </p:txBody>
      </p:sp>
      <p:sp>
        <p:nvSpPr>
          <p:cNvPr id="6" name="نجمة مكونة من 7 نقاط 5"/>
          <p:cNvSpPr/>
          <p:nvPr/>
        </p:nvSpPr>
        <p:spPr>
          <a:xfrm>
            <a:off x="0" y="1142984"/>
            <a:ext cx="3214710" cy="2928958"/>
          </a:xfrm>
          <a:prstGeom prst="star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ألمانيا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نهضة ذات مظهر ديني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قيام حركة الاصلاح الديني التي تزعمها مارتن لوثر </a:t>
            </a:r>
            <a:endParaRPr lang="en-AU" cap="all" dirty="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endParaRPr>
          </a:p>
        </p:txBody>
      </p:sp>
      <p:sp>
        <p:nvSpPr>
          <p:cNvPr id="7" name="نجمة مكونة من 7 نقاط 6"/>
          <p:cNvSpPr/>
          <p:nvPr/>
        </p:nvSpPr>
        <p:spPr>
          <a:xfrm>
            <a:off x="0" y="3956751"/>
            <a:ext cx="3643306" cy="2928958"/>
          </a:xfrm>
          <a:prstGeom prst="star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الاراضي المنخفضة (بلجيكا , هولندا</a:t>
            </a: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 </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نهضة ذات مظهر إنساني</a:t>
            </a:r>
          </a:p>
          <a:p>
            <a:pPr algn="ctr"/>
            <a:r>
              <a:rPr lang="ar-JO"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وأشهر من مثلها المفكر الهولندي </a:t>
            </a:r>
            <a:r>
              <a:rPr lang="ar-JO"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cs typeface="+mj-cs"/>
              </a:rPr>
              <a:t>ارازمو</a:t>
            </a:r>
            <a:r>
              <a:rPr lang="ar-JO" b="1" cap="all" dirty="0" err="1"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rPr>
              <a:t>س</a:t>
            </a:r>
            <a:endParaRPr lang="ar-JO" b="1" cap="all" dirty="0" smtClean="0">
              <a:ln w="9000" cmpd="sng">
                <a:solidFill>
                  <a:schemeClr val="accent4">
                    <a:shade val="50000"/>
                    <a:satMod val="120000"/>
                  </a:schemeClr>
                </a:solidFill>
                <a:prstDash val="solid"/>
              </a:ln>
              <a:solidFill>
                <a:schemeClr val="tx1"/>
              </a:solidFill>
              <a:effectLst>
                <a:reflection blurRad="12700" stA="28000" endPos="45000" dist="1000" dir="5400000" sy="-100000" algn="bl" rotWithShape="0"/>
              </a:effectLst>
            </a:endParaRPr>
          </a:p>
        </p:txBody>
      </p:sp>
      <p:sp>
        <p:nvSpPr>
          <p:cNvPr id="8" name="عنصر نائب لرقم الشريحة 7"/>
          <p:cNvSpPr>
            <a:spLocks noGrp="1"/>
          </p:cNvSpPr>
          <p:nvPr>
            <p:ph type="sldNum" sz="quarter" idx="12"/>
          </p:nvPr>
        </p:nvSpPr>
        <p:spPr/>
        <p:txBody>
          <a:bodyPr/>
          <a:lstStyle/>
          <a:p>
            <a:fld id="{3CB59C76-BABD-4415-BCA9-2E957543DFCB}" type="slidenum">
              <a:rPr lang="en-AU" smtClean="0"/>
              <a:t>10</a:t>
            </a:fld>
            <a:endParaRPr lang="en-A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28596" y="500042"/>
            <a:ext cx="8498401" cy="4401205"/>
          </a:xfrm>
          <a:prstGeom prst="rect">
            <a:avLst/>
          </a:prstGeom>
        </p:spPr>
        <p:style>
          <a:lnRef idx="2">
            <a:schemeClr val="dk1"/>
          </a:lnRef>
          <a:fillRef idx="1">
            <a:schemeClr val="lt1"/>
          </a:fillRef>
          <a:effectRef idx="0">
            <a:schemeClr val="dk1"/>
          </a:effectRef>
          <a:fontRef idx="minor">
            <a:schemeClr val="dk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r>
              <a:rPr lang="ar-JO" sz="4000" spc="50" dirty="0" smtClean="0">
                <a:ln w="11430"/>
                <a:solidFill>
                  <a:srgbClr val="C00000"/>
                </a:solidFill>
                <a:cs typeface="+mj-cs"/>
              </a:rPr>
              <a:t>النتاجات :</a:t>
            </a:r>
          </a:p>
          <a:p>
            <a:pPr algn="r" rtl="1"/>
            <a:r>
              <a:rPr lang="ar-JO" sz="4000" cap="none" spc="50" dirty="0" smtClean="0">
                <a:ln w="11430"/>
                <a:solidFill>
                  <a:srgbClr val="C00000"/>
                </a:solidFill>
                <a:cs typeface="+mj-cs"/>
              </a:rPr>
              <a:t>1- التعرف على أوضاع أوروبا في العصور       الوسطى</a:t>
            </a:r>
            <a:r>
              <a:rPr lang="ar-JO" sz="4000" spc="50" dirty="0" smtClean="0">
                <a:ln w="11430"/>
                <a:solidFill>
                  <a:srgbClr val="C00000"/>
                </a:solidFill>
                <a:cs typeface="+mj-cs"/>
              </a:rPr>
              <a:t>.</a:t>
            </a:r>
          </a:p>
          <a:p>
            <a:pPr algn="r" rtl="1"/>
            <a:r>
              <a:rPr lang="ar-JO" sz="4000" cap="none" spc="50" dirty="0" smtClean="0">
                <a:ln w="11430"/>
                <a:solidFill>
                  <a:srgbClr val="C00000"/>
                </a:solidFill>
                <a:cs typeface="+mj-cs"/>
              </a:rPr>
              <a:t>2- توضيح مفهوم النهضة الأوروبية.</a:t>
            </a:r>
          </a:p>
          <a:p>
            <a:pPr algn="r" rtl="1"/>
            <a:r>
              <a:rPr lang="ar-JO" sz="4000" spc="50" dirty="0" smtClean="0">
                <a:ln w="11430"/>
                <a:solidFill>
                  <a:srgbClr val="C00000"/>
                </a:solidFill>
                <a:cs typeface="+mj-cs"/>
              </a:rPr>
              <a:t>3- تحديد عوامل قيام النهضة الأوروبية .</a:t>
            </a:r>
          </a:p>
          <a:p>
            <a:pPr algn="r" rtl="1"/>
            <a:r>
              <a:rPr lang="ar-JO" sz="4000" cap="none" spc="50" dirty="0" smtClean="0">
                <a:ln w="11430"/>
                <a:solidFill>
                  <a:srgbClr val="C00000"/>
                </a:solidFill>
                <a:cs typeface="+mj-cs"/>
              </a:rPr>
              <a:t>4- انتشار حركة النهضة في بلدان أوروبا. </a:t>
            </a:r>
          </a:p>
          <a:p>
            <a:pPr algn="r" rtl="1"/>
            <a:r>
              <a:rPr lang="ar-JO" sz="4000" cap="none" spc="50" dirty="0" smtClean="0">
                <a:ln w="11430"/>
                <a:solidFill>
                  <a:srgbClr val="C00000"/>
                </a:solidFill>
                <a:cs typeface="+mj-cs"/>
              </a:rPr>
              <a:t>5- </a:t>
            </a:r>
            <a:r>
              <a:rPr lang="ar-JO" sz="4000" spc="50" dirty="0" smtClean="0">
                <a:ln w="11430"/>
                <a:solidFill>
                  <a:srgbClr val="C00000"/>
                </a:solidFill>
                <a:cs typeface="+mj-cs"/>
              </a:rPr>
              <a:t>مظاهر النهضة الأوروبية </a:t>
            </a:r>
            <a:endParaRPr lang="ar-SA" sz="4000" cap="none" spc="50" dirty="0">
              <a:ln w="11430"/>
              <a:solidFill>
                <a:srgbClr val="C00000"/>
              </a:solidFill>
              <a:cs typeface="+mj-cs"/>
            </a:endParaRPr>
          </a:p>
        </p:txBody>
      </p:sp>
      <p:sp>
        <p:nvSpPr>
          <p:cNvPr id="3" name="عنصر نائب لرقم الشريحة 2"/>
          <p:cNvSpPr>
            <a:spLocks noGrp="1"/>
          </p:cNvSpPr>
          <p:nvPr>
            <p:ph type="sldNum" sz="quarter" idx="12"/>
          </p:nvPr>
        </p:nvSpPr>
        <p:spPr/>
        <p:txBody>
          <a:bodyPr/>
          <a:lstStyle/>
          <a:p>
            <a:fld id="{3CB59C76-BABD-4415-BCA9-2E957543DFCB}" type="slidenum">
              <a:rPr lang="en-AU" smtClean="0"/>
              <a:t>2</a:t>
            </a:fld>
            <a:endParaRPr lang="en-AU"/>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57158" y="214290"/>
            <a:ext cx="8429684" cy="39703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800" dirty="0" smtClean="0"/>
              <a:t> كانت أوروبا في العصور الوسطى تعيش حالة التخلف بسبب ما تمتعت به الكنيسة الكاثوليكية من امتيازات، فكانت </a:t>
            </a:r>
          </a:p>
          <a:p>
            <a:pPr algn="r"/>
            <a:r>
              <a:rPr lang="ar-JO" sz="2800" dirty="0" smtClean="0">
                <a:solidFill>
                  <a:srgbClr val="FF0000"/>
                </a:solidFill>
              </a:rPr>
              <a:t>1- تحتكر التعليم وتجعله مقتصرا على رجال الدين ،خاصة أولئك الذين يعيشون في الأديرة ، </a:t>
            </a:r>
          </a:p>
          <a:p>
            <a:pPr algn="r"/>
            <a:r>
              <a:rPr lang="ar-JO" sz="2800" dirty="0" smtClean="0">
                <a:solidFill>
                  <a:srgbClr val="0070C0"/>
                </a:solidFill>
              </a:rPr>
              <a:t>2-</a:t>
            </a:r>
            <a:r>
              <a:rPr lang="ar-JO" sz="2800" dirty="0" smtClean="0">
                <a:solidFill>
                  <a:srgbClr val="FF0000"/>
                </a:solidFill>
              </a:rPr>
              <a:t> </a:t>
            </a:r>
            <a:r>
              <a:rPr lang="ar-JO" sz="2800" dirty="0" smtClean="0">
                <a:solidFill>
                  <a:srgbClr val="0070C0"/>
                </a:solidFill>
              </a:rPr>
              <a:t>ولم تسمح بترجمة الكتاب المقدس ( الإنجيل) من اللغة اللاتينية الى اللغات الأوروبية الاخرى </a:t>
            </a:r>
          </a:p>
          <a:p>
            <a:pPr algn="r"/>
            <a:r>
              <a:rPr lang="ar-JO" sz="2800" dirty="0" smtClean="0"/>
              <a:t>وهذا جعل عامة الناس يعيشون حالة من الجهل بنصوص الكتاب المقدس. في </a:t>
            </a:r>
            <a:r>
              <a:rPr lang="ar-JO" sz="2800" dirty="0" smtClean="0">
                <a:solidFill>
                  <a:srgbClr val="00B050"/>
                </a:solidFill>
              </a:rPr>
              <a:t>حين كان العالم الإسلامي في أوج التقدم العلمي والازدهار الحضاري خاصة في تلك المراكز القريبة من أوروبا</a:t>
            </a:r>
            <a:endParaRPr lang="en-AU" sz="2800" dirty="0">
              <a:solidFill>
                <a:srgbClr val="00B050"/>
              </a:solidFill>
            </a:endParaRPr>
          </a:p>
        </p:txBody>
      </p:sp>
      <p:pic>
        <p:nvPicPr>
          <p:cNvPr id="9218" name="Picture 2" descr="نتيجة بحث الصور عن النهضة الاوروبية"/>
          <p:cNvPicPr>
            <a:picLocks noChangeAspect="1" noChangeArrowheads="1"/>
          </p:cNvPicPr>
          <p:nvPr/>
        </p:nvPicPr>
        <p:blipFill>
          <a:blip r:embed="rId2"/>
          <a:srcRect/>
          <a:stretch>
            <a:fillRect/>
          </a:stretch>
        </p:blipFill>
        <p:spPr bwMode="auto">
          <a:xfrm>
            <a:off x="217566" y="4293096"/>
            <a:ext cx="8926434" cy="2151461"/>
          </a:xfrm>
          <a:prstGeom prst="rect">
            <a:avLst/>
          </a:prstGeom>
          <a:noFill/>
        </p:spPr>
      </p:pic>
      <p:sp>
        <p:nvSpPr>
          <p:cNvPr id="4" name="عنصر نائب لرقم الشريحة 3"/>
          <p:cNvSpPr>
            <a:spLocks noGrp="1"/>
          </p:cNvSpPr>
          <p:nvPr>
            <p:ph type="sldNum" sz="quarter" idx="12"/>
          </p:nvPr>
        </p:nvSpPr>
        <p:spPr/>
        <p:txBody>
          <a:bodyPr/>
          <a:lstStyle/>
          <a:p>
            <a:fld id="{3CB59C76-BABD-4415-BCA9-2E957543DFCB}" type="slidenum">
              <a:rPr lang="en-AU" smtClean="0"/>
              <a:t>3</a:t>
            </a:fld>
            <a:endParaRPr lang="en-A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28794" y="285728"/>
            <a:ext cx="5663730" cy="923330"/>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bodyPr>
          <a:lstStyle/>
          <a:p>
            <a:pPr algn="ctr"/>
            <a:r>
              <a:rPr lang="ar-JO"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مفهوم النهضة الأوروبية</a:t>
            </a:r>
            <a:endParaRPr lang="ar-SA"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170" name="AutoShape 2" descr="blob:https://web.whatsapp.com/feb8de36-130c-46f2-b0d7-366ef0d8e2e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7172" name="AutoShape 4" descr="blob:https://web.whatsapp.com/feb8de36-130c-46f2-b0d7-366ef0d8e2e7"/>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AU"/>
          </a:p>
        </p:txBody>
      </p:sp>
      <p:pic>
        <p:nvPicPr>
          <p:cNvPr id="5" name="صورة 4" descr="feb8de36-130c-46f2-b0d7-366ef0d8e2e7.jpg"/>
          <p:cNvPicPr>
            <a:picLocks noChangeAspect="1"/>
          </p:cNvPicPr>
          <p:nvPr/>
        </p:nvPicPr>
        <p:blipFill>
          <a:blip r:embed="rId2"/>
          <a:stretch>
            <a:fillRect/>
          </a:stretch>
        </p:blipFill>
        <p:spPr>
          <a:xfrm>
            <a:off x="500066" y="4587282"/>
            <a:ext cx="8143900" cy="2035975"/>
          </a:xfrm>
          <a:prstGeom prst="rect">
            <a:avLst/>
          </a:prstGeom>
        </p:spPr>
      </p:pic>
      <p:sp>
        <p:nvSpPr>
          <p:cNvPr id="6" name="مربع نص 5"/>
          <p:cNvSpPr txBox="1"/>
          <p:nvPr/>
        </p:nvSpPr>
        <p:spPr>
          <a:xfrm>
            <a:off x="357158" y="1357298"/>
            <a:ext cx="8286808" cy="310854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800" b="1" dirty="0" smtClean="0">
                <a:solidFill>
                  <a:srgbClr val="FF0000"/>
                </a:solidFill>
              </a:rPr>
              <a:t>مرت اوروبا في القرن الثالث عشر الميلادي بحركة تغير تدريجية واسعة , شملت نواحي الحياة الاقتصادية والاجتماعية والدينية والفكرية والفنية </a:t>
            </a:r>
            <a:r>
              <a:rPr lang="ar-JO" sz="2800" b="1" dirty="0" smtClean="0"/>
              <a:t>,ولم تحدث هذه الحركة فجأة , بل كانت تدريجية , وقد ساهم ذلك كله في قيام النهضة الاوروبية  </a:t>
            </a:r>
            <a:r>
              <a:rPr lang="ar-JO" sz="2800" b="1" dirty="0" smtClean="0">
                <a:solidFill>
                  <a:srgbClr val="FF0000"/>
                </a:solidFill>
              </a:rPr>
              <a:t>التي امتدت حتى القرن السادس عشر ميلادي </a:t>
            </a:r>
            <a:r>
              <a:rPr lang="ar-JO" sz="2800" b="1" dirty="0" smtClean="0"/>
              <a:t>, وقد سميت هذه الحركة بعصر النهضة , وقد تزامن مع هذه الحركة إحياء للتراث الكلاسيكي ( التراث يوناني وروماني ) , وقد ساهم في انتقال اوروبا من العصور الوسطى الى العصور الحديثة . </a:t>
            </a:r>
            <a:endParaRPr lang="en-AU" sz="2800" b="1" dirty="0"/>
          </a:p>
        </p:txBody>
      </p:sp>
      <p:sp>
        <p:nvSpPr>
          <p:cNvPr id="7" name="عنصر نائب لرقم الشريحة 6"/>
          <p:cNvSpPr>
            <a:spLocks noGrp="1"/>
          </p:cNvSpPr>
          <p:nvPr>
            <p:ph type="sldNum" sz="quarter" idx="12"/>
          </p:nvPr>
        </p:nvSpPr>
        <p:spPr/>
        <p:txBody>
          <a:bodyPr/>
          <a:lstStyle/>
          <a:p>
            <a:fld id="{3CB59C76-BABD-4415-BCA9-2E957543DFCB}" type="slidenum">
              <a:rPr lang="en-AU" smtClean="0"/>
              <a:t>4</a:t>
            </a:fld>
            <a:endParaRPr lang="en-A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28728" y="214290"/>
            <a:ext cx="6910866" cy="923330"/>
          </a:xfrm>
          <a:prstGeom prst="rect">
            <a:avLst/>
          </a:prstGeom>
          <a:noFill/>
        </p:spPr>
        <p:txBody>
          <a:bodyPr wrap="none" lIns="91440" tIns="45720" rIns="91440" bIns="45720">
            <a:spAutoFit/>
          </a:bodyPr>
          <a:lstStyle/>
          <a:p>
            <a:pPr algn="ctr"/>
            <a:r>
              <a:rPr lang="ar-JO"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عوامل قيام النهضة الأوروبية </a:t>
            </a:r>
            <a:endParaRPr lang="ar-SA"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graphicFrame>
        <p:nvGraphicFramePr>
          <p:cNvPr id="4" name="رسم تخطيطي 3"/>
          <p:cNvGraphicFramePr/>
          <p:nvPr/>
        </p:nvGraphicFramePr>
        <p:xfrm>
          <a:off x="357126" y="1571612"/>
          <a:ext cx="8786874" cy="48577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صر نائب لرقم الشريحة 4"/>
          <p:cNvSpPr>
            <a:spLocks noGrp="1"/>
          </p:cNvSpPr>
          <p:nvPr>
            <p:ph type="sldNum" sz="quarter" idx="12"/>
          </p:nvPr>
        </p:nvSpPr>
        <p:spPr/>
        <p:txBody>
          <a:bodyPr/>
          <a:lstStyle/>
          <a:p>
            <a:fld id="{3CB59C76-BABD-4415-BCA9-2E957543DFCB}" type="slidenum">
              <a:rPr lang="en-AU" smtClean="0"/>
              <a:t>5</a:t>
            </a:fld>
            <a:endParaRPr lang="en-AU"/>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rot="19687602">
            <a:off x="250711" y="1210143"/>
            <a:ext cx="2928958" cy="1785950"/>
            <a:chOff x="0" y="326882"/>
            <a:chExt cx="4715215" cy="1894535"/>
          </a:xfrm>
        </p:grpSpPr>
        <p:sp>
          <p:nvSpPr>
            <p:cNvPr id="3" name="مستطيل مستدير الزوايا 2"/>
            <p:cNvSpPr/>
            <p:nvPr/>
          </p:nvSpPr>
          <p:spPr>
            <a:xfrm>
              <a:off x="0" y="326882"/>
              <a:ext cx="4715215" cy="1894535"/>
            </a:xfrm>
            <a:prstGeom prst="round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مستطيل 3"/>
            <p:cNvSpPr/>
            <p:nvPr/>
          </p:nvSpPr>
          <p:spPr>
            <a:xfrm rot="21440394">
              <a:off x="92483" y="419366"/>
              <a:ext cx="4530247" cy="17095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solidFill>
                    <a:srgbClr val="C00000"/>
                  </a:solidFill>
                </a:rPr>
                <a:t>الحضارة العربية والإسلامية</a:t>
              </a:r>
              <a:endParaRPr lang="en-AU" sz="4600" kern="1200" dirty="0">
                <a:solidFill>
                  <a:srgbClr val="C00000"/>
                </a:solidFill>
              </a:endParaRPr>
            </a:p>
          </p:txBody>
        </p:sp>
      </p:grpSp>
      <p:sp>
        <p:nvSpPr>
          <p:cNvPr id="5" name="مربع نص 4"/>
          <p:cNvSpPr txBox="1"/>
          <p:nvPr/>
        </p:nvSpPr>
        <p:spPr>
          <a:xfrm>
            <a:off x="2987824" y="71976"/>
            <a:ext cx="5799018"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400" b="1" dirty="0" smtClean="0"/>
              <a:t>كان للعرب والمسلمين دور في قيام النهضة الأوروبية من خلال :</a:t>
            </a:r>
          </a:p>
          <a:p>
            <a:pPr algn="r"/>
            <a:r>
              <a:rPr lang="ar-JO" sz="2400" dirty="0" smtClean="0"/>
              <a:t>- حفظ تراث الأمم السابقة وترجمته من اللغات القديمة الى اللغة العربية وزادوا على الترجمة الكثير من الابتكارات والاختراعات من مختلف العلوم ونقله للعالم الأوروبي  </a:t>
            </a:r>
          </a:p>
          <a:p>
            <a:pPr marL="342900" indent="-342900" algn="r">
              <a:buFontTx/>
              <a:buChar char="-"/>
            </a:pPr>
            <a:r>
              <a:rPr lang="ar-JO" sz="2400" dirty="0" smtClean="0">
                <a:solidFill>
                  <a:srgbClr val="FF0000"/>
                </a:solidFill>
              </a:rPr>
              <a:t>علل : مساهمة المدن الإيطالية في النهضة الأوروبية: </a:t>
            </a:r>
          </a:p>
          <a:p>
            <a:pPr marL="342900" indent="-342900" algn="r">
              <a:buFontTx/>
              <a:buChar char="-"/>
            </a:pPr>
            <a:r>
              <a:rPr lang="ar-JO" sz="2400" dirty="0" smtClean="0">
                <a:solidFill>
                  <a:schemeClr val="tx1"/>
                </a:solidFill>
              </a:rPr>
              <a:t>1-</a:t>
            </a:r>
            <a:r>
              <a:rPr lang="ar-JO" sz="2400" dirty="0" smtClean="0"/>
              <a:t>بحكم قربها من العالم الاسلامي </a:t>
            </a:r>
          </a:p>
          <a:p>
            <a:pPr marL="342900" indent="-342900" algn="r">
              <a:buFontTx/>
              <a:buChar char="-"/>
            </a:pPr>
            <a:r>
              <a:rPr lang="ar-JO" sz="2400" dirty="0" smtClean="0"/>
              <a:t>2- واتصالها بمراكز الحضارة العربية والاسلامية في بلاد الشام ومصر والاندلس في نقل التراث العربي والاسلامي الى انحاء اوروبا  </a:t>
            </a:r>
          </a:p>
        </p:txBody>
      </p:sp>
      <p:pic>
        <p:nvPicPr>
          <p:cNvPr id="6" name="صورة 5" descr="bceed6c9-aef8-411c-9450-e267262db7d0.jpg"/>
          <p:cNvPicPr>
            <a:picLocks noChangeAspect="1"/>
          </p:cNvPicPr>
          <p:nvPr/>
        </p:nvPicPr>
        <p:blipFill>
          <a:blip r:embed="rId2"/>
          <a:stretch>
            <a:fillRect/>
          </a:stretch>
        </p:blipFill>
        <p:spPr>
          <a:xfrm>
            <a:off x="214282" y="3984790"/>
            <a:ext cx="8929718" cy="2937865"/>
          </a:xfrm>
          <a:prstGeom prst="rect">
            <a:avLst/>
          </a:prstGeom>
        </p:spPr>
      </p:pic>
      <p:sp>
        <p:nvSpPr>
          <p:cNvPr id="7" name="عنصر نائب لرقم الشريحة 6"/>
          <p:cNvSpPr>
            <a:spLocks noGrp="1"/>
          </p:cNvSpPr>
          <p:nvPr>
            <p:ph type="sldNum" sz="quarter" idx="12"/>
          </p:nvPr>
        </p:nvSpPr>
        <p:spPr/>
        <p:txBody>
          <a:bodyPr/>
          <a:lstStyle/>
          <a:p>
            <a:fld id="{3CB59C76-BABD-4415-BCA9-2E957543DFCB}" type="slidenum">
              <a:rPr lang="en-AU" smtClean="0"/>
              <a:t>6</a:t>
            </a:fld>
            <a:endParaRPr lang="en-AU"/>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rot="19687602">
            <a:off x="250711" y="852953"/>
            <a:ext cx="2928958" cy="1785950"/>
            <a:chOff x="0" y="326882"/>
            <a:chExt cx="4715215" cy="1894535"/>
          </a:xfrm>
        </p:grpSpPr>
        <p:sp>
          <p:nvSpPr>
            <p:cNvPr id="3" name="مستطيل مستدير الزوايا 2"/>
            <p:cNvSpPr/>
            <p:nvPr/>
          </p:nvSpPr>
          <p:spPr>
            <a:xfrm>
              <a:off x="0" y="326882"/>
              <a:ext cx="4715215" cy="1894535"/>
            </a:xfrm>
            <a:prstGeom prst="round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مستطيل 3"/>
            <p:cNvSpPr/>
            <p:nvPr/>
          </p:nvSpPr>
          <p:spPr>
            <a:xfrm rot="21440394">
              <a:off x="92483" y="419366"/>
              <a:ext cx="4530247" cy="17095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solidFill>
                    <a:srgbClr val="C00000"/>
                  </a:solidFill>
                </a:rPr>
                <a:t>فتح القسطنطينية</a:t>
              </a:r>
              <a:endParaRPr lang="en-AU" sz="4600" kern="1200" dirty="0">
                <a:solidFill>
                  <a:srgbClr val="C00000"/>
                </a:solidFill>
              </a:endParaRPr>
            </a:p>
          </p:txBody>
        </p:sp>
      </p:grpSp>
      <p:sp>
        <p:nvSpPr>
          <p:cNvPr id="5" name="مربع نص 4"/>
          <p:cNvSpPr txBox="1"/>
          <p:nvPr/>
        </p:nvSpPr>
        <p:spPr>
          <a:xfrm>
            <a:off x="3059832" y="214290"/>
            <a:ext cx="5512696"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800" b="1" dirty="0" smtClean="0"/>
              <a:t>تمكن  السلطان العثماني </a:t>
            </a:r>
            <a:r>
              <a:rPr lang="ar-JO" sz="2800" b="1" dirty="0" smtClean="0">
                <a:solidFill>
                  <a:srgbClr val="FF0000"/>
                </a:solidFill>
              </a:rPr>
              <a:t>محمد الفاتح </a:t>
            </a:r>
            <a:r>
              <a:rPr lang="ar-JO" sz="2800" b="1" dirty="0" smtClean="0"/>
              <a:t>من فتح القسطنطينية عاصمة الإمبراطورية البيزنطية مما ادى الى:</a:t>
            </a:r>
          </a:p>
          <a:p>
            <a:pPr algn="r"/>
            <a:r>
              <a:rPr lang="ar-JO" sz="2800" dirty="0" smtClean="0"/>
              <a:t> انتقال عدد كبيرة من العلماء الى ايطاليا الذين كان لهم دور كبيرة في نشر التراث الكلاسيكي في عدد من مدن ايطاليا وكانت جهودهم نواه النهضة الأوروبية مما أدى إلى انتقالها إلى بقية الدول الأوروبية </a:t>
            </a:r>
            <a:endParaRPr lang="en-AU" sz="2800" dirty="0"/>
          </a:p>
        </p:txBody>
      </p:sp>
      <p:pic>
        <p:nvPicPr>
          <p:cNvPr id="6" name="صورة 5" descr="download.jpg"/>
          <p:cNvPicPr>
            <a:picLocks noChangeAspect="1"/>
          </p:cNvPicPr>
          <p:nvPr/>
        </p:nvPicPr>
        <p:blipFill>
          <a:blip r:embed="rId2"/>
          <a:stretch>
            <a:fillRect/>
          </a:stretch>
        </p:blipFill>
        <p:spPr>
          <a:xfrm>
            <a:off x="882607" y="4316367"/>
            <a:ext cx="5521398" cy="2357430"/>
          </a:xfrm>
          <a:prstGeom prst="rect">
            <a:avLst/>
          </a:prstGeom>
        </p:spPr>
      </p:pic>
      <p:sp>
        <p:nvSpPr>
          <p:cNvPr id="7" name="عنصر نائب لرقم الشريحة 6"/>
          <p:cNvSpPr>
            <a:spLocks noGrp="1"/>
          </p:cNvSpPr>
          <p:nvPr>
            <p:ph type="sldNum" sz="quarter" idx="12"/>
          </p:nvPr>
        </p:nvSpPr>
        <p:spPr/>
        <p:txBody>
          <a:bodyPr/>
          <a:lstStyle/>
          <a:p>
            <a:fld id="{3CB59C76-BABD-4415-BCA9-2E957543DFCB}" type="slidenum">
              <a:rPr lang="en-AU" smtClean="0"/>
              <a:t>7</a:t>
            </a:fld>
            <a:endParaRPr lang="en-A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rot="19687602">
            <a:off x="250711" y="852953"/>
            <a:ext cx="2928958" cy="1785950"/>
            <a:chOff x="0" y="326882"/>
            <a:chExt cx="4715215" cy="1894535"/>
          </a:xfrm>
        </p:grpSpPr>
        <p:sp>
          <p:nvSpPr>
            <p:cNvPr id="3" name="مستطيل مستدير الزوايا 2"/>
            <p:cNvSpPr/>
            <p:nvPr/>
          </p:nvSpPr>
          <p:spPr>
            <a:xfrm>
              <a:off x="0" y="326882"/>
              <a:ext cx="4715215" cy="1894535"/>
            </a:xfrm>
            <a:prstGeom prst="round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مستطيل 3"/>
            <p:cNvSpPr/>
            <p:nvPr/>
          </p:nvSpPr>
          <p:spPr>
            <a:xfrm rot="21440394">
              <a:off x="92483" y="419366"/>
              <a:ext cx="4530247" cy="17095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solidFill>
                    <a:srgbClr val="C00000"/>
                  </a:solidFill>
                </a:rPr>
                <a:t>الحروب الفرنجية </a:t>
              </a:r>
              <a:endParaRPr lang="en-AU" sz="4600" kern="1200" dirty="0">
                <a:solidFill>
                  <a:srgbClr val="C00000"/>
                </a:solidFill>
              </a:endParaRPr>
            </a:p>
          </p:txBody>
        </p:sp>
      </p:grpSp>
      <p:sp>
        <p:nvSpPr>
          <p:cNvPr id="5" name="مربع نص 4"/>
          <p:cNvSpPr txBox="1"/>
          <p:nvPr/>
        </p:nvSpPr>
        <p:spPr>
          <a:xfrm>
            <a:off x="2915816" y="285728"/>
            <a:ext cx="5871026" cy="304698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400" b="1" dirty="0" smtClean="0"/>
              <a:t>كانت الحروب الفرنجية من أهم طرق الاتصال المباشر للأوروبيين مع العالم الاسلامي من خلال الاطلاع على انجازات الحضارة العربية والاسلامية في مختلف العلوم والآداب مما ساعد على: </a:t>
            </a:r>
          </a:p>
          <a:p>
            <a:pPr algn="r"/>
            <a:r>
              <a:rPr lang="ar-JO" sz="2400" dirty="0" smtClean="0"/>
              <a:t>1-تحرر العقول الاوروبية من سيطرة الكنيسة الكاثوليكية </a:t>
            </a:r>
          </a:p>
          <a:p>
            <a:pPr algn="r"/>
            <a:r>
              <a:rPr lang="ar-JO" sz="2400" dirty="0" smtClean="0"/>
              <a:t>2-وهدم نظام الإقطاع </a:t>
            </a:r>
          </a:p>
          <a:p>
            <a:pPr algn="r"/>
            <a:r>
              <a:rPr lang="ar-JO" sz="2400" dirty="0" smtClean="0"/>
              <a:t>3-والتخلص من العبودية </a:t>
            </a:r>
          </a:p>
          <a:p>
            <a:pPr algn="r"/>
            <a:r>
              <a:rPr lang="ar-JO" sz="2400" dirty="0" smtClean="0"/>
              <a:t>4- وأدى هذا الى ظهور حركة الإصلاح الديني </a:t>
            </a:r>
            <a:endParaRPr lang="en-AU" sz="2400" dirty="0"/>
          </a:p>
        </p:txBody>
      </p:sp>
      <p:pic>
        <p:nvPicPr>
          <p:cNvPr id="6" name="صورة 5" descr="download (1).jpg"/>
          <p:cNvPicPr>
            <a:picLocks noChangeAspect="1"/>
          </p:cNvPicPr>
          <p:nvPr/>
        </p:nvPicPr>
        <p:blipFill>
          <a:blip r:embed="rId2"/>
          <a:stretch>
            <a:fillRect/>
          </a:stretch>
        </p:blipFill>
        <p:spPr>
          <a:xfrm>
            <a:off x="2542666" y="3871058"/>
            <a:ext cx="5269694" cy="2534205"/>
          </a:xfrm>
          <a:prstGeom prst="rect">
            <a:avLst/>
          </a:prstGeom>
        </p:spPr>
      </p:pic>
      <p:sp>
        <p:nvSpPr>
          <p:cNvPr id="7" name="عنصر نائب لرقم الشريحة 6"/>
          <p:cNvSpPr>
            <a:spLocks noGrp="1"/>
          </p:cNvSpPr>
          <p:nvPr>
            <p:ph type="sldNum" sz="quarter" idx="12"/>
          </p:nvPr>
        </p:nvSpPr>
        <p:spPr/>
        <p:txBody>
          <a:bodyPr/>
          <a:lstStyle/>
          <a:p>
            <a:fld id="{3CB59C76-BABD-4415-BCA9-2E957543DFCB}" type="slidenum">
              <a:rPr lang="en-AU" smtClean="0"/>
              <a:t>8</a:t>
            </a:fld>
            <a:endParaRPr lang="en-A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مجموعة 1"/>
          <p:cNvGrpSpPr/>
          <p:nvPr/>
        </p:nvGrpSpPr>
        <p:grpSpPr>
          <a:xfrm rot="19687602">
            <a:off x="103540" y="774021"/>
            <a:ext cx="3441640" cy="1785950"/>
            <a:chOff x="0" y="326882"/>
            <a:chExt cx="4715215" cy="1894535"/>
          </a:xfrm>
        </p:grpSpPr>
        <p:sp>
          <p:nvSpPr>
            <p:cNvPr id="3" name="مستطيل مستدير الزوايا 2"/>
            <p:cNvSpPr/>
            <p:nvPr/>
          </p:nvSpPr>
          <p:spPr>
            <a:xfrm>
              <a:off x="0" y="326882"/>
              <a:ext cx="4715215" cy="1894535"/>
            </a:xfrm>
            <a:prstGeom prst="roundRect">
              <a:avLst/>
            </a:pr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مستطيل 3"/>
            <p:cNvSpPr/>
            <p:nvPr/>
          </p:nvSpPr>
          <p:spPr>
            <a:xfrm rot="21440394">
              <a:off x="92483" y="419366"/>
              <a:ext cx="4530247" cy="170956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75260" tIns="175260" rIns="175260" bIns="175260" numCol="1" spcCol="1270" anchor="ctr" anchorCtr="0">
              <a:noAutofit/>
            </a:bodyPr>
            <a:lstStyle/>
            <a:p>
              <a:pPr lvl="0" algn="ctr" defTabSz="2044700">
                <a:lnSpc>
                  <a:spcPct val="90000"/>
                </a:lnSpc>
                <a:spcBef>
                  <a:spcPct val="0"/>
                </a:spcBef>
                <a:spcAft>
                  <a:spcPct val="35000"/>
                </a:spcAft>
              </a:pPr>
              <a:r>
                <a:rPr lang="ar-JO" sz="4600" kern="1200" dirty="0" smtClean="0">
                  <a:solidFill>
                    <a:srgbClr val="C00000"/>
                  </a:solidFill>
                </a:rPr>
                <a:t>إحياء العلوم والآداب القديمة</a:t>
              </a:r>
              <a:endParaRPr lang="en-AU" sz="4600" kern="1200" dirty="0">
                <a:solidFill>
                  <a:srgbClr val="C00000"/>
                </a:solidFill>
              </a:endParaRPr>
            </a:p>
          </p:txBody>
        </p:sp>
      </p:grpSp>
      <p:sp>
        <p:nvSpPr>
          <p:cNvPr id="5" name="مربع نص 4"/>
          <p:cNvSpPr txBox="1"/>
          <p:nvPr/>
        </p:nvSpPr>
        <p:spPr>
          <a:xfrm>
            <a:off x="3347864" y="142852"/>
            <a:ext cx="5581854" cy="34778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r"/>
            <a:r>
              <a:rPr lang="ar-JO" sz="2000" b="1" dirty="0" smtClean="0"/>
              <a:t>كان لدراسة التراث </a:t>
            </a:r>
            <a:r>
              <a:rPr lang="ar-JO" sz="2000" b="1" dirty="0" smtClean="0"/>
              <a:t>الكلاسيكي وهو</a:t>
            </a:r>
            <a:r>
              <a:rPr lang="ar-JO" sz="2000" b="1" smtClean="0"/>
              <a:t>( التراث الروماني </a:t>
            </a:r>
            <a:r>
              <a:rPr lang="ar-JO" sz="2000" b="1" dirty="0" smtClean="0"/>
              <a:t>واليوناني القديم) أثر في الفكر الأوروبي من خلال </a:t>
            </a:r>
            <a:r>
              <a:rPr lang="ar-JO" sz="2000" dirty="0" smtClean="0"/>
              <a:t>:</a:t>
            </a:r>
          </a:p>
          <a:p>
            <a:pPr algn="r">
              <a:buFontTx/>
              <a:buChar char="-"/>
            </a:pPr>
            <a:r>
              <a:rPr lang="ar-JO" sz="2000" dirty="0" smtClean="0">
                <a:solidFill>
                  <a:schemeClr val="tx1"/>
                </a:solidFill>
              </a:rPr>
              <a:t>1- البحث عن الحرية وظهور </a:t>
            </a:r>
            <a:r>
              <a:rPr lang="ar-JO" sz="2000" b="1" dirty="0" smtClean="0">
                <a:solidFill>
                  <a:schemeClr val="tx1"/>
                </a:solidFill>
              </a:rPr>
              <a:t>الحركة الإنسانية </a:t>
            </a:r>
            <a:r>
              <a:rPr lang="ar-JO" sz="2000" dirty="0" smtClean="0">
                <a:solidFill>
                  <a:schemeClr val="tx1"/>
                </a:solidFill>
              </a:rPr>
              <a:t>وهي: فكرة اهتمام الإنسان بحل مشكلاته اليومية التي يعاني منها </a:t>
            </a:r>
          </a:p>
          <a:p>
            <a:pPr algn="r"/>
            <a:endParaRPr lang="ar-JO" sz="2000" dirty="0" smtClean="0">
              <a:solidFill>
                <a:schemeClr val="tx1"/>
              </a:solidFill>
            </a:endParaRPr>
          </a:p>
          <a:p>
            <a:pPr algn="r">
              <a:buFontTx/>
              <a:buChar char="-"/>
            </a:pPr>
            <a:r>
              <a:rPr lang="ar-JO" sz="2000" dirty="0" smtClean="0">
                <a:solidFill>
                  <a:schemeClr val="tx1"/>
                </a:solidFill>
              </a:rPr>
              <a:t>2- التحرر من أفكار الكنيسة التي تدعو للاهتمام بالآخرة فقط </a:t>
            </a:r>
          </a:p>
          <a:p>
            <a:pPr algn="r">
              <a:buFontTx/>
              <a:buChar char="-"/>
            </a:pPr>
            <a:endParaRPr lang="ar-JO" sz="2000" dirty="0" smtClean="0">
              <a:solidFill>
                <a:schemeClr val="tx1"/>
              </a:solidFill>
            </a:endParaRPr>
          </a:p>
          <a:p>
            <a:pPr algn="r">
              <a:buFontTx/>
              <a:buChar char="-"/>
            </a:pPr>
            <a:r>
              <a:rPr lang="ar-JO" sz="2000" dirty="0" smtClean="0">
                <a:solidFill>
                  <a:schemeClr val="tx1"/>
                </a:solidFill>
              </a:rPr>
              <a:t>3- تحرر الأدباء والكتاب من الكتابة باللاتينية  والكتابة باللغات المحلية  فأصبح أدبهم أكثر قبولا لدى الناس </a:t>
            </a:r>
          </a:p>
          <a:p>
            <a:pPr algn="r"/>
            <a:endParaRPr lang="ar-JO" sz="2000" dirty="0"/>
          </a:p>
          <a:p>
            <a:pPr algn="r"/>
            <a:r>
              <a:rPr lang="ar-JO" sz="2000" dirty="0" smtClean="0"/>
              <a:t>وبدأت الحركة الانسانية في ايطاليا أولا ثم في أنحاء غرب أوروبا </a:t>
            </a:r>
          </a:p>
        </p:txBody>
      </p:sp>
      <p:pic>
        <p:nvPicPr>
          <p:cNvPr id="6" name="صورة 5" descr="13604750033elm05.jpg"/>
          <p:cNvPicPr>
            <a:picLocks noChangeAspect="1"/>
          </p:cNvPicPr>
          <p:nvPr/>
        </p:nvPicPr>
        <p:blipFill>
          <a:blip r:embed="rId2"/>
          <a:stretch>
            <a:fillRect/>
          </a:stretch>
        </p:blipFill>
        <p:spPr>
          <a:xfrm>
            <a:off x="1187624" y="4160097"/>
            <a:ext cx="7025434" cy="2378815"/>
          </a:xfrm>
          <a:prstGeom prst="rect">
            <a:avLst/>
          </a:prstGeom>
        </p:spPr>
      </p:pic>
      <p:sp>
        <p:nvSpPr>
          <p:cNvPr id="7" name="عنصر نائب لرقم الشريحة 6"/>
          <p:cNvSpPr>
            <a:spLocks noGrp="1"/>
          </p:cNvSpPr>
          <p:nvPr>
            <p:ph type="sldNum" sz="quarter" idx="12"/>
          </p:nvPr>
        </p:nvSpPr>
        <p:spPr/>
        <p:txBody>
          <a:bodyPr/>
          <a:lstStyle/>
          <a:p>
            <a:fld id="{3CB59C76-BABD-4415-BCA9-2E957543DFCB}" type="slidenum">
              <a:rPr lang="en-AU" smtClean="0"/>
              <a:t>9</a:t>
            </a:fld>
            <a:endParaRPr lang="en-AU"/>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565</Words>
  <Application>Microsoft Office PowerPoint</Application>
  <PresentationFormat>On-screen Show (4:3)</PresentationFormat>
  <Paragraphs>68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سمة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AFC</dc:creator>
  <cp:lastModifiedBy>s.almanasir</cp:lastModifiedBy>
  <cp:revision>75</cp:revision>
  <dcterms:created xsi:type="dcterms:W3CDTF">2020-03-16T16:30:34Z</dcterms:created>
  <dcterms:modified xsi:type="dcterms:W3CDTF">2023-05-19T19:28:05Z</dcterms:modified>
</cp:coreProperties>
</file>