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73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08304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b="1" dirty="0"/>
              <a:t>الاحترام</a:t>
            </a:r>
            <a:r>
              <a:rPr lang="ar-JO" sz="4400" dirty="0" smtClean="0"/>
              <a:t>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rtl="1"/>
            <a:endParaRPr lang="en-US" dirty="0"/>
          </a:p>
          <a:p>
            <a:pPr rtl="1"/>
            <a:r>
              <a:rPr lang="ar-JO" dirty="0"/>
              <a:t>أولاً: احترام الوالدين</a:t>
            </a:r>
            <a:endParaRPr lang="en-US" dirty="0"/>
          </a:p>
          <a:p>
            <a:pPr rtl="1"/>
            <a:r>
              <a:rPr lang="ar-JO" dirty="0"/>
              <a:t>ثانياً: احترام الجار</a:t>
            </a:r>
            <a:endParaRPr lang="en-US" dirty="0"/>
          </a:p>
          <a:p>
            <a:pPr rtl="1"/>
            <a:r>
              <a:rPr lang="ar-JO" dirty="0"/>
              <a:t>ثالثاً: احترام المعلم</a:t>
            </a:r>
            <a:endParaRPr lang="en-US" dirty="0"/>
          </a:p>
          <a:p>
            <a:pPr rtl="1"/>
            <a:r>
              <a:rPr lang="ar-JO" dirty="0"/>
              <a:t>رابعاً: احترام القوانين والأنظمة</a:t>
            </a:r>
            <a:endParaRPr lang="en-US" dirty="0"/>
          </a:p>
          <a:p>
            <a:pPr rtl="1"/>
            <a:r>
              <a:rPr lang="ar-JO" dirty="0"/>
              <a:t>خامساً: احترام البيئة</a:t>
            </a:r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تشجيع الموظفين وإشراكهم في العمل - فريق العمل - أكاديمية حسوب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916" y="1689260"/>
            <a:ext cx="2675599" cy="167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الاحترام وصوره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dirty="0"/>
              <a:t> </a:t>
            </a:r>
            <a:r>
              <a:rPr lang="ar-JO" b="1" dirty="0" smtClean="0"/>
              <a:t>        </a:t>
            </a:r>
            <a:r>
              <a:rPr lang="ar-JO" b="1" dirty="0" smtClean="0">
                <a:solidFill>
                  <a:srgbClr val="FF0000"/>
                </a:solidFill>
              </a:rPr>
              <a:t>الاحترام</a:t>
            </a:r>
            <a:r>
              <a:rPr lang="ar-JO" b="1" dirty="0">
                <a:solidFill>
                  <a:srgbClr val="FF0000"/>
                </a:solidFill>
              </a:rPr>
              <a:t>:</a:t>
            </a:r>
            <a:r>
              <a:rPr lang="ar-JO" b="1" dirty="0"/>
              <a:t> إحدى القيم الحميدة، وتعني أن أعامل الناس بما أحبُّ أن أُعاَمل به</a:t>
            </a:r>
            <a:r>
              <a:rPr lang="ar-JO" b="1" dirty="0" smtClean="0"/>
              <a:t>.</a:t>
            </a:r>
            <a:endParaRPr lang="ar-JO" b="1" dirty="0" smtClean="0">
              <a:solidFill>
                <a:srgbClr val="FF0000"/>
              </a:solidFill>
            </a:endParaRPr>
          </a:p>
          <a:p>
            <a:pPr algn="r" rtl="1"/>
            <a:r>
              <a:rPr lang="ar-JO" sz="3200" b="1" dirty="0" smtClean="0">
                <a:solidFill>
                  <a:srgbClr val="FF0000"/>
                </a:solidFill>
              </a:rPr>
              <a:t>أولاً</a:t>
            </a:r>
            <a:r>
              <a:rPr lang="ar-JO" sz="3200" b="1" dirty="0">
                <a:solidFill>
                  <a:srgbClr val="FF0000"/>
                </a:solidFill>
              </a:rPr>
              <a:t>: احترام الوالدين</a:t>
            </a:r>
            <a:endParaRPr lang="en-US" sz="3200" dirty="0">
              <a:solidFill>
                <a:srgbClr val="FF0000"/>
              </a:solidFill>
            </a:endParaRPr>
          </a:p>
          <a:p>
            <a:pPr algn="r" rtl="1"/>
            <a:r>
              <a:rPr lang="ar-JO" dirty="0"/>
              <a:t>لماذا عليّ أن أحترمَ والديّ؟</a:t>
            </a:r>
            <a:endParaRPr lang="en-US" dirty="0"/>
          </a:p>
          <a:p>
            <a:pPr marL="0" indent="0" algn="r" rtl="1">
              <a:buNone/>
            </a:pPr>
            <a:r>
              <a:rPr lang="ar-JO" dirty="0" smtClean="0"/>
              <a:t>1- مرضاةً </a:t>
            </a:r>
            <a:r>
              <a:rPr lang="ar-JO" dirty="0"/>
              <a:t>للهِ تعالى </a:t>
            </a:r>
            <a:endParaRPr lang="en-US" dirty="0" smtClean="0"/>
          </a:p>
          <a:p>
            <a:pPr marL="0" indent="0" algn="r" rtl="1">
              <a:buNone/>
            </a:pPr>
            <a:r>
              <a:rPr lang="ar-JO" dirty="0" smtClean="0"/>
              <a:t>2- </a:t>
            </a:r>
            <a:r>
              <a:rPr lang="ar-JO" dirty="0" smtClean="0"/>
              <a:t>وشُكر</a:t>
            </a:r>
            <a:r>
              <a:rPr lang="en-US" smtClean="0"/>
              <a:t> </a:t>
            </a:r>
            <a:r>
              <a:rPr lang="ar-JO" smtClean="0"/>
              <a:t>لهما </a:t>
            </a:r>
            <a:r>
              <a:rPr lang="ar-JO" dirty="0"/>
              <a:t>على تربيتهما ورعايتهما لي في صِغَري</a:t>
            </a:r>
            <a:r>
              <a:rPr lang="ar-JO" dirty="0" smtClean="0"/>
              <a:t>.</a:t>
            </a:r>
            <a:endParaRPr lang="en-US" dirty="0"/>
          </a:p>
          <a:p>
            <a:pPr algn="r" rtl="1"/>
            <a:r>
              <a:rPr lang="ar-JO" dirty="0">
                <a:solidFill>
                  <a:srgbClr val="FF0000"/>
                </a:solidFill>
              </a:rPr>
              <a:t>من صور احترام الوالدين:</a:t>
            </a:r>
            <a:endParaRPr lang="en-US" dirty="0">
              <a:solidFill>
                <a:srgbClr val="FF0000"/>
              </a:solidFill>
            </a:endParaRPr>
          </a:p>
          <a:p>
            <a:pPr lvl="0" algn="r" rtl="1"/>
            <a:r>
              <a:rPr lang="ar-JO" dirty="0"/>
              <a:t>خفض الصوت أثناء الحديثِ إليهما.</a:t>
            </a:r>
            <a:endParaRPr lang="en-US" dirty="0"/>
          </a:p>
          <a:p>
            <a:pPr lvl="0" algn="r" rtl="1"/>
            <a:r>
              <a:rPr lang="ar-JO" dirty="0"/>
              <a:t>القيامُ بالأعمالِ التي يَطلبانها.</a:t>
            </a:r>
            <a:endParaRPr lang="en-US" dirty="0"/>
          </a:p>
          <a:p>
            <a:pPr lvl="0" algn="r" rtl="1"/>
            <a:r>
              <a:rPr lang="ar-JO" dirty="0"/>
              <a:t>الدعاء لهما بالرَحمَةِ.</a:t>
            </a:r>
            <a:endParaRPr lang="en-US" dirty="0"/>
          </a:p>
          <a:p>
            <a:pPr marL="0" indent="0" algn="r" rtl="1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Explosion 2 5"/>
          <p:cNvSpPr/>
          <p:nvPr/>
        </p:nvSpPr>
        <p:spPr>
          <a:xfrm>
            <a:off x="1105989" y="275731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7" name="Picture 6" descr="https://minhaji.net/upload/images/4th%20grade%20ijtima3iat%20unit-5-2%20respec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108" y="3475524"/>
            <a:ext cx="3466011" cy="28384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1772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b="1" dirty="0">
                <a:solidFill>
                  <a:srgbClr val="FF0000"/>
                </a:solidFill>
              </a:rPr>
              <a:t>ثانياً: احترام </a:t>
            </a:r>
            <a:r>
              <a:rPr lang="ar-JO" b="1" dirty="0" smtClean="0">
                <a:solidFill>
                  <a:srgbClr val="FF0000"/>
                </a:solidFill>
              </a:rPr>
              <a:t>الجار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9206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هل </a:t>
            </a:r>
            <a:r>
              <a:rPr lang="ar-JO" dirty="0"/>
              <a:t>احترام الجارِ واجبٌ دينيّ؟</a:t>
            </a:r>
            <a:endParaRPr lang="en-US" dirty="0"/>
          </a:p>
          <a:p>
            <a:pPr algn="r" rtl="1"/>
            <a:r>
              <a:rPr lang="ar-JO" dirty="0"/>
              <a:t>نعم؛ فقد عدّهُ النبي صلى الله عليه وسلم جزءٌ من الإيمان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ar-JO" b="1" dirty="0" smtClean="0">
                <a:solidFill>
                  <a:srgbClr val="FF0000"/>
                </a:solidFill>
              </a:rPr>
              <a:t>من </a:t>
            </a:r>
            <a:r>
              <a:rPr lang="ar-JO" b="1" dirty="0">
                <a:solidFill>
                  <a:srgbClr val="FF0000"/>
                </a:solidFill>
              </a:rPr>
              <a:t>صور احترام الجار:</a:t>
            </a:r>
            <a:endParaRPr lang="en-US" b="1" dirty="0">
              <a:solidFill>
                <a:srgbClr val="FF0000"/>
              </a:solidFill>
            </a:endParaRPr>
          </a:p>
          <a:p>
            <a:pPr lvl="0" algn="r" rtl="1"/>
            <a:r>
              <a:rPr lang="ar-JO" dirty="0"/>
              <a:t>ردّ السلامِ عليه، وإجابة دعوته.</a:t>
            </a:r>
            <a:endParaRPr lang="en-US" dirty="0"/>
          </a:p>
          <a:p>
            <a:pPr lvl="0" algn="r" rtl="1"/>
            <a:r>
              <a:rPr lang="ar-JO" dirty="0"/>
              <a:t>كفّ الأذى عنه</a:t>
            </a:r>
            <a:r>
              <a:rPr lang="ar-JO" dirty="0" smtClean="0"/>
              <a:t>.</a:t>
            </a:r>
            <a:endParaRPr lang="en-US" dirty="0"/>
          </a:p>
          <a:p>
            <a:pPr lvl="0" algn="r" rtl="1"/>
            <a:r>
              <a:rPr lang="ar-JO" dirty="0"/>
              <a:t>تفقّدهُ، وقضاء حوائجه، والسؤال </a:t>
            </a:r>
            <a:r>
              <a:rPr lang="ar-JO" dirty="0" smtClean="0"/>
              <a:t>عنه، ومساعدته</a:t>
            </a:r>
            <a:r>
              <a:rPr lang="ar-JO" dirty="0"/>
              <a:t>، وتهنئته بأفراحه، ومواساته في أحزانه.</a:t>
            </a: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6345281" y="3184162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9" name="Picture 8" descr="Dawn...: “Dream as if you'll live forever, live as if you'll die today.”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53" y="2046515"/>
            <a:ext cx="3911237" cy="264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b="1" dirty="0">
                <a:solidFill>
                  <a:srgbClr val="FF0000"/>
                </a:solidFill>
              </a:rPr>
              <a:t>ثالثاً: احترام </a:t>
            </a:r>
            <a:r>
              <a:rPr lang="ar-JO" b="1" dirty="0" smtClean="0">
                <a:solidFill>
                  <a:srgbClr val="FF0000"/>
                </a:solidFill>
              </a:rPr>
              <a:t>المعلم</a:t>
            </a:r>
            <a:endParaRPr lang="en-US" dirty="0">
              <a:ln w="0"/>
              <a:solidFill>
                <a:srgbClr val="FF000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0759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لماذا </a:t>
            </a:r>
            <a:r>
              <a:rPr lang="ar-JO" dirty="0"/>
              <a:t>علينا أن نحترمَ المعلّم؟</a:t>
            </a:r>
            <a:endParaRPr lang="en-US" dirty="0"/>
          </a:p>
          <a:p>
            <a:pPr algn="r" rtl="1"/>
            <a:r>
              <a:rPr lang="ar-JO" dirty="0"/>
              <a:t>لأنه يقضي وقتاً طويلاً في تحضير الدروس وتعليمها للطبة، لذا من واجبنا ردُّ الجميلِ باحترامه.</a:t>
            </a:r>
            <a:endParaRPr lang="en-US" dirty="0"/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من صور أو مظاهر احترام المعلم:</a:t>
            </a:r>
            <a:endParaRPr lang="en-US" dirty="0">
              <a:solidFill>
                <a:srgbClr val="FF0000"/>
              </a:solidFill>
            </a:endParaRPr>
          </a:p>
          <a:p>
            <a:pPr lvl="0" algn="r" rtl="1"/>
            <a:r>
              <a:rPr lang="ar-JO" dirty="0"/>
              <a:t>نسلّم عليه.</a:t>
            </a:r>
            <a:endParaRPr lang="en-US" dirty="0"/>
          </a:p>
          <a:p>
            <a:pPr lvl="0" algn="r" rtl="1"/>
            <a:r>
              <a:rPr lang="ar-JO" dirty="0"/>
              <a:t>نتلطف في مناداته.</a:t>
            </a:r>
            <a:endParaRPr lang="en-US" dirty="0"/>
          </a:p>
          <a:p>
            <a:pPr lvl="0" algn="r" rtl="1"/>
            <a:r>
              <a:rPr lang="ar-JO" dirty="0"/>
              <a:t>نخفض الصوت في أثناء الحديث إليه.</a:t>
            </a:r>
            <a:endParaRPr lang="en-US" dirty="0"/>
          </a:p>
          <a:p>
            <a:pPr algn="r" rtl="1"/>
            <a:r>
              <a:rPr lang="ar-JO" dirty="0"/>
              <a:t>نستمع إلى كلّ ما يقول.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5040085" y="342674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10" name="Picture 9" descr="https://minhaji.net/upload/images/4th%20grade%20ijtima3iat%20unit-5-2%20respect-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171" y="2960915"/>
            <a:ext cx="2847703" cy="3213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11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b="1" dirty="0">
                <a:solidFill>
                  <a:srgbClr val="FF0000"/>
                </a:solidFill>
              </a:rPr>
              <a:t>رابعاً: احترام القوانين </a:t>
            </a:r>
            <a:r>
              <a:rPr lang="ar-JO" b="1" dirty="0" smtClean="0">
                <a:solidFill>
                  <a:srgbClr val="FF0000"/>
                </a:solidFill>
              </a:rPr>
              <a:t>والأنظمة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لماذا </a:t>
            </a:r>
            <a:r>
              <a:rPr lang="ar-JO" dirty="0"/>
              <a:t>علينا أن نحترمَ القوانين والأنظمة؟</a:t>
            </a:r>
            <a:endParaRPr lang="en-US" dirty="0"/>
          </a:p>
          <a:p>
            <a:pPr marL="0" indent="0" algn="r" rtl="1">
              <a:buNone/>
            </a:pPr>
            <a:r>
              <a:rPr lang="ar-JO" dirty="0" smtClean="0"/>
              <a:t>1- لأنها </a:t>
            </a:r>
            <a:r>
              <a:rPr lang="ar-JO" dirty="0"/>
              <a:t>وُضِعَت لحماية المواطن والحفاظِ عليه،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2- ولأن </a:t>
            </a:r>
            <a:r>
              <a:rPr lang="ar-JO" dirty="0"/>
              <a:t>عدم الالتزام بالقوانين يؤدي إلى الفوضى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من صور احترام القوانين والأنظمة:</a:t>
            </a:r>
            <a:endParaRPr lang="en-US" dirty="0">
              <a:solidFill>
                <a:srgbClr val="FF0000"/>
              </a:solidFill>
            </a:endParaRPr>
          </a:p>
          <a:p>
            <a:pPr lvl="0" algn="r" rtl="1"/>
            <a:r>
              <a:rPr lang="ar-JO" dirty="0"/>
              <a:t>التزام السائقين بقوانين السير.</a:t>
            </a:r>
            <a:endParaRPr lang="en-US" dirty="0"/>
          </a:p>
          <a:p>
            <a:pPr lvl="0" algn="r" rtl="1"/>
            <a:r>
              <a:rPr lang="ar-JO" dirty="0"/>
              <a:t>التزام الطلبة بالأنظمة التي تضعها المدرسة.</a:t>
            </a:r>
            <a:endParaRPr lang="en-US" dirty="0"/>
          </a:p>
          <a:p>
            <a:pPr lvl="0" algn="r" rtl="1"/>
            <a:r>
              <a:rPr lang="ar-JO" dirty="0"/>
              <a:t>التزام الموظف بالأنظمة التي تضعها المؤسسة التي يعمل بها.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5495109" y="382071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5" name="Picture 4" descr="Free vector graphic: Road Signs, Bicycle, Cycle, Bike - Free Image on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86" y="2055224"/>
            <a:ext cx="4267253" cy="290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81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b="1" dirty="0">
                <a:solidFill>
                  <a:srgbClr val="FF0000"/>
                </a:solidFill>
              </a:rPr>
              <a:t>رابعاً: احترام القوانين </a:t>
            </a:r>
            <a:r>
              <a:rPr lang="ar-JO" b="1" dirty="0" smtClean="0">
                <a:solidFill>
                  <a:srgbClr val="FF0000"/>
                </a:solidFill>
              </a:rPr>
              <a:t>والأنظمة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r" rtl="1"/>
            <a:r>
              <a:rPr lang="ar-JO" dirty="0" smtClean="0">
                <a:solidFill>
                  <a:srgbClr val="FF0000"/>
                </a:solidFill>
              </a:rPr>
              <a:t>كيف </a:t>
            </a:r>
            <a:r>
              <a:rPr lang="ar-JO" dirty="0">
                <a:solidFill>
                  <a:srgbClr val="FF0000"/>
                </a:solidFill>
              </a:rPr>
              <a:t>تحترم الأنظمة في مدرستك</a:t>
            </a:r>
            <a:r>
              <a:rPr lang="ar-JO" dirty="0" smtClean="0">
                <a:solidFill>
                  <a:srgbClr val="FF0000"/>
                </a:solidFill>
              </a:rPr>
              <a:t>؟</a:t>
            </a:r>
            <a:endParaRPr lang="en-US" dirty="0" smtClean="0">
              <a:solidFill>
                <a:srgbClr val="FF0000"/>
              </a:solidFill>
            </a:endParaRPr>
          </a:p>
          <a:p>
            <a:pPr marL="0" lvl="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  <a:p>
            <a:pPr lvl="0" algn="r" rtl="1"/>
            <a:r>
              <a:rPr lang="ar-JO" dirty="0"/>
              <a:t>الالتزام بالزي المدرسي.</a:t>
            </a:r>
            <a:endParaRPr lang="en-US" dirty="0"/>
          </a:p>
          <a:p>
            <a:pPr lvl="0" algn="r" rtl="1"/>
            <a:r>
              <a:rPr lang="ar-JO" dirty="0"/>
              <a:t>الحضور إلى الطابور الصباحي مبكراً.</a:t>
            </a:r>
            <a:endParaRPr lang="en-US" dirty="0"/>
          </a:p>
          <a:p>
            <a:pPr lvl="0" algn="r" rtl="1"/>
            <a:r>
              <a:rPr lang="ar-JO" dirty="0"/>
              <a:t>الاصطفاف في الطابور الصباحي باحترام.</a:t>
            </a:r>
            <a:endParaRPr lang="en-US" dirty="0"/>
          </a:p>
          <a:p>
            <a:pPr algn="r" rtl="1"/>
            <a:r>
              <a:rPr lang="ar-JO" dirty="0"/>
              <a:t>عدم تعطيل الحصة بإثارة الفوضى</a:t>
            </a:r>
            <a:r>
              <a:rPr lang="ar-JO" dirty="0" smtClean="0"/>
              <a:t>.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5557294" y="2124613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7" name="Picture 6" descr="Private vs public schools: best education for your children? - netivis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754" y="2995176"/>
            <a:ext cx="3589157" cy="236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41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b="1" dirty="0">
                <a:solidFill>
                  <a:srgbClr val="FF0000"/>
                </a:solidFill>
              </a:rPr>
              <a:t>خامسا: احترام </a:t>
            </a:r>
            <a:r>
              <a:rPr lang="ar-JO" b="1" dirty="0" smtClean="0">
                <a:solidFill>
                  <a:srgbClr val="FF0000"/>
                </a:solidFill>
              </a:rPr>
              <a:t>البيئة</a:t>
            </a:r>
            <a:endParaRPr lang="en-US" b="1" dirty="0">
              <a:ln w="0"/>
              <a:solidFill>
                <a:srgbClr val="FF000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البيئة</a:t>
            </a:r>
            <a:r>
              <a:rPr lang="ar-JO" b="1" dirty="0"/>
              <a:t>: هي المكان الذي يعيش فيه الإنسان بما تحتويه من مكونات</a:t>
            </a:r>
            <a:r>
              <a:rPr lang="ar-JO" b="1" dirty="0" smtClean="0"/>
              <a:t>.</a:t>
            </a:r>
          </a:p>
          <a:p>
            <a:pPr algn="r" rtl="1"/>
            <a:r>
              <a:rPr lang="ar-JO" dirty="0"/>
              <a:t>لماذا علينا أن نحترمَ البيئة؟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لأنها المكانُ الذي نعيش فيه.</a:t>
            </a:r>
            <a:endParaRPr lang="en-US" dirty="0"/>
          </a:p>
          <a:p>
            <a:pPr marL="0" indent="0" algn="r" rtl="1">
              <a:buNone/>
            </a:pP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ar-JO" dirty="0">
                <a:solidFill>
                  <a:srgbClr val="FF0000"/>
                </a:solidFill>
              </a:rPr>
              <a:t>من صور احترام البيئة:</a:t>
            </a:r>
            <a:endParaRPr lang="en-US" dirty="0">
              <a:solidFill>
                <a:srgbClr val="FF0000"/>
              </a:solidFill>
            </a:endParaRPr>
          </a:p>
          <a:p>
            <a:pPr algn="r" rtl="1"/>
            <a:r>
              <a:rPr lang="ar-JO" dirty="0"/>
              <a:t>1-المحافظة على نظافتها، </a:t>
            </a:r>
            <a:endParaRPr lang="en-US" dirty="0"/>
          </a:p>
          <a:p>
            <a:pPr algn="r" rtl="1"/>
            <a:r>
              <a:rPr lang="ar-JO" dirty="0"/>
              <a:t>2-وترشيد استعمال الموارد، </a:t>
            </a:r>
            <a:endParaRPr lang="en-US" dirty="0"/>
          </a:p>
          <a:p>
            <a:pPr algn="r" rtl="1"/>
            <a:r>
              <a:rPr lang="ar-JO" dirty="0"/>
              <a:t>3-وزراعة الأشجار لزيادة جمالها.</a:t>
            </a:r>
            <a:endParaRPr lang="en-US" dirty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1454332" y="2256027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7" name="Picture 6" descr="https://minhaji.net/upload/images/4th%20grade%20ijtima3iat%20unit-5-2%20planting%20tree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282" y="3024385"/>
            <a:ext cx="4762500" cy="3459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366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4163</TotalTime>
  <Words>269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الاحترام </vt:lpstr>
      <vt:lpstr>مفهوم الاحترام وصوره </vt:lpstr>
      <vt:lpstr>ثانياً: احترام الجار</vt:lpstr>
      <vt:lpstr>ثالثاً: احترام المعلم</vt:lpstr>
      <vt:lpstr>رابعاً: احترام القوانين والأنظمة</vt:lpstr>
      <vt:lpstr>رابعاً: احترام القوانين والأنظمة</vt:lpstr>
      <vt:lpstr>خامسا: احترام البيئة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215</cp:revision>
  <dcterms:created xsi:type="dcterms:W3CDTF">2020-06-28T05:54:10Z</dcterms:created>
  <dcterms:modified xsi:type="dcterms:W3CDTF">2023-04-10T10:03:51Z</dcterms:modified>
</cp:coreProperties>
</file>