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3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8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38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93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0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756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4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1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59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3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98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2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1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5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9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848864-6AB0-4B6F-BE46-481BD023FDF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2C720C-D108-4091-B199-0F57E1458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9600" dirty="0" smtClean="0"/>
              <a:t>ا</a:t>
            </a:r>
            <a:r>
              <a:rPr lang="ar-JO" sz="9600" dirty="0" smtClean="0"/>
              <a:t>لصنا</a:t>
            </a:r>
            <a:r>
              <a:rPr lang="ar-EG" sz="9600" dirty="0" err="1" smtClean="0"/>
              <a:t>عة</a:t>
            </a:r>
            <a:r>
              <a:rPr lang="ar-EG" sz="9600" dirty="0" smtClean="0"/>
              <a:t>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JO" dirty="0" smtClean="0"/>
              <a:t>أولاً</a:t>
            </a:r>
            <a:r>
              <a:rPr lang="ar-JO" dirty="0"/>
              <a:t>: أهمية الصناعة</a:t>
            </a:r>
            <a:endParaRPr lang="en-US" dirty="0"/>
          </a:p>
          <a:p>
            <a:pPr rtl="1"/>
            <a:r>
              <a:rPr lang="ar-JO" dirty="0"/>
              <a:t>ثانياً: مقومات الصناعة</a:t>
            </a:r>
            <a:endParaRPr lang="en-US" dirty="0"/>
          </a:p>
          <a:p>
            <a:pPr rtl="1"/>
            <a:r>
              <a:rPr lang="ar-JO" dirty="0"/>
              <a:t>ثالثاً: أنواع الصناعة</a:t>
            </a:r>
            <a:endParaRPr lang="en-US" dirty="0"/>
          </a:p>
          <a:p>
            <a:pPr rtl="1"/>
            <a:endParaRPr lang="en-US" dirty="0"/>
          </a:p>
        </p:txBody>
      </p:sp>
    </p:spTree>
  </p:cSld>
  <p:clrMapOvr>
    <a:masterClrMapping/>
  </p:clrMapOvr>
  <p:transition advTm="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EG" dirty="0"/>
              <a:t>ا</a:t>
            </a:r>
            <a:r>
              <a:rPr lang="ar-JO" dirty="0" smtClean="0"/>
              <a:t>لصنا</a:t>
            </a:r>
            <a:r>
              <a:rPr lang="ar-EG" dirty="0" err="1" smtClean="0"/>
              <a:t>عة</a:t>
            </a:r>
            <a:r>
              <a:rPr lang="ar-EG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buNone/>
            </a:pPr>
            <a:r>
              <a:rPr lang="ar-EG" sz="2800" dirty="0" smtClean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الصناعة</a:t>
            </a:r>
            <a:r>
              <a:rPr lang="ar-JO" sz="2800" b="1" dirty="0">
                <a:solidFill>
                  <a:srgbClr val="FF0000"/>
                </a:solidFill>
              </a:rPr>
              <a:t>:</a:t>
            </a:r>
            <a:r>
              <a:rPr lang="ar-JO" sz="2800" dirty="0"/>
              <a:t> تغيير شكل المادة الخام لتلائم حاجات الإنسان، وتفي بمُتطلبات المجتمع، وأغراض التصدير</a:t>
            </a:r>
            <a:r>
              <a:rPr lang="ar-JO" dirty="0" smtClean="0"/>
              <a:t>.</a:t>
            </a:r>
          </a:p>
          <a:p>
            <a:pPr algn="r" rtl="1"/>
            <a:r>
              <a:rPr lang="ar-JO" b="1" dirty="0">
                <a:solidFill>
                  <a:srgbClr val="FF0000"/>
                </a:solidFill>
              </a:rPr>
              <a:t>العوامل التي جعلت الأردن أحد أهم مراكز الجذب الاقتصادي في المنطقة:</a:t>
            </a:r>
            <a:endParaRPr lang="en-US" dirty="0">
              <a:solidFill>
                <a:srgbClr val="FF0000"/>
              </a:solidFill>
            </a:endParaRPr>
          </a:p>
          <a:p>
            <a:pPr lvl="0" algn="r" rtl="1"/>
            <a:r>
              <a:rPr lang="ar-JO" dirty="0"/>
              <a:t>الموقع الاستراتيجي.</a:t>
            </a:r>
          </a:p>
          <a:p>
            <a:pPr algn="r" rtl="1"/>
            <a:r>
              <a:rPr lang="ar-JO" dirty="0"/>
              <a:t>لوجود الأمن والاستقرار الذي يتمتع فيه وطننا.</a:t>
            </a:r>
            <a:endParaRPr lang="en-US" dirty="0"/>
          </a:p>
          <a:p>
            <a:pPr algn="r">
              <a:buNone/>
            </a:pPr>
            <a:endParaRPr lang="en-US" dirty="0"/>
          </a:p>
        </p:txBody>
      </p:sp>
      <p:pic>
        <p:nvPicPr>
          <p:cNvPr id="4" name="Picture 3" descr="https://minhaji.net/upload/images/TestyGrimyHagfish-small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2286000" cy="1310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b="1" dirty="0"/>
              <a:t>أولاً: أهمية </a:t>
            </a:r>
            <a:r>
              <a:rPr lang="ar-JO" b="1" dirty="0" smtClean="0"/>
              <a:t>الصناعة</a:t>
            </a:r>
            <a:endParaRPr lang="en-US" dirty="0"/>
          </a:p>
        </p:txBody>
      </p:sp>
      <p:pic>
        <p:nvPicPr>
          <p:cNvPr id="5" name="Content Placeholder 4" descr="https://minhaji.net/upload/images/5th%20grade%20ijtima3iat%20unit-5-2ahamiat%20sina3ah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553199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56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b="1" dirty="0"/>
              <a:t>ثانياً: مقومات </a:t>
            </a:r>
            <a:r>
              <a:rPr lang="ar-JO" b="1" dirty="0" smtClean="0"/>
              <a:t>الصناعة</a:t>
            </a:r>
            <a:endParaRPr lang="en-US" dirty="0"/>
          </a:p>
        </p:txBody>
      </p:sp>
      <p:pic>
        <p:nvPicPr>
          <p:cNvPr id="5" name="Content Placeholder 4" descr="https://minhaji.net/upload/images/5th%20grade%20ijtima3iat%20unit-5-moqawemah%20sina3ah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7" y="2490788"/>
            <a:ext cx="6900334" cy="4291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37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b="1" dirty="0"/>
              <a:t>ثالثاً: أنواع </a:t>
            </a:r>
            <a:r>
              <a:rPr lang="ar-JO" b="1" dirty="0" smtClean="0"/>
              <a:t>الصناعة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6" name="Picture 5" descr="https://minhaji.net/upload/images/5th%20grade%20ijtima3iat%20unit-5-2%20anwa3%20sina3ah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47" y="2490135"/>
            <a:ext cx="6798734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JO" b="1" dirty="0" smtClean="0"/>
              <a:t>ثالثاً</a:t>
            </a:r>
            <a:r>
              <a:rPr lang="ar-JO" b="1" dirty="0"/>
              <a:t>: أنواع الصناعة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 </a:t>
            </a:r>
            <a:r>
              <a:rPr lang="ar-JO" b="1" dirty="0" smtClean="0"/>
              <a:t>تصنف </a:t>
            </a:r>
            <a:r>
              <a:rPr lang="ar-JO" b="1" dirty="0"/>
              <a:t>الصناعات تبعاً للمواد الأولية</a:t>
            </a:r>
            <a:r>
              <a:rPr lang="ar-JO" b="1" dirty="0" smtClean="0"/>
              <a:t>:</a:t>
            </a:r>
            <a:endParaRPr lang="ar-JO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b="1" dirty="0" smtClean="0">
                <a:solidFill>
                  <a:srgbClr val="FF0000"/>
                </a:solidFill>
              </a:rPr>
              <a:t>أولاً</a:t>
            </a:r>
            <a:r>
              <a:rPr lang="ar-JO" b="1" dirty="0">
                <a:solidFill>
                  <a:srgbClr val="FF0000"/>
                </a:solidFill>
              </a:rPr>
              <a:t>: الصناعة التحويلية</a:t>
            </a:r>
            <a:endParaRPr lang="en-US" dirty="0">
              <a:solidFill>
                <a:srgbClr val="FF0000"/>
              </a:solidFill>
            </a:endParaRPr>
          </a:p>
          <a:p>
            <a:pPr algn="r" rtl="1"/>
            <a:r>
              <a:rPr lang="ar-JO" dirty="0"/>
              <a:t>هي صناعات تُعالج المواد الخام المُستخرجة من الطبيعة، والمواد النباتية والحيوانية، وتحولها إلى شكلٍ آخر يمكن الاستفادة منه.</a:t>
            </a:r>
            <a:endParaRPr lang="en-US" dirty="0"/>
          </a:p>
          <a:p>
            <a:pPr algn="r" rtl="1"/>
            <a:r>
              <a:rPr lang="ar-JO" b="1" dirty="0"/>
              <a:t>مثل:</a:t>
            </a:r>
            <a:r>
              <a:rPr lang="ar-JO" dirty="0"/>
              <a:t> الأدوية من الأعشاب، لبنة وجبنة من الحليب، الحقائب من جلود الحيوانات، الأثاث من جذع الشجرة.</a:t>
            </a:r>
            <a:endParaRPr lang="en-US" dirty="0"/>
          </a:p>
          <a:p>
            <a:pPr marL="0" indent="0" algn="r" rtl="1">
              <a:buNone/>
            </a:pPr>
            <a:r>
              <a:rPr lang="ar-JO" b="1" dirty="0">
                <a:solidFill>
                  <a:srgbClr val="FF0000"/>
                </a:solidFill>
              </a:rPr>
              <a:t>ث</a:t>
            </a:r>
            <a:r>
              <a:rPr lang="ar-JO" b="1" dirty="0" smtClean="0">
                <a:solidFill>
                  <a:srgbClr val="FF0000"/>
                </a:solidFill>
              </a:rPr>
              <a:t>انياً</a:t>
            </a:r>
            <a:r>
              <a:rPr lang="ar-JO" b="1" dirty="0">
                <a:solidFill>
                  <a:srgbClr val="FF0000"/>
                </a:solidFill>
              </a:rPr>
              <a:t>: الصناعة التحليلية</a:t>
            </a:r>
            <a:endParaRPr lang="en-US" dirty="0">
              <a:solidFill>
                <a:srgbClr val="FF0000"/>
              </a:solidFill>
            </a:endParaRPr>
          </a:p>
          <a:p>
            <a:pPr algn="r" rtl="1"/>
            <a:r>
              <a:rPr lang="ar-JO" dirty="0"/>
              <a:t>هي صناعات تعتمد على تحليل المادة الأصلية إلى مواد جديدة.</a:t>
            </a:r>
            <a:endParaRPr lang="en-US" dirty="0"/>
          </a:p>
          <a:p>
            <a:pPr algn="r" rtl="1"/>
            <a:r>
              <a:rPr lang="ar-JO" b="1" dirty="0"/>
              <a:t>مثل:</a:t>
            </a:r>
            <a:r>
              <a:rPr lang="ar-JO" dirty="0"/>
              <a:t> تكرير النفط إلى (كاز وغاز وبنزين وديزل) ، وتكرير الماء </a:t>
            </a:r>
            <a:r>
              <a:rPr lang="ar-JO" dirty="0" smtClean="0"/>
              <a:t>.</a:t>
            </a:r>
            <a:endParaRPr lang="en-US" dirty="0"/>
          </a:p>
        </p:txBody>
      </p:sp>
    </p:spTree>
  </p:cSld>
  <p:clrMapOvr>
    <a:masterClrMapping/>
  </p:clrMapOvr>
  <p:transition advTm="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ar-JO" b="1" dirty="0"/>
              <a:t>ثالثاً: أنواع الصناعة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b="1" dirty="0" smtClean="0">
                <a:solidFill>
                  <a:srgbClr val="FF0000"/>
                </a:solidFill>
              </a:rPr>
              <a:t>ثالثاً</a:t>
            </a:r>
            <a:r>
              <a:rPr lang="ar-JO" b="1" dirty="0">
                <a:solidFill>
                  <a:srgbClr val="FF0000"/>
                </a:solidFill>
              </a:rPr>
              <a:t>: الصناعة الاستخراجية</a:t>
            </a:r>
            <a:endParaRPr lang="en-US" dirty="0">
              <a:solidFill>
                <a:srgbClr val="FF0000"/>
              </a:solidFill>
            </a:endParaRPr>
          </a:p>
          <a:p>
            <a:pPr algn="r" rtl="1"/>
            <a:r>
              <a:rPr lang="ar-JO" dirty="0"/>
              <a:t>هي صناعات تُعنى باستخراج الخامات من باطن الأرض أو ظاهرها.</a:t>
            </a:r>
            <a:endParaRPr lang="en-US" dirty="0"/>
          </a:p>
          <a:p>
            <a:pPr algn="r" rtl="1"/>
            <a:r>
              <a:rPr lang="ar-JO" b="1" dirty="0"/>
              <a:t>مثل:</a:t>
            </a:r>
            <a:r>
              <a:rPr lang="ar-JO" dirty="0"/>
              <a:t> استخراج الفوسفات، واستخراج البوتاس واستخراج النفط  .</a:t>
            </a:r>
            <a:endParaRPr lang="en-US" dirty="0"/>
          </a:p>
          <a:p>
            <a:pPr marL="0" indent="0" algn="r" rtl="1">
              <a:buNone/>
            </a:pPr>
            <a:r>
              <a:rPr lang="ar-JO" b="1" dirty="0">
                <a:solidFill>
                  <a:srgbClr val="FF0000"/>
                </a:solidFill>
              </a:rPr>
              <a:t>رابعاً: الصناعة التجميعية</a:t>
            </a:r>
            <a:endParaRPr lang="en-US" dirty="0">
              <a:solidFill>
                <a:srgbClr val="FF0000"/>
              </a:solidFill>
            </a:endParaRPr>
          </a:p>
          <a:p>
            <a:pPr algn="r" rtl="1"/>
            <a:r>
              <a:rPr lang="ar-JO" dirty="0"/>
              <a:t>هي صناعات تقوم على تجميع أجزاء مُعينة لمنتجٍ ما.</a:t>
            </a:r>
            <a:endParaRPr lang="en-US" dirty="0"/>
          </a:p>
          <a:p>
            <a:pPr algn="r" rtl="1"/>
            <a:r>
              <a:rPr lang="ar-JO" b="1" dirty="0"/>
              <a:t>مثل:</a:t>
            </a:r>
            <a:r>
              <a:rPr lang="ar-JO" dirty="0"/>
              <a:t> تجميع قطع الثلاجات والسيارات ( الأجهزة الكهربائية).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dirty="0" smtClean="0"/>
              <a:t>تصنيف بعض </a:t>
            </a:r>
            <a:r>
              <a:rPr lang="ar-JO" dirty="0"/>
              <a:t>الصناعات في الجدول </a:t>
            </a:r>
            <a:r>
              <a:rPr lang="ar-JO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217678"/>
              </p:ext>
            </p:extLst>
          </p:nvPr>
        </p:nvGraphicFramePr>
        <p:xfrm>
          <a:off x="1295399" y="2590797"/>
          <a:ext cx="6553200" cy="3124202"/>
        </p:xfrm>
        <a:graphic>
          <a:graphicData uri="http://schemas.openxmlformats.org/drawingml/2006/table">
            <a:tbl>
              <a:tblPr rtl="1" firstRow="1" firstCol="1" bandRow="1">
                <a:tableStyleId>{16D9F66E-5EB9-4882-86FB-DCBF35E3C3E4}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56389329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262454208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597647976"/>
                    </a:ext>
                  </a:extLst>
                </a:gridCol>
              </a:tblGrid>
              <a:tr h="7662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600" dirty="0">
                          <a:effectLst/>
                        </a:rPr>
                        <a:t>صناعات استخراجية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صناعات تحويلية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صناعات تحليلية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70860441"/>
                  </a:ext>
                </a:extLst>
              </a:tr>
              <a:tr h="58949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600" b="0">
                          <a:effectLst/>
                        </a:rPr>
                        <a:t>البوتاس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600" dirty="0">
                          <a:effectLst/>
                        </a:rPr>
                        <a:t>الأدوية/ </a:t>
                      </a:r>
                      <a:r>
                        <a:rPr lang="ar-JO" dirty="0"/>
                        <a:t>المنظفات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تكرير النفط إلى كاز وبنزين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20213227"/>
                  </a:ext>
                </a:extLst>
              </a:tr>
              <a:tr h="58949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b="0" dirty="0"/>
                        <a:t>الفوسفات</a:t>
                      </a:r>
                      <a:endParaRPr lang="en-US" b="0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الإسمنت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الأسمدة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74674496"/>
                  </a:ext>
                </a:extLst>
              </a:tr>
              <a:tr h="58949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b="0" dirty="0"/>
                        <a:t>النفط</a:t>
                      </a:r>
                      <a:endParaRPr lang="en-US" b="0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الملابس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dirty="0"/>
                        <a:t>تكرير المياه  </a:t>
                      </a:r>
                      <a:endParaRPr lang="en-US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25753060"/>
                  </a:ext>
                </a:extLst>
              </a:tr>
              <a:tr h="58949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b="0" dirty="0"/>
                        <a:t>الحليب </a:t>
                      </a:r>
                      <a:endParaRPr lang="en-US" b="0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600" dirty="0">
                          <a:effectLst/>
                        </a:rPr>
                        <a:t>المعلبات/ </a:t>
                      </a:r>
                      <a:r>
                        <a:rPr lang="ar-JO" dirty="0"/>
                        <a:t>الجبن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dirty="0"/>
                        <a:t>تكرير الملح</a:t>
                      </a:r>
                      <a:endParaRPr lang="en-US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12463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281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312</TotalTime>
  <Words>126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Organic</vt:lpstr>
      <vt:lpstr>الصناعة </vt:lpstr>
      <vt:lpstr>الصناعة </vt:lpstr>
      <vt:lpstr>أولاً: أهمية الصناعة</vt:lpstr>
      <vt:lpstr>ثانياً: مقومات الصناعة</vt:lpstr>
      <vt:lpstr>ثالثاً: أنواع الصناعة</vt:lpstr>
      <vt:lpstr>ثالثاً: أنواع الصناعة</vt:lpstr>
      <vt:lpstr>ثالثاً: أنواع الصناعة</vt:lpstr>
      <vt:lpstr>تصنيف بعض الصناعات في الجدول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الزراعة</dc:title>
  <dc:creator>user</dc:creator>
  <cp:lastModifiedBy>s.almanasir</cp:lastModifiedBy>
  <cp:revision>29</cp:revision>
  <dcterms:created xsi:type="dcterms:W3CDTF">2021-02-26T16:58:30Z</dcterms:created>
  <dcterms:modified xsi:type="dcterms:W3CDTF">2022-06-02T12:39:30Z</dcterms:modified>
</cp:coreProperties>
</file>