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1" r:id="rId5"/>
    <p:sldId id="258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0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9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3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5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0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0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4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61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5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3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3D2F3-6B12-4AE1-B59F-2AEE8676ED50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6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38103"/>
            <a:ext cx="9144000" cy="12718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JO" dirty="0" smtClean="0"/>
              <a:t>كرامة الإنسان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2820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ar-JO" dirty="0"/>
              <a:t>أولاً: مظاهر تكريم الإنسان</a:t>
            </a:r>
            <a:endParaRPr lang="en-US" dirty="0"/>
          </a:p>
          <a:p>
            <a:pPr rtl="1"/>
            <a:r>
              <a:rPr lang="ar-JO" dirty="0"/>
              <a:t>ثانياً: احترام الكرامة الإنسانية</a:t>
            </a:r>
            <a:endParaRPr lang="en-US" dirty="0"/>
          </a:p>
          <a:p>
            <a:pPr rtl="1"/>
            <a:r>
              <a:rPr lang="ar-JO" dirty="0"/>
              <a:t>ثالثاً: مبادىء الكرامة الإنسانية</a:t>
            </a:r>
            <a:endParaRPr lang="en-US" dirty="0"/>
          </a:p>
          <a:p>
            <a:endParaRPr lang="ar-JO" dirty="0" smtClean="0"/>
          </a:p>
        </p:txBody>
      </p:sp>
      <p:sp>
        <p:nvSpPr>
          <p:cNvPr id="5" name="Left Arrow 4"/>
          <p:cNvSpPr/>
          <p:nvPr/>
        </p:nvSpPr>
        <p:spPr>
          <a:xfrm>
            <a:off x="766355" y="5730241"/>
            <a:ext cx="984068" cy="50509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7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b="1" dirty="0"/>
              <a:t>أولاً: مظاهر تكريم </a:t>
            </a:r>
            <a:r>
              <a:rPr lang="ar-JO" b="1" dirty="0" smtClean="0"/>
              <a:t>الإنسان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49448"/>
            <a:ext cx="10515600" cy="43513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                  </a:t>
            </a:r>
          </a:p>
          <a:p>
            <a:pPr algn="r" rtl="1"/>
            <a:r>
              <a:rPr lang="ar-JO" dirty="0" smtClean="0"/>
              <a:t>كرّم </a:t>
            </a:r>
            <a:r>
              <a:rPr lang="ar-JO" dirty="0"/>
              <a:t>الله الإنسان وفضله على غيره من المخلوقات، ومن مظاهر هذا التكريم:</a:t>
            </a:r>
            <a:endParaRPr lang="en-US" dirty="0"/>
          </a:p>
          <a:p>
            <a:pPr lvl="0" algn="r" rtl="1"/>
            <a:r>
              <a:rPr lang="ar-JO" dirty="0">
                <a:solidFill>
                  <a:srgbClr val="FF0000"/>
                </a:solidFill>
              </a:rPr>
              <a:t>العقل؛ </a:t>
            </a:r>
            <a:r>
              <a:rPr lang="ar-JO" dirty="0"/>
              <a:t>فبه يميز الإنسان الخبيث من الطيب، والضار من النافع.</a:t>
            </a:r>
            <a:endParaRPr lang="en-US" dirty="0"/>
          </a:p>
          <a:p>
            <a:pPr lvl="0" algn="r" rtl="1"/>
            <a:r>
              <a:rPr lang="ar-JO" dirty="0">
                <a:solidFill>
                  <a:srgbClr val="FF0000"/>
                </a:solidFill>
              </a:rPr>
              <a:t>حريّة الاختيار في الكثير من الأشياء</a:t>
            </a:r>
            <a:r>
              <a:rPr lang="ar-JO" dirty="0"/>
              <a:t>؛ فهو قادر على اختيار ما يريد، ومسؤول عن اختياره.</a:t>
            </a:r>
            <a:endParaRPr lang="en-US" dirty="0"/>
          </a:p>
          <a:p>
            <a:pPr lvl="0" algn="r" rtl="1"/>
            <a:r>
              <a:rPr lang="ar-JO" dirty="0">
                <a:solidFill>
                  <a:srgbClr val="FF0000"/>
                </a:solidFill>
              </a:rPr>
              <a:t>القدرة على التعلم.</a:t>
            </a:r>
            <a:endParaRPr lang="en-US" dirty="0">
              <a:solidFill>
                <a:srgbClr val="FF0000"/>
              </a:solidFill>
            </a:endParaRPr>
          </a:p>
          <a:p>
            <a:pPr lvl="0" algn="r" rtl="1"/>
            <a:r>
              <a:rPr lang="ar-JO" dirty="0">
                <a:solidFill>
                  <a:srgbClr val="FF0000"/>
                </a:solidFill>
              </a:rPr>
              <a:t>قوة الإرادة التي تُساعده على تحقيق مراده.</a:t>
            </a:r>
            <a:endParaRPr lang="en-US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417" y="3927044"/>
            <a:ext cx="3333750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8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b="1" dirty="0"/>
              <a:t>مظاهر تكريم الإنسان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838200" y="6017623"/>
            <a:ext cx="790303" cy="51639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 descr="https://minhaji.net/upload/images/5th%20grade%20ijtima3iat%20unit-4-2%20madaher%20takreem.png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60826"/>
            <a:ext cx="10448109" cy="48576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632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مواد الإعلان العالمي لحقوق الإنسان تدعو إلى احترام  الكرامة الإنسانية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6916"/>
            <a:ext cx="10515600" cy="43513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JO" dirty="0"/>
              <a:t>من مواد الإعلان العالمي لحقوق الإنسان تدعو إلى احترام  الكرامة الإنسانية</a:t>
            </a:r>
            <a:r>
              <a:rPr lang="ar-JO" dirty="0" smtClean="0"/>
              <a:t>:</a:t>
            </a:r>
          </a:p>
          <a:p>
            <a:pPr algn="r" rtl="1"/>
            <a:endParaRPr lang="en-US" dirty="0"/>
          </a:p>
          <a:p>
            <a:pPr lvl="0" algn="r" rtl="1"/>
            <a:r>
              <a:rPr lang="ar-JO" dirty="0"/>
              <a:t>الناس جميعاً أحرار متساوون في الكرامة والحقوق.</a:t>
            </a:r>
            <a:endParaRPr lang="en-US" dirty="0"/>
          </a:p>
          <a:p>
            <a:pPr lvl="0" algn="r" rtl="1"/>
            <a:r>
              <a:rPr lang="ar-JO" dirty="0"/>
              <a:t>لكلّ إنسانٍ حق التمتع بجميع الحقوق والحريات.</a:t>
            </a:r>
            <a:endParaRPr lang="en-US" dirty="0"/>
          </a:p>
          <a:p>
            <a:pPr lvl="0" algn="r" rtl="1"/>
            <a:r>
              <a:rPr lang="ar-JO" dirty="0"/>
              <a:t>لكل فردٍ الحق في الحياة، والحرية، وسلامة شخصه.</a:t>
            </a:r>
            <a:endParaRPr lang="en-US" dirty="0"/>
          </a:p>
          <a:p>
            <a:pPr marL="0" indent="0" algn="r" rtl="1">
              <a:buNone/>
            </a:pPr>
            <a:endParaRPr lang="ar-JO" dirty="0" smtClean="0">
              <a:solidFill>
                <a:schemeClr val="tx1"/>
              </a:solidFill>
            </a:endParaRPr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400595" y="6008914"/>
            <a:ext cx="818605" cy="5366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xplosion 1 9"/>
          <p:cNvSpPr/>
          <p:nvPr/>
        </p:nvSpPr>
        <p:spPr>
          <a:xfrm>
            <a:off x="9883649" y="918211"/>
            <a:ext cx="1288870" cy="772477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اذكر ؟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577" y="2360676"/>
            <a:ext cx="3048000" cy="2014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66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مبادىء الكرامة الإنسانية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r" rtl="1"/>
            <a:r>
              <a:rPr lang="ar-JO" dirty="0"/>
              <a:t>مبادىء الكرامة الإنسانية:</a:t>
            </a:r>
            <a:endParaRPr lang="en-US" dirty="0"/>
          </a:p>
          <a:p>
            <a:pPr lvl="0" algn="r" rtl="1"/>
            <a:r>
              <a:rPr lang="ar-JO" dirty="0" smtClean="0">
                <a:solidFill>
                  <a:srgbClr val="FF0000"/>
                </a:solidFill>
              </a:rPr>
              <a:t>المساواة </a:t>
            </a:r>
            <a:r>
              <a:rPr lang="ar-JO" b="1" dirty="0">
                <a:solidFill>
                  <a:srgbClr val="FF0000"/>
                </a:solidFill>
              </a:rPr>
              <a:t>:</a:t>
            </a:r>
            <a:r>
              <a:rPr lang="ar-JO" dirty="0"/>
              <a:t> </a:t>
            </a:r>
            <a:r>
              <a:rPr lang="ar-JO" dirty="0" smtClean="0"/>
              <a:t>هو الركن الأساسي لدولة القانون ويشمل ذلك المساواة بين الناس </a:t>
            </a:r>
          </a:p>
          <a:p>
            <a:pPr marL="0" lvl="0" indent="0" algn="r" rtl="1">
              <a:buNone/>
            </a:pPr>
            <a:r>
              <a:rPr lang="ar-JO" dirty="0"/>
              <a:t>ف</a:t>
            </a:r>
            <a:r>
              <a:rPr lang="ar-JO" dirty="0" smtClean="0"/>
              <a:t>ي الحقوق والواجبات وعدم </a:t>
            </a:r>
            <a:r>
              <a:rPr lang="ar-JO" dirty="0"/>
              <a:t>التفرقة بين الناس والتمييز بينهم على </a:t>
            </a:r>
            <a:endParaRPr lang="ar-JO" dirty="0" smtClean="0"/>
          </a:p>
          <a:p>
            <a:pPr marL="0" lvl="0" indent="0" algn="r" rtl="1">
              <a:buNone/>
            </a:pPr>
            <a:r>
              <a:rPr lang="ar-JO" dirty="0" smtClean="0"/>
              <a:t>أساس </a:t>
            </a:r>
            <a:r>
              <a:rPr lang="ar-JO" dirty="0"/>
              <a:t>الدين، أو اللغة، أو العِرق</a:t>
            </a:r>
            <a:r>
              <a:rPr lang="ar-JO" dirty="0" smtClean="0"/>
              <a:t>.</a:t>
            </a:r>
            <a:endParaRPr lang="en-US" dirty="0"/>
          </a:p>
          <a:p>
            <a:pPr lvl="0" algn="r" rtl="1"/>
            <a:r>
              <a:rPr lang="ar-JO" dirty="0" smtClean="0">
                <a:solidFill>
                  <a:srgbClr val="FF0000"/>
                </a:solidFill>
              </a:rPr>
              <a:t>الحرّية </a:t>
            </a:r>
            <a:r>
              <a:rPr lang="ar-JO" dirty="0" smtClean="0"/>
              <a:t>: </a:t>
            </a:r>
            <a:r>
              <a:rPr lang="ar-JO" dirty="0"/>
              <a:t>قدرة الإنسان على فعل الشيء أو تركه بإرادته مع مراعاة </a:t>
            </a:r>
            <a:r>
              <a:rPr lang="ar-JO" dirty="0" smtClean="0"/>
              <a:t>عدم</a:t>
            </a:r>
          </a:p>
          <a:p>
            <a:pPr marL="0" lvl="0" indent="0" algn="r" rtl="1">
              <a:buNone/>
            </a:pPr>
            <a:r>
              <a:rPr lang="ar-JO" dirty="0" smtClean="0"/>
              <a:t> </a:t>
            </a:r>
            <a:r>
              <a:rPr lang="ar-JO" dirty="0"/>
              <a:t>التعدّي على حرّية الآخرين وحقوقهم</a:t>
            </a:r>
            <a:r>
              <a:rPr lang="ar-JO" dirty="0" smtClean="0"/>
              <a:t>.</a:t>
            </a:r>
          </a:p>
          <a:p>
            <a:pPr marL="0" lvl="0" indent="0" algn="r" rtl="1">
              <a:buNone/>
            </a:pPr>
            <a:endParaRPr lang="en-US" dirty="0"/>
          </a:p>
          <a:p>
            <a:pPr lvl="0" algn="r" rtl="1"/>
            <a:r>
              <a:rPr lang="ar-JO" dirty="0" smtClean="0">
                <a:solidFill>
                  <a:srgbClr val="FF0000"/>
                </a:solidFill>
              </a:rPr>
              <a:t>العدالة </a:t>
            </a:r>
            <a:r>
              <a:rPr lang="ar-JO" dirty="0" smtClean="0"/>
              <a:t>: </a:t>
            </a:r>
            <a:r>
              <a:rPr lang="ar-JO" dirty="0"/>
              <a:t>إعطاء كل ذي حق حقه؛ بغضّ النظر عن دينه أو أصله أو عِرقه</a:t>
            </a:r>
            <a:r>
              <a:rPr lang="ar-JO" dirty="0" smtClean="0"/>
              <a:t>.</a:t>
            </a:r>
            <a:endParaRPr lang="ar-JO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      </a:t>
            </a:r>
            <a:endParaRPr lang="ar-JO" dirty="0" smtClean="0"/>
          </a:p>
        </p:txBody>
      </p:sp>
      <p:sp>
        <p:nvSpPr>
          <p:cNvPr id="10" name="Explosion 1 9"/>
          <p:cNvSpPr/>
          <p:nvPr/>
        </p:nvSpPr>
        <p:spPr>
          <a:xfrm>
            <a:off x="9994394" y="599441"/>
            <a:ext cx="1288870" cy="772477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اذكر ؟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607" y="1924594"/>
            <a:ext cx="2867787" cy="136561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607" y="3735975"/>
            <a:ext cx="2094467" cy="146304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613" y="5542593"/>
            <a:ext cx="1172936" cy="554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98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احترام كرامة الإنسان في الدستور الأردني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JO" dirty="0"/>
              <a:t>أمثلة من الدستور الأردني على احترام كرامة الإنسان</a:t>
            </a:r>
            <a:r>
              <a:rPr lang="ar-JO" dirty="0" smtClean="0"/>
              <a:t>:</a:t>
            </a:r>
          </a:p>
          <a:p>
            <a:pPr lvl="0" algn="r" rtl="1"/>
            <a:endParaRPr lang="ar-JO" dirty="0"/>
          </a:p>
          <a:p>
            <a:pPr lvl="0" algn="r" rtl="1"/>
            <a:r>
              <a:rPr lang="ar-JO" dirty="0" smtClean="0"/>
              <a:t>الحرية </a:t>
            </a:r>
            <a:r>
              <a:rPr lang="ar-JO" dirty="0"/>
              <a:t>الشخصية مصونة.</a:t>
            </a:r>
            <a:endParaRPr lang="en-US" dirty="0"/>
          </a:p>
          <a:p>
            <a:pPr algn="r" rtl="1"/>
            <a:r>
              <a:rPr lang="ar-JO" dirty="0"/>
              <a:t>لا يجوز تعذيب الإنسان بأي شكلٍ من الأشكال.</a:t>
            </a: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      </a:t>
            </a:r>
            <a:endParaRPr lang="ar-JO" dirty="0" smtClean="0"/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400595" y="6008914"/>
            <a:ext cx="818605" cy="5366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590" y="2342606"/>
            <a:ext cx="3851070" cy="1821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562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1224</TotalTime>
  <Words>142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كرامة الإنسان</vt:lpstr>
      <vt:lpstr>أولاً: مظاهر تكريم الإنسان</vt:lpstr>
      <vt:lpstr>مظاهر تكريم الإنسان</vt:lpstr>
      <vt:lpstr>مواد الإعلان العالمي لحقوق الإنسان تدعو إلى احترام  الكرامة الإنسانية</vt:lpstr>
      <vt:lpstr>مبادىء الكرامة الإنسانية</vt:lpstr>
      <vt:lpstr>احترام كرامة الإنسان في الدستور الأردني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موقع وطني</dc:title>
  <dc:creator>Admin</dc:creator>
  <cp:lastModifiedBy>Admin</cp:lastModifiedBy>
  <cp:revision>122</cp:revision>
  <dcterms:created xsi:type="dcterms:W3CDTF">2020-06-28T05:54:10Z</dcterms:created>
  <dcterms:modified xsi:type="dcterms:W3CDTF">2021-05-17T17:52:57Z</dcterms:modified>
</cp:coreProperties>
</file>