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0" r:id="rId5"/>
    <p:sldId id="261" r:id="rId6"/>
    <p:sldId id="264" r:id="rId7"/>
    <p:sldId id="265" r:id="rId8"/>
    <p:sldId id="269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5/12/2023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5/12/2023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1"/>
            <a:ext cx="7543800" cy="1142999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ar-JO" sz="3600" b="1" dirty="0">
                <a:solidFill>
                  <a:srgbClr val="FF0000"/>
                </a:solidFill>
              </a:rPr>
              <a:t>احترام العهود </a:t>
            </a:r>
            <a:r>
              <a:rPr lang="ar-JO" sz="3600" b="1" dirty="0" smtClean="0">
                <a:solidFill>
                  <a:srgbClr val="FF0000"/>
                </a:solidFill>
              </a:rPr>
              <a:t>والمواثيق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26820" y="3429000"/>
            <a:ext cx="6461760" cy="19812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ctr"/>
            <a:r>
              <a:rPr lang="ar-JO" sz="4000" b="1" dirty="0" smtClean="0">
                <a:solidFill>
                  <a:schemeClr val="tx1"/>
                </a:solidFill>
              </a:rPr>
              <a:t> </a:t>
            </a:r>
            <a:r>
              <a:rPr lang="ar-JO" sz="4000" dirty="0" smtClean="0">
                <a:solidFill>
                  <a:schemeClr val="tx1"/>
                </a:solidFill>
              </a:rPr>
              <a:t>أولا: صلح الحديبية بنودها ونتائجها</a:t>
            </a:r>
          </a:p>
          <a:p>
            <a:pPr algn="ctr"/>
            <a:r>
              <a:rPr lang="ar-JO" sz="4000" dirty="0" smtClean="0">
                <a:solidFill>
                  <a:schemeClr val="tx1"/>
                </a:solidFill>
              </a:rPr>
              <a:t>ثانيا: أحداث فتح مكة</a:t>
            </a:r>
          </a:p>
          <a:p>
            <a:pPr algn="ctr"/>
            <a:r>
              <a:rPr lang="ar-JO" sz="4000" dirty="0" smtClean="0">
                <a:solidFill>
                  <a:schemeClr val="tx1"/>
                </a:solidFill>
              </a:rPr>
              <a:t>ثالثا: أحداث يوم حنين</a:t>
            </a:r>
          </a:p>
        </p:txBody>
      </p:sp>
    </p:spTree>
    <p:extLst>
      <p:ext uri="{BB962C8B-B14F-4D97-AF65-F5344CB8AC3E}">
        <p14:creationId xmlns:p14="http://schemas.microsoft.com/office/powerpoint/2010/main" val="2060827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ar-JO" dirty="0" smtClean="0"/>
              <a:t>عُمرة السنة السادسة للهجرة (بداية القصة)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8049" y="1143000"/>
            <a:ext cx="1958301" cy="1101544"/>
          </a:xfrm>
        </p:spPr>
      </p:pic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152400" y="2514600"/>
            <a:ext cx="7924800" cy="361188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 rtl="1"/>
            <a:r>
              <a:rPr lang="ar-JO" dirty="0" smtClean="0"/>
              <a:t>أراد نبينا محمد (ص) وأصحابه أداء العمرة</a:t>
            </a:r>
          </a:p>
          <a:p>
            <a:pPr algn="r" rtl="1"/>
            <a:r>
              <a:rPr lang="ar-JO" dirty="0" smtClean="0"/>
              <a:t>فلبسوا ملابس الاحرام </a:t>
            </a:r>
            <a:r>
              <a:rPr lang="ar-JO" dirty="0"/>
              <a:t>ل</a:t>
            </a:r>
            <a:r>
              <a:rPr lang="ar-JO" dirty="0" smtClean="0"/>
              <a:t>يؤكدوا </a:t>
            </a:r>
            <a:r>
              <a:rPr lang="ar-JO" dirty="0" smtClean="0"/>
              <a:t>لقريش أنهم يريدون العمرة ولا يقصدون الحرب.</a:t>
            </a:r>
          </a:p>
          <a:p>
            <a:pPr algn="r" rtl="1"/>
            <a:r>
              <a:rPr lang="ar-JO" dirty="0" smtClean="0"/>
              <a:t>نزل الرسول( ص) في أرض تدعى الحديبية، وأرسل عثمان بن عفان الى قريش ليوضح أنهم جاءوا لأداء </a:t>
            </a:r>
            <a:r>
              <a:rPr lang="ar-JO" dirty="0"/>
              <a:t>العمرة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616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 smtClean="0"/>
              <a:t>بيعة الرضوان (بيعة الشجرة)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38400"/>
            <a:ext cx="7772400" cy="368808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 rtl="1"/>
            <a:r>
              <a:rPr lang="ar-JO" dirty="0" smtClean="0"/>
              <a:t>وصل عثمان بن عفان رضي الله عنه الى قريش ولكنهم حبسوه فتأخر بالرجوع الى الرسول </a:t>
            </a:r>
            <a:r>
              <a:rPr lang="ar-JO" dirty="0" smtClean="0"/>
              <a:t>وشاع خبر </a:t>
            </a:r>
            <a:r>
              <a:rPr lang="ar-JO" dirty="0" smtClean="0"/>
              <a:t>أنه قُتل.</a:t>
            </a:r>
          </a:p>
          <a:p>
            <a:pPr marL="114300" indent="0" algn="r" rtl="1">
              <a:buNone/>
            </a:pPr>
            <a:endParaRPr lang="ar-JO" dirty="0" smtClean="0"/>
          </a:p>
          <a:p>
            <a:pPr algn="r" rtl="1"/>
            <a:r>
              <a:rPr lang="ar-JO" dirty="0" smtClean="0"/>
              <a:t>فدعا الرسول (ص) المسلمين الى بيعته على قتال المشركين فبايعوه وهو تحت الشجرة فسميت </a:t>
            </a:r>
            <a:r>
              <a:rPr lang="ar-JO" dirty="0" smtClean="0">
                <a:solidFill>
                  <a:srgbClr val="FF0000"/>
                </a:solidFill>
              </a:rPr>
              <a:t>بيعة الرضوان </a:t>
            </a:r>
            <a:r>
              <a:rPr lang="ar-JO" dirty="0" smtClean="0"/>
              <a:t>أيضا </a:t>
            </a:r>
            <a:r>
              <a:rPr lang="ar-JO" dirty="0" smtClean="0">
                <a:solidFill>
                  <a:srgbClr val="FF0000"/>
                </a:solidFill>
              </a:rPr>
              <a:t>ببيعة الشجرة.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400" y="1219200"/>
            <a:ext cx="3276600" cy="1064113"/>
          </a:xfrm>
        </p:spPr>
      </p:pic>
    </p:spTree>
    <p:extLst>
      <p:ext uri="{BB962C8B-B14F-4D97-AF65-F5344CB8AC3E}">
        <p14:creationId xmlns:p14="http://schemas.microsoft.com/office/powerpoint/2010/main" val="3298250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 smtClean="0"/>
              <a:t>صُلح الحديبية 6 هـ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400" y="1269577"/>
            <a:ext cx="3505200" cy="1267354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667000"/>
            <a:ext cx="7391400" cy="345948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r" rtl="1"/>
            <a:r>
              <a:rPr lang="ar-JO" dirty="0" smtClean="0"/>
              <a:t>وصلت أخبار بيعة الرضوان الى قريش</a:t>
            </a:r>
          </a:p>
          <a:p>
            <a:pPr algn="r" rtl="1"/>
            <a:r>
              <a:rPr lang="ar-JO" dirty="0" smtClean="0"/>
              <a:t>فخافوا وقرروا التفاوض مع المسلمين</a:t>
            </a:r>
          </a:p>
          <a:p>
            <a:pPr marL="114300" indent="0" algn="r" rtl="1">
              <a:buNone/>
            </a:pPr>
            <a:endParaRPr lang="ar-JO" dirty="0" smtClean="0"/>
          </a:p>
          <a:p>
            <a:pPr algn="r" rtl="1"/>
            <a:r>
              <a:rPr lang="ar-JO" dirty="0" smtClean="0"/>
              <a:t>وأرسلوا سهيل بن عمرو لمفاوضة الرسول واتفقوا على شروط الصلح الآتية: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1358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 smtClean="0"/>
              <a:t>شروط صُلح الحديبية: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114300" indent="0" algn="r" rtl="1">
              <a:buNone/>
            </a:pPr>
            <a:endParaRPr lang="ar-JO" dirty="0"/>
          </a:p>
          <a:p>
            <a:pPr marL="114300" indent="0" algn="r" rtl="1">
              <a:buNone/>
            </a:pPr>
            <a:r>
              <a:rPr lang="ar-JO" sz="2400" dirty="0" smtClean="0">
                <a:cs typeface="+mj-cs"/>
              </a:rPr>
              <a:t>1- ترك الحرية للقبائل بالانضمام إما لقريش أو للمسلمين.</a:t>
            </a:r>
          </a:p>
          <a:p>
            <a:pPr marL="114300" indent="0" algn="r" rtl="1">
              <a:buNone/>
            </a:pPr>
            <a:r>
              <a:rPr lang="ar-JO" sz="2400" dirty="0" smtClean="0">
                <a:cs typeface="+mj-cs"/>
              </a:rPr>
              <a:t>2- أن يوقفوا الحرب بينهم لمدة عشرة أعوام.</a:t>
            </a:r>
          </a:p>
          <a:p>
            <a:pPr marL="114300" indent="0" algn="r" rtl="1">
              <a:buNone/>
            </a:pPr>
            <a:r>
              <a:rPr lang="ar-JO" sz="2400" dirty="0" smtClean="0">
                <a:cs typeface="+mj-cs"/>
              </a:rPr>
              <a:t>3- أن يؤجل المسلمين أداء العمرة للعام القادم</a:t>
            </a:r>
          </a:p>
          <a:p>
            <a:pPr marL="114300" indent="0" algn="r" rtl="1">
              <a:buNone/>
            </a:pPr>
            <a:r>
              <a:rPr lang="ar-JO" sz="2400" dirty="0" smtClean="0">
                <a:cs typeface="+mj-cs"/>
              </a:rPr>
              <a:t>4- عدم اعتداء بعضهم على بعض</a:t>
            </a:r>
          </a:p>
          <a:p>
            <a:pPr marL="114300" indent="0" algn="r" rtl="1">
              <a:buNone/>
            </a:pPr>
            <a:r>
              <a:rPr lang="ar-JO" sz="2400" dirty="0" smtClean="0">
                <a:cs typeface="+mj-cs"/>
              </a:rPr>
              <a:t>5- أن يرد المسلمون من يأتيهم من قريش مسلما بدون اذن وليه وألا ترد قريش من أتى اليها مرتداً عن الإسلام.</a:t>
            </a:r>
            <a:endParaRPr lang="en-US" sz="24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468068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rizontal Scroll 1"/>
          <p:cNvSpPr/>
          <p:nvPr/>
        </p:nvSpPr>
        <p:spPr>
          <a:xfrm>
            <a:off x="1524000" y="304800"/>
            <a:ext cx="4953000" cy="1143000"/>
          </a:xfrm>
          <a:prstGeom prst="horizontalScroll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sz="2400" b="1" dirty="0" smtClean="0"/>
              <a:t>وكان لهذا الصلح </a:t>
            </a:r>
            <a:r>
              <a:rPr lang="ar-JO" sz="2400" b="1" u="sng" dirty="0" smtClean="0">
                <a:solidFill>
                  <a:srgbClr val="FF0000"/>
                </a:solidFill>
              </a:rPr>
              <a:t>نتائج</a:t>
            </a:r>
            <a:r>
              <a:rPr lang="ar-JO" sz="2400" b="1" dirty="0" smtClean="0"/>
              <a:t> منها:</a:t>
            </a:r>
            <a:endParaRPr lang="en-US" sz="2400" b="1" dirty="0"/>
          </a:p>
        </p:txBody>
      </p:sp>
      <p:sp>
        <p:nvSpPr>
          <p:cNvPr id="3" name="Folded Corner 2"/>
          <p:cNvSpPr/>
          <p:nvPr/>
        </p:nvSpPr>
        <p:spPr>
          <a:xfrm>
            <a:off x="6858000" y="2089826"/>
            <a:ext cx="1828800" cy="2743200"/>
          </a:xfrm>
          <a:prstGeom prst="foldedCorner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sz="2000" b="1" dirty="0" smtClean="0"/>
              <a:t>1) اعتراف قريش بالرسول ودولته </a:t>
            </a:r>
            <a:endParaRPr lang="en-US" sz="2000" b="1" dirty="0"/>
          </a:p>
        </p:txBody>
      </p:sp>
      <p:sp>
        <p:nvSpPr>
          <p:cNvPr id="4" name="Folded Corner 3"/>
          <p:cNvSpPr/>
          <p:nvPr/>
        </p:nvSpPr>
        <p:spPr>
          <a:xfrm>
            <a:off x="4724400" y="3124200"/>
            <a:ext cx="1787236" cy="2743200"/>
          </a:xfrm>
          <a:prstGeom prst="foldedCorner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sz="2000" b="1" dirty="0" smtClean="0"/>
              <a:t>2) تحالفت قبيلة خزاعة مع المسلمين وتحالفت قبيلة بكر مع قريش</a:t>
            </a:r>
            <a:endParaRPr lang="en-US" sz="2000" b="1" dirty="0"/>
          </a:p>
        </p:txBody>
      </p:sp>
      <p:sp>
        <p:nvSpPr>
          <p:cNvPr id="5" name="Folded Corner 4"/>
          <p:cNvSpPr/>
          <p:nvPr/>
        </p:nvSpPr>
        <p:spPr>
          <a:xfrm>
            <a:off x="228600" y="2971800"/>
            <a:ext cx="2019300" cy="2895600"/>
          </a:xfrm>
          <a:prstGeom prst="foldedCorner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sz="2000" b="1" dirty="0" smtClean="0"/>
              <a:t>4) تفرغ المسلمون للدعوة الاسلامية ونشر الدين الاسلامي بين الدول المجاورة .</a:t>
            </a:r>
            <a:endParaRPr lang="en-US" sz="2000" b="1" dirty="0"/>
          </a:p>
        </p:txBody>
      </p:sp>
      <p:sp>
        <p:nvSpPr>
          <p:cNvPr id="6" name="Folded Corner 5"/>
          <p:cNvSpPr/>
          <p:nvPr/>
        </p:nvSpPr>
        <p:spPr>
          <a:xfrm>
            <a:off x="2590800" y="2057400"/>
            <a:ext cx="1811482" cy="2743200"/>
          </a:xfrm>
          <a:prstGeom prst="foldedCorner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sz="2000" b="1" dirty="0" smtClean="0"/>
              <a:t>3) دخلت اعداد كثيرة من العرب في الاسلام .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508714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nip Diagonal Corner Rectangle 1"/>
          <p:cNvSpPr/>
          <p:nvPr/>
        </p:nvSpPr>
        <p:spPr>
          <a:xfrm>
            <a:off x="2819400" y="381000"/>
            <a:ext cx="4191000" cy="1143000"/>
          </a:xfrm>
          <a:prstGeom prst="snip2Diag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sz="2400" b="1" dirty="0" smtClean="0"/>
              <a:t>فتح مكة ( 8 هجري </a:t>
            </a:r>
            <a:r>
              <a:rPr lang="ar-JO" sz="2400" b="1" dirty="0" smtClean="0"/>
              <a:t>) </a:t>
            </a:r>
            <a:endParaRPr lang="en-US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456709" y="1720333"/>
            <a:ext cx="2916382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JO" sz="2400" b="1" dirty="0" smtClean="0"/>
              <a:t>ما هي احداث فتح مكة ؟</a:t>
            </a:r>
            <a:endParaRPr lang="en-US" sz="2400" b="1" dirty="0"/>
          </a:p>
        </p:txBody>
      </p:sp>
      <p:sp>
        <p:nvSpPr>
          <p:cNvPr id="5" name="Rounded Rectangle 4"/>
          <p:cNvSpPr/>
          <p:nvPr/>
        </p:nvSpPr>
        <p:spPr>
          <a:xfrm>
            <a:off x="4419600" y="2378330"/>
            <a:ext cx="3505200" cy="2117469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sz="2000" b="1" dirty="0" smtClean="0">
                <a:solidFill>
                  <a:srgbClr val="FF0000"/>
                </a:solidFill>
              </a:rPr>
              <a:t>سبب حدوث فتح مكة </a:t>
            </a:r>
            <a:r>
              <a:rPr lang="ar-JO" sz="2000" b="1" dirty="0" smtClean="0"/>
              <a:t>: قام زعماء المشركين من قريش بنقض الهدنة التي عقدت بينهم وبين الرسول   في </a:t>
            </a:r>
            <a:r>
              <a:rPr lang="ar-JO" sz="2000" b="1" dirty="0" smtClean="0"/>
              <a:t>الحديبية. </a:t>
            </a:r>
            <a:endParaRPr lang="en-US" sz="2000" b="1" dirty="0"/>
          </a:p>
        </p:txBody>
      </p:sp>
      <p:sp>
        <p:nvSpPr>
          <p:cNvPr id="6" name="Rounded Rectangle 5"/>
          <p:cNvSpPr/>
          <p:nvPr/>
        </p:nvSpPr>
        <p:spPr>
          <a:xfrm>
            <a:off x="381000" y="2967182"/>
            <a:ext cx="3886200" cy="358601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sz="2400" b="1" dirty="0" smtClean="0"/>
              <a:t>حيث ساعدت قريش حليفتها قبيلة بكر على قبيلة خزاعة حليفة الرسول </a:t>
            </a:r>
          </a:p>
          <a:p>
            <a:pPr algn="ctr"/>
            <a:r>
              <a:rPr lang="ar-JO" sz="2400" b="1" dirty="0" smtClean="0"/>
              <a:t>فلم وصل الخبر للنبي </a:t>
            </a:r>
            <a:r>
              <a:rPr lang="ar-JO" sz="2400" b="1" dirty="0" smtClean="0"/>
              <a:t>أراد</a:t>
            </a:r>
            <a:r>
              <a:rPr lang="ar-JO" sz="2400" b="1" dirty="0"/>
              <a:t> </a:t>
            </a:r>
            <a:r>
              <a:rPr lang="ar-JO" sz="2400" b="1" dirty="0" smtClean="0"/>
              <a:t>أن</a:t>
            </a:r>
            <a:r>
              <a:rPr lang="ar-JO" sz="2400" b="1" dirty="0" smtClean="0"/>
              <a:t> </a:t>
            </a:r>
            <a:r>
              <a:rPr lang="ar-JO" sz="2400" b="1" dirty="0" smtClean="0"/>
              <a:t>ي</a:t>
            </a:r>
            <a:r>
              <a:rPr lang="ar-JO" sz="2400" b="1" dirty="0" smtClean="0"/>
              <a:t>عاقب  الذين نقضوا </a:t>
            </a:r>
            <a:r>
              <a:rPr lang="ar-JO" sz="2400" b="1" dirty="0" smtClean="0"/>
              <a:t>الهدنة من قريش وحلفائها فجهز جيشا لذلك </a:t>
            </a:r>
            <a:r>
              <a:rPr lang="ar-JO" sz="2400" dirty="0" smtClean="0"/>
              <a:t>.</a:t>
            </a:r>
            <a:endParaRPr lang="en-US" sz="24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628900" cy="174307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5182" y="4572000"/>
            <a:ext cx="3539836" cy="2088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7029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 smtClean="0"/>
              <a:t>فتح مكة</a:t>
            </a:r>
            <a:r>
              <a:rPr lang="ar-JO" dirty="0"/>
              <a:t/>
            </a:r>
            <a:br>
              <a:rPr lang="ar-JO" dirty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5800" y="2819400"/>
            <a:ext cx="7239000" cy="21336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r" rtl="1"/>
            <a:r>
              <a:rPr lang="ar-JO" dirty="0" smtClean="0">
                <a:solidFill>
                  <a:srgbClr val="FF0000"/>
                </a:solidFill>
              </a:rPr>
              <a:t>من الأعمال التي قام بها الرسول عند دخوله مكة المكرمة :</a:t>
            </a:r>
          </a:p>
          <a:p>
            <a:pPr algn="r" rtl="1"/>
            <a:r>
              <a:rPr lang="ar-JO" dirty="0" smtClean="0"/>
              <a:t>طاف حول الكعبة</a:t>
            </a:r>
          </a:p>
          <a:p>
            <a:pPr algn="r" rtl="1"/>
            <a:r>
              <a:rPr lang="ar-JO" dirty="0" smtClean="0"/>
              <a:t>أمر أصحابه بتحطيم الأصنام</a:t>
            </a:r>
          </a:p>
          <a:p>
            <a:pPr algn="r" rtl="1"/>
            <a:r>
              <a:rPr lang="ar-JO" dirty="0" smtClean="0"/>
              <a:t>وسامح أهل مكة المكرمة حيث قال لهم الرسول: " اذهبوا فانتم الطلقاء"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9900" y="914401"/>
            <a:ext cx="2514600" cy="175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6356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ame 1"/>
          <p:cNvSpPr/>
          <p:nvPr/>
        </p:nvSpPr>
        <p:spPr>
          <a:xfrm>
            <a:off x="457200" y="152400"/>
            <a:ext cx="7924800" cy="1924110"/>
          </a:xfrm>
          <a:prstGeom prst="fram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sz="2400" b="1" dirty="0" smtClean="0">
                <a:solidFill>
                  <a:srgbClr val="C00000"/>
                </a:solidFill>
              </a:rPr>
              <a:t>يوم حُنين 8 للهجرة: </a:t>
            </a:r>
          </a:p>
          <a:p>
            <a:pPr algn="ctr"/>
            <a:r>
              <a:rPr lang="ar-JO" sz="2400" b="1" dirty="0" smtClean="0">
                <a:solidFill>
                  <a:schemeClr val="tx1"/>
                </a:solidFill>
              </a:rPr>
              <a:t>حُنين هو واد يقع بين مكة والطائف، اختاره المشركون لمواجهة المسلمين للسيطرة </a:t>
            </a:r>
            <a:r>
              <a:rPr lang="ar-JO" sz="2400" b="1" smtClean="0">
                <a:solidFill>
                  <a:schemeClr val="tx1"/>
                </a:solidFill>
              </a:rPr>
              <a:t>على </a:t>
            </a:r>
            <a:r>
              <a:rPr lang="ar-JO" sz="2400" b="1" smtClean="0">
                <a:solidFill>
                  <a:schemeClr val="tx1"/>
                </a:solidFill>
              </a:rPr>
              <a:t>الجبال </a:t>
            </a:r>
            <a:r>
              <a:rPr lang="ar-JO" sz="2400" b="1" dirty="0" smtClean="0">
                <a:solidFill>
                  <a:schemeClr val="tx1"/>
                </a:solidFill>
              </a:rPr>
              <a:t>المشرفة </a:t>
            </a:r>
            <a:r>
              <a:rPr lang="ar-JO" sz="2400" b="1" smtClean="0">
                <a:solidFill>
                  <a:schemeClr val="tx1"/>
                </a:solidFill>
              </a:rPr>
              <a:t>على </a:t>
            </a:r>
            <a:r>
              <a:rPr lang="ar-JO" sz="2400" b="1" smtClean="0">
                <a:solidFill>
                  <a:schemeClr val="tx1"/>
                </a:solidFill>
              </a:rPr>
              <a:t>الوادي </a:t>
            </a:r>
            <a:r>
              <a:rPr lang="ar-JO" sz="2400" b="1" dirty="0" smtClean="0">
                <a:solidFill>
                  <a:schemeClr val="tx1"/>
                </a:solidFill>
              </a:rPr>
              <a:t>وتوزيع </a:t>
            </a:r>
            <a:r>
              <a:rPr lang="ar-JO" sz="2400" b="1" smtClean="0">
                <a:solidFill>
                  <a:schemeClr val="tx1"/>
                </a:solidFill>
              </a:rPr>
              <a:t>الرماة </a:t>
            </a:r>
            <a:r>
              <a:rPr lang="ar-JO" sz="2400" b="1" smtClean="0">
                <a:solidFill>
                  <a:schemeClr val="tx1"/>
                </a:solidFill>
              </a:rPr>
              <a:t>عليها.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05608" y="2233627"/>
            <a:ext cx="6324600" cy="40011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ar-JO" sz="2000" b="1" dirty="0" smtClean="0"/>
              <a:t>قيام قبيلتا هوزان وثقيف بنقض العهد مع المسلمين والاستعداد للحرب </a:t>
            </a:r>
            <a:endParaRPr lang="en-US" sz="2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269673" y="2971800"/>
            <a:ext cx="5791200" cy="14773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 rtl="1"/>
            <a:r>
              <a:rPr lang="ar-JO" dirty="0" smtClean="0"/>
              <a:t>1</a:t>
            </a:r>
            <a:r>
              <a:rPr lang="ar-JO" b="1" dirty="0" smtClean="0"/>
              <a:t>) اعد المسلمون جيشا كبيرا لقتالهم بلغ ما يقارب (12 الف ) </a:t>
            </a:r>
          </a:p>
          <a:p>
            <a:pPr algn="r" rtl="1"/>
            <a:r>
              <a:rPr lang="ar-JO" b="1" dirty="0" smtClean="0"/>
              <a:t>2 ) والتقوا في وادي حنين لكن المشركون انهالوا عليهم بالسهام بسبب الموقع الذي اختاروه لقتال المسلمين من خلاله</a:t>
            </a:r>
          </a:p>
          <a:p>
            <a:pPr algn="r" rtl="1"/>
            <a:r>
              <a:rPr lang="ar-JO" b="1" dirty="0" smtClean="0"/>
              <a:t>3) وكاد المسلمون يخسروا المعركة  في بدايتها لكن ثبات الرسول واصحابه تحول الموقف </a:t>
            </a:r>
            <a:r>
              <a:rPr lang="ar-JO" b="1" dirty="0" smtClean="0"/>
              <a:t>لصالحهم وانتصروا </a:t>
            </a:r>
            <a:r>
              <a:rPr lang="ar-JO" dirty="0" smtClean="0"/>
              <a:t>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73182" y="5315634"/>
            <a:ext cx="4800600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ar-JO" sz="2000" b="1" dirty="0" smtClean="0"/>
              <a:t>لأنه انهارت بعدها مقاومة القبائل للدعوة الاسلامية </a:t>
            </a:r>
            <a:endParaRPr lang="en-US" sz="2000" b="1" dirty="0"/>
          </a:p>
        </p:txBody>
      </p:sp>
      <p:sp>
        <p:nvSpPr>
          <p:cNvPr id="6" name="Left Arrow 5"/>
          <p:cNvSpPr/>
          <p:nvPr/>
        </p:nvSpPr>
        <p:spPr>
          <a:xfrm>
            <a:off x="7010400" y="2076510"/>
            <a:ext cx="1676400" cy="714345"/>
          </a:xfrm>
          <a:prstGeom prst="lef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sz="2400" b="1" dirty="0" smtClean="0">
                <a:solidFill>
                  <a:srgbClr val="C00000"/>
                </a:solidFill>
              </a:rPr>
              <a:t>السبب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7" name="Left Arrow 6"/>
          <p:cNvSpPr/>
          <p:nvPr/>
        </p:nvSpPr>
        <p:spPr>
          <a:xfrm>
            <a:off x="5105400" y="4876800"/>
            <a:ext cx="2362200" cy="1371600"/>
          </a:xfrm>
          <a:prstGeom prst="lef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b="1" dirty="0" smtClean="0">
                <a:solidFill>
                  <a:srgbClr val="C00000"/>
                </a:solidFill>
              </a:rPr>
              <a:t>علل: يعتبر يوم حنين مهم في حياة الرسول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9" name="Right Arrow 8"/>
          <p:cNvSpPr/>
          <p:nvPr/>
        </p:nvSpPr>
        <p:spPr>
          <a:xfrm>
            <a:off x="484909" y="3276600"/>
            <a:ext cx="2116282" cy="867728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sz="2400" b="1" dirty="0" smtClean="0">
                <a:solidFill>
                  <a:srgbClr val="C00000"/>
                </a:solidFill>
              </a:rPr>
              <a:t>مجريات الغزوة </a:t>
            </a:r>
            <a:endParaRPr lang="en-US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1976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367</TotalTime>
  <Words>451</Words>
  <Application>Microsoft Office PowerPoint</Application>
  <PresentationFormat>On-screen Show (4:3)</PresentationFormat>
  <Paragraphs>49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Cambria</vt:lpstr>
      <vt:lpstr>Times New Roman</vt:lpstr>
      <vt:lpstr>Adjacency</vt:lpstr>
      <vt:lpstr>احترام العهود والمواثيق</vt:lpstr>
      <vt:lpstr>عُمرة السنة السادسة للهجرة (بداية القصة)</vt:lpstr>
      <vt:lpstr>بيعة الرضوان (بيعة الشجرة)</vt:lpstr>
      <vt:lpstr>صُلح الحديبية 6 هـ</vt:lpstr>
      <vt:lpstr>شروط صُلح الحديبية:</vt:lpstr>
      <vt:lpstr>PowerPoint Presentation</vt:lpstr>
      <vt:lpstr>PowerPoint Presentation</vt:lpstr>
      <vt:lpstr>فتح مكة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الصف السادس: التاريخ وحدة: نظام الحكم الاسلامي في المدينة المنورة</dc:title>
  <dc:creator>DELL</dc:creator>
  <cp:lastModifiedBy>s.almanasir</cp:lastModifiedBy>
  <cp:revision>35</cp:revision>
  <dcterms:created xsi:type="dcterms:W3CDTF">2006-08-16T00:00:00Z</dcterms:created>
  <dcterms:modified xsi:type="dcterms:W3CDTF">2023-05-12T18:00:14Z</dcterms:modified>
</cp:coreProperties>
</file>